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359" r:id="rId2"/>
    <p:sldId id="433" r:id="rId3"/>
    <p:sldId id="322" r:id="rId4"/>
    <p:sldId id="434" r:id="rId5"/>
    <p:sldId id="437" r:id="rId6"/>
    <p:sldId id="436" r:id="rId7"/>
    <p:sldId id="438" r:id="rId8"/>
    <p:sldId id="439" r:id="rId9"/>
    <p:sldId id="440" r:id="rId10"/>
    <p:sldId id="422" r:id="rId11"/>
    <p:sldId id="441" r:id="rId12"/>
    <p:sldId id="442" r:id="rId13"/>
    <p:sldId id="443" r:id="rId14"/>
    <p:sldId id="444" r:id="rId15"/>
    <p:sldId id="445" r:id="rId16"/>
    <p:sldId id="446" r:id="rId17"/>
    <p:sldId id="447" r:id="rId18"/>
    <p:sldId id="448" r:id="rId19"/>
    <p:sldId id="449" r:id="rId20"/>
    <p:sldId id="450" r:id="rId21"/>
    <p:sldId id="451" r:id="rId22"/>
    <p:sldId id="452" r:id="rId23"/>
    <p:sldId id="318" r:id="rId24"/>
  </p:sldIdLst>
  <p:sldSz cx="9144000" cy="5143500" type="screen16x9"/>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744" userDrawn="1">
          <p15:clr>
            <a:srgbClr val="A4A3A4"/>
          </p15:clr>
        </p15:guide>
        <p15:guide id="3"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B7D0"/>
    <a:srgbClr val="1F86AB"/>
    <a:srgbClr val="1F87AC"/>
    <a:srgbClr val="2E9198"/>
    <a:srgbClr val="3B7697"/>
    <a:srgbClr val="DD6144"/>
    <a:srgbClr val="2D5A74"/>
    <a:srgbClr val="1B3D55"/>
    <a:srgbClr val="7BB8BF"/>
    <a:srgbClr val="94C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26" autoAdjust="0"/>
    <p:restoredTop sz="94660" autoAdjust="0"/>
  </p:normalViewPr>
  <p:slideViewPr>
    <p:cSldViewPr>
      <p:cViewPr varScale="1">
        <p:scale>
          <a:sx n="117" d="100"/>
          <a:sy n="117" d="100"/>
        </p:scale>
        <p:origin x="184" y="1048"/>
      </p:cViewPr>
      <p:guideLst>
        <p:guide pos="2744"/>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2020/6/7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2020/6/7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301023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369389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2020/6/7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2020/6/7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2020/6/7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a:extLst>
              <a:ext uri="{FF2B5EF4-FFF2-40B4-BE49-F238E27FC236}">
                <a16:creationId xmlns:a16="http://schemas.microsoft.com/office/drawing/2014/main" id="{53F46B8A-A121-437C-BBE6-C3442B8A9EBA}"/>
              </a:ext>
            </a:extLst>
          </p:cNvPr>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1.jpg"/><Relationship Id="rId5" Type="http://schemas.openxmlformats.org/officeDocument/2006/relationships/notesSlide" Target="../notesSlides/notesSlide1.xml"/><Relationship Id="rId4"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1.svg"/><Relationship Id="rId10"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svg"/><Relationship Id="rId7" Type="http://schemas.openxmlformats.org/officeDocument/2006/relationships/image" Target="../media/image4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9.tif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6.sv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sv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6.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2.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svg"/><Relationship Id="rId7" Type="http://schemas.openxmlformats.org/officeDocument/2006/relationships/image" Target="../media/image2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3000" b="-3000"/>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BB26EC4-91ED-42FE-BC7A-96D4C32A62BF}"/>
              </a:ext>
            </a:extLst>
          </p:cNvPr>
          <p:cNvSpPr/>
          <p:nvPr/>
        </p:nvSpPr>
        <p:spPr>
          <a:xfrm>
            <a:off x="0" y="0"/>
            <a:ext cx="9144000" cy="5143500"/>
          </a:xfrm>
          <a:prstGeom prst="rect">
            <a:avLst/>
          </a:prstGeom>
          <a:solidFill>
            <a:srgbClr val="94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7CF261B-B326-4F21-B678-60A8F9874C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528" y="609136"/>
            <a:ext cx="3923204" cy="3925227"/>
          </a:xfrm>
          <a:prstGeom prst="rect">
            <a:avLst/>
          </a:prstGeom>
          <a:effectLst>
            <a:outerShdw blurRad="50800" dist="38100" dir="2700000" algn="tl" rotWithShape="0">
              <a:prstClr val="black">
                <a:alpha val="40000"/>
              </a:prstClr>
            </a:outerShdw>
          </a:effectLst>
        </p:spPr>
      </p:pic>
      <p:pic>
        <p:nvPicPr>
          <p:cNvPr id="12" name="Audio Machine - Breath and Life">
            <a:hlinkClick r:id="" action="ppaction://media"/>
            <a:extLst>
              <a:ext uri="{FF2B5EF4-FFF2-40B4-BE49-F238E27FC236}">
                <a16:creationId xmlns:a16="http://schemas.microsoft.com/office/drawing/2014/main" id="{60A7C4D3-AE5A-4E46-81EC-30849ADC34B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6156176" y="-1030759"/>
            <a:ext cx="609600" cy="609600"/>
          </a:xfrm>
          <a:prstGeom prst="rect">
            <a:avLst/>
          </a:prstGeom>
        </p:spPr>
      </p:pic>
      <p:sp>
        <p:nvSpPr>
          <p:cNvPr id="15" name="TextBox 7">
            <a:extLst>
              <a:ext uri="{FF2B5EF4-FFF2-40B4-BE49-F238E27FC236}">
                <a16:creationId xmlns:a16="http://schemas.microsoft.com/office/drawing/2014/main" id="{3186BBC0-655D-4FD7-834B-79BB98B95620}"/>
              </a:ext>
            </a:extLst>
          </p:cNvPr>
          <p:cNvSpPr>
            <a:spLocks noChangeArrowheads="1"/>
          </p:cNvSpPr>
          <p:nvPr/>
        </p:nvSpPr>
        <p:spPr bwMode="auto">
          <a:xfrm>
            <a:off x="3722766" y="2422120"/>
            <a:ext cx="5622719"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28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Proxy, </a:t>
            </a:r>
            <a:r>
              <a:rPr lang="en-US" altLang="zh-CN" sz="2800" b="1" dirty="0"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cấu</a:t>
            </a:r>
            <a:r>
              <a:rPr lang="en-US" altLang="zh-CN" sz="28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a:t>
            </a:r>
            <a:r>
              <a:rPr lang="en-US" altLang="zh-CN" sz="2800" b="1" dirty="0"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trúc</a:t>
            </a:r>
            <a:r>
              <a:rPr lang="en-US" altLang="zh-CN" sz="28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a:t>
            </a:r>
            <a:r>
              <a:rPr lang="en-US" altLang="zh-CN" sz="2800" b="1" dirty="0"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và</a:t>
            </a:r>
            <a:r>
              <a:rPr lang="en-US" altLang="zh-CN" sz="28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a:t>
            </a:r>
            <a:r>
              <a:rPr lang="en-US" altLang="zh-CN" sz="2800" b="1" dirty="0"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hoạt</a:t>
            </a:r>
            <a:r>
              <a:rPr lang="en-US" altLang="zh-CN" sz="28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a:t>
            </a:r>
            <a:r>
              <a:rPr lang="en-US" altLang="zh-CN" sz="2800" b="1" dirty="0"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động</a:t>
            </a:r>
            <a:r>
              <a:rPr lang="en-US" altLang="zh-CN" sz="28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a:t>
            </a:r>
          </a:p>
          <a:p>
            <a:pPr algn="ctr">
              <a:defRPr/>
            </a:pPr>
            <a:r>
              <a:rPr lang="en-US" altLang="zh-CN" sz="2800" b="1" dirty="0"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của</a:t>
            </a:r>
            <a:r>
              <a:rPr lang="en-US" altLang="zh-CN" sz="28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Proxy</a:t>
            </a:r>
            <a:endParaRPr lang="zh-CN" altLang="en-US" sz="28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endParaRPr>
          </a:p>
        </p:txBody>
      </p:sp>
      <p:sp>
        <p:nvSpPr>
          <p:cNvPr id="20" name="矩形 19">
            <a:extLst>
              <a:ext uri="{FF2B5EF4-FFF2-40B4-BE49-F238E27FC236}">
                <a16:creationId xmlns:a16="http://schemas.microsoft.com/office/drawing/2014/main" id="{214D78EA-7946-4AB1-8728-7E2038AEB3A3}"/>
              </a:ext>
            </a:extLst>
          </p:cNvPr>
          <p:cNvSpPr/>
          <p:nvPr/>
        </p:nvSpPr>
        <p:spPr>
          <a:xfrm>
            <a:off x="4246732" y="985298"/>
            <a:ext cx="4752721" cy="1015663"/>
          </a:xfrm>
          <a:prstGeom prst="rect">
            <a:avLst/>
          </a:prstGeom>
        </p:spPr>
        <p:txBody>
          <a:bodyPr wrap="square">
            <a:spAutoFit/>
          </a:bodyPr>
          <a:lstStyle/>
          <a:p>
            <a:pPr algn="ctr" fontAlgn="auto">
              <a:spcBef>
                <a:spcPts val="0"/>
              </a:spcBef>
              <a:spcAft>
                <a:spcPts val="0"/>
              </a:spcAft>
              <a:defRPr/>
            </a:pPr>
            <a:r>
              <a:rPr lang="en-US" altLang="zh-CN" sz="6000" spc="300" dirty="0" err="1">
                <a:solidFill>
                  <a:srgbClr val="DD6144"/>
                </a:solidFill>
                <a:effectLst>
                  <a:outerShdw blurRad="38100" dist="38100" dir="2700000" algn="tl">
                    <a:srgbClr val="000000">
                      <a:alpha val="43137"/>
                    </a:srgbClr>
                  </a:outerShdw>
                </a:effectLst>
                <a:latin typeface="Cooper Black" panose="0208090404030B020404" pitchFamily="18" charset="77"/>
                <a:cs typeface="+mn-ea"/>
                <a:sym typeface="+mn-lt"/>
              </a:rPr>
              <a:t>Nhóm</a:t>
            </a:r>
            <a:r>
              <a:rPr lang="en-US" altLang="zh-CN" sz="6000" spc="300" dirty="0">
                <a:solidFill>
                  <a:srgbClr val="DD6144"/>
                </a:solidFill>
                <a:effectLst>
                  <a:outerShdw blurRad="38100" dist="38100" dir="2700000" algn="tl">
                    <a:srgbClr val="000000">
                      <a:alpha val="43137"/>
                    </a:srgbClr>
                  </a:outerShdw>
                </a:effectLst>
                <a:latin typeface="Cooper Black" panose="0208090404030B020404" pitchFamily="18" charset="77"/>
                <a:cs typeface="+mn-ea"/>
                <a:sym typeface="+mn-lt"/>
              </a:rPr>
              <a:t> 20</a:t>
            </a:r>
            <a:endParaRPr lang="zh-CN" altLang="en-US" sz="6000" spc="300" dirty="0">
              <a:solidFill>
                <a:srgbClr val="DD6144"/>
              </a:solidFill>
              <a:effectLst>
                <a:outerShdw blurRad="38100" dist="38100" dir="2700000" algn="tl">
                  <a:srgbClr val="000000">
                    <a:alpha val="43137"/>
                  </a:srgbClr>
                </a:outerShdw>
              </a:effectLst>
              <a:latin typeface="Cooper Black" panose="0208090404030B020404" pitchFamily="18" charset="77"/>
              <a:cs typeface="+mn-ea"/>
              <a:sym typeface="+mn-lt"/>
            </a:endParaRPr>
          </a:p>
        </p:txBody>
      </p:sp>
      <p:sp>
        <p:nvSpPr>
          <p:cNvPr id="5" name="矩形: 圆角 4">
            <a:extLst>
              <a:ext uri="{FF2B5EF4-FFF2-40B4-BE49-F238E27FC236}">
                <a16:creationId xmlns:a16="http://schemas.microsoft.com/office/drawing/2014/main" id="{92834D06-A2A1-4277-8E40-94D29E6AE9E4}"/>
              </a:ext>
            </a:extLst>
          </p:cNvPr>
          <p:cNvSpPr/>
          <p:nvPr/>
        </p:nvSpPr>
        <p:spPr>
          <a:xfrm>
            <a:off x="179512" y="226462"/>
            <a:ext cx="8784976" cy="4690575"/>
          </a:xfrm>
          <a:prstGeom prst="roundRect">
            <a:avLst>
              <a:gd name="adj" fmla="val 6072"/>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7">
            <a:extLst>
              <a:ext uri="{FF2B5EF4-FFF2-40B4-BE49-F238E27FC236}">
                <a16:creationId xmlns:a16="http://schemas.microsoft.com/office/drawing/2014/main" id="{B17C5BDD-A7CE-C543-A83D-5D9133DB26A5}"/>
              </a:ext>
            </a:extLst>
          </p:cNvPr>
          <p:cNvSpPr>
            <a:spLocks noChangeArrowheads="1"/>
          </p:cNvSpPr>
          <p:nvPr/>
        </p:nvSpPr>
        <p:spPr bwMode="auto">
          <a:xfrm>
            <a:off x="4390748" y="4019702"/>
            <a:ext cx="423361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b="1"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Bộ</a:t>
            </a:r>
            <a:r>
              <a:rPr lang="en-US" altLang="zh-CN"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a:t>
            </a:r>
            <a:r>
              <a:rPr lang="en-US" altLang="zh-CN" b="1"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môn</a:t>
            </a:r>
            <a:r>
              <a:rPr lang="en-US" altLang="zh-CN"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a:t>
            </a:r>
            <a:r>
              <a:rPr lang="en-US" altLang="zh-CN" b="1"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Nhập</a:t>
            </a:r>
            <a:r>
              <a:rPr lang="en-US" altLang="zh-CN"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a:t>
            </a:r>
            <a:r>
              <a:rPr lang="en-US" altLang="zh-CN" b="1"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môn</a:t>
            </a:r>
            <a:r>
              <a:rPr lang="en-US" altLang="zh-CN"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an </a:t>
            </a:r>
            <a:r>
              <a:rPr lang="en-US" altLang="zh-CN" b="1"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toàn</a:t>
            </a:r>
            <a:r>
              <a:rPr lang="en-US" altLang="zh-CN"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a:t>
            </a:r>
            <a:r>
              <a:rPr lang="en-US" altLang="zh-CN" b="1"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thông</a:t>
            </a:r>
            <a:r>
              <a:rPr lang="en-US" altLang="zh-CN"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tin</a:t>
            </a:r>
            <a:endParaRPr lang="zh-CN" altLang="en-US"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endParaRPr>
          </a:p>
        </p:txBody>
      </p:sp>
      <p:sp>
        <p:nvSpPr>
          <p:cNvPr id="14" name="TextBox 7">
            <a:extLst>
              <a:ext uri="{FF2B5EF4-FFF2-40B4-BE49-F238E27FC236}">
                <a16:creationId xmlns:a16="http://schemas.microsoft.com/office/drawing/2014/main" id="{55B1F83A-74F4-F945-B5A4-8A08DCA7AC91}"/>
              </a:ext>
            </a:extLst>
          </p:cNvPr>
          <p:cNvSpPr>
            <a:spLocks noChangeArrowheads="1"/>
          </p:cNvSpPr>
          <p:nvPr/>
        </p:nvSpPr>
        <p:spPr bwMode="auto">
          <a:xfrm>
            <a:off x="4344171" y="4395863"/>
            <a:ext cx="423361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GV : </a:t>
            </a:r>
            <a:r>
              <a:rPr lang="en-US" altLang="zh-CN" b="1"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Nguyễn</a:t>
            </a:r>
            <a:r>
              <a:rPr lang="en-US" altLang="zh-CN"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 Linh </a:t>
            </a:r>
            <a:r>
              <a:rPr lang="en-US" altLang="zh-CN" b="1"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rPr>
              <a:t>Giang</a:t>
            </a:r>
            <a:endParaRPr lang="zh-CN" altLang="en-US"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Calibri" panose="020F0502020204030204" pitchFamily="34" charset="0"/>
              <a:sym typeface="+mn-lt"/>
            </a:endParaRPr>
          </a:p>
        </p:txBody>
      </p:sp>
    </p:spTree>
    <p:extLst>
      <p:ext uri="{BB962C8B-B14F-4D97-AF65-F5344CB8AC3E}">
        <p14:creationId xmlns:p14="http://schemas.microsoft.com/office/powerpoint/2010/main" val="104806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5"/>
                                        </p:tgtEl>
                                        <p:attrNameLst>
                                          <p:attrName>style.visibility</p:attrName>
                                        </p:attrNameLst>
                                      </p:cBhvr>
                                      <p:to>
                                        <p:strVal val="visible"/>
                                      </p:to>
                                    </p:set>
                                    <p:anim calcmode="lin" valueType="num">
                                      <p:cBhvr>
                                        <p:cTn id="23" dur="25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4" dur="250" fill="hold"/>
                                        <p:tgtEl>
                                          <p:spTgt spid="15"/>
                                        </p:tgtEl>
                                        <p:attrNameLst>
                                          <p:attrName>ppt_y</p:attrName>
                                        </p:attrNameLst>
                                      </p:cBhvr>
                                      <p:tavLst>
                                        <p:tav tm="0">
                                          <p:val>
                                            <p:strVal val="#ppt_y"/>
                                          </p:val>
                                        </p:tav>
                                        <p:tav tm="100000">
                                          <p:val>
                                            <p:strVal val="#ppt_y"/>
                                          </p:val>
                                        </p:tav>
                                      </p:tavLst>
                                    </p:anim>
                                    <p:anim calcmode="lin" valueType="num">
                                      <p:cBhvr>
                                        <p:cTn id="25" dur="25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6" dur="25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250" tmFilter="0,0; .5, 1; 1, 1"/>
                                        <p:tgtEl>
                                          <p:spTgt spid="15"/>
                                        </p:tgtEl>
                                      </p:cBhvr>
                                    </p:animEffect>
                                  </p:childTnLst>
                                </p:cTn>
                              </p:par>
                            </p:childTnLst>
                          </p:cTn>
                        </p:par>
                        <p:par>
                          <p:cTn id="28" fill="hold">
                            <p:stCondLst>
                              <p:cond delay="3000"/>
                            </p:stCondLst>
                            <p:childTnLst>
                              <p:par>
                                <p:cTn id="29" presetID="36" presetClass="emph" presetSubtype="0" fill="hold" grpId="1" nodeType="afterEffect">
                                  <p:stCondLst>
                                    <p:cond delay="0"/>
                                  </p:stCondLst>
                                  <p:iterate type="lt">
                                    <p:tmPct val="10000"/>
                                  </p:iterate>
                                  <p:childTnLst>
                                    <p:animScale>
                                      <p:cBhvr>
                                        <p:cTn id="30" dur="250" autoRev="1" fill="hold">
                                          <p:stCondLst>
                                            <p:cond delay="0"/>
                                          </p:stCondLst>
                                        </p:cTn>
                                        <p:tgtEl>
                                          <p:spTgt spid="15"/>
                                        </p:tgtEl>
                                      </p:cBhvr>
                                      <p:to x="80000" y="100000"/>
                                    </p:animScale>
                                    <p:anim by="(#ppt_w*0.10)" calcmode="lin" valueType="num">
                                      <p:cBhvr>
                                        <p:cTn id="31" dur="250" autoRev="1" fill="hold">
                                          <p:stCondLst>
                                            <p:cond delay="0"/>
                                          </p:stCondLst>
                                        </p:cTn>
                                        <p:tgtEl>
                                          <p:spTgt spid="15"/>
                                        </p:tgtEl>
                                        <p:attrNameLst>
                                          <p:attrName>ppt_x</p:attrName>
                                        </p:attrNameLst>
                                      </p:cBhvr>
                                    </p:anim>
                                    <p:anim by="(-#ppt_w*0.10)" calcmode="lin" valueType="num">
                                      <p:cBhvr>
                                        <p:cTn id="32" dur="250" autoRev="1" fill="hold">
                                          <p:stCondLst>
                                            <p:cond delay="0"/>
                                          </p:stCondLst>
                                        </p:cTn>
                                        <p:tgtEl>
                                          <p:spTgt spid="15"/>
                                        </p:tgtEl>
                                        <p:attrNameLst>
                                          <p:attrName>ppt_y</p:attrName>
                                        </p:attrNameLst>
                                      </p:cBhvr>
                                    </p:anim>
                                    <p:animRot by="-480000">
                                      <p:cBhvr>
                                        <p:cTn id="33" dur="250" autoRev="1" fill="hold">
                                          <p:stCondLst>
                                            <p:cond delay="0"/>
                                          </p:stCondLst>
                                        </p:cTn>
                                        <p:tgtEl>
                                          <p:spTgt spid="15"/>
                                        </p:tgtEl>
                                        <p:attrNameLst>
                                          <p:attrName>r</p:attrName>
                                        </p:attrNameLst>
                                      </p:cBhvr>
                                    </p:animRot>
                                  </p:childTnLst>
                                </p:cTn>
                              </p:par>
                              <p:par>
                                <p:cTn id="34" presetID="41" presetClass="entr" presetSubtype="0" fill="hold" grpId="0" nodeType="withEffect">
                                  <p:stCondLst>
                                    <p:cond delay="0"/>
                                  </p:stCondLst>
                                  <p:iterate type="lt">
                                    <p:tmPct val="10000"/>
                                  </p:iterate>
                                  <p:childTnLst>
                                    <p:set>
                                      <p:cBhvr>
                                        <p:cTn id="35" dur="1" fill="hold">
                                          <p:stCondLst>
                                            <p:cond delay="0"/>
                                          </p:stCondLst>
                                        </p:cTn>
                                        <p:tgtEl>
                                          <p:spTgt spid="13"/>
                                        </p:tgtEl>
                                        <p:attrNameLst>
                                          <p:attrName>style.visibility</p:attrName>
                                        </p:attrNameLst>
                                      </p:cBhvr>
                                      <p:to>
                                        <p:strVal val="visible"/>
                                      </p:to>
                                    </p:set>
                                    <p:anim calcmode="lin" valueType="num">
                                      <p:cBhvr>
                                        <p:cTn id="36" dur="25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7" dur="250" fill="hold"/>
                                        <p:tgtEl>
                                          <p:spTgt spid="13"/>
                                        </p:tgtEl>
                                        <p:attrNameLst>
                                          <p:attrName>ppt_y</p:attrName>
                                        </p:attrNameLst>
                                      </p:cBhvr>
                                      <p:tavLst>
                                        <p:tav tm="0">
                                          <p:val>
                                            <p:strVal val="#ppt_y"/>
                                          </p:val>
                                        </p:tav>
                                        <p:tav tm="100000">
                                          <p:val>
                                            <p:strVal val="#ppt_y"/>
                                          </p:val>
                                        </p:tav>
                                      </p:tavLst>
                                    </p:anim>
                                    <p:anim calcmode="lin" valueType="num">
                                      <p:cBhvr>
                                        <p:cTn id="38" dur="25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9" dur="25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0" dur="250" tmFilter="0,0; .5, 1; 1, 1"/>
                                        <p:tgtEl>
                                          <p:spTgt spid="13"/>
                                        </p:tgtEl>
                                      </p:cBhvr>
                                    </p:animEffect>
                                  </p:childTnLst>
                                </p:cTn>
                              </p:par>
                              <p:par>
                                <p:cTn id="41" presetID="41" presetClass="entr" presetSubtype="0" fill="hold" grpId="0" nodeType="withEffect">
                                  <p:stCondLst>
                                    <p:cond delay="0"/>
                                  </p:stCondLst>
                                  <p:iterate type="lt">
                                    <p:tmPct val="10000"/>
                                  </p:iterate>
                                  <p:childTnLst>
                                    <p:set>
                                      <p:cBhvr>
                                        <p:cTn id="42" dur="1" fill="hold">
                                          <p:stCondLst>
                                            <p:cond delay="0"/>
                                          </p:stCondLst>
                                        </p:cTn>
                                        <p:tgtEl>
                                          <p:spTgt spid="14"/>
                                        </p:tgtEl>
                                        <p:attrNameLst>
                                          <p:attrName>style.visibility</p:attrName>
                                        </p:attrNameLst>
                                      </p:cBhvr>
                                      <p:to>
                                        <p:strVal val="visible"/>
                                      </p:to>
                                    </p:set>
                                    <p:anim calcmode="lin" valueType="num">
                                      <p:cBhvr>
                                        <p:cTn id="43" dur="25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4" dur="250" fill="hold"/>
                                        <p:tgtEl>
                                          <p:spTgt spid="14"/>
                                        </p:tgtEl>
                                        <p:attrNameLst>
                                          <p:attrName>ppt_y</p:attrName>
                                        </p:attrNameLst>
                                      </p:cBhvr>
                                      <p:tavLst>
                                        <p:tav tm="0">
                                          <p:val>
                                            <p:strVal val="#ppt_y"/>
                                          </p:val>
                                        </p:tav>
                                        <p:tav tm="100000">
                                          <p:val>
                                            <p:strVal val="#ppt_y"/>
                                          </p:val>
                                        </p:tav>
                                      </p:tavLst>
                                    </p:anim>
                                    <p:anim calcmode="lin" valueType="num">
                                      <p:cBhvr>
                                        <p:cTn id="45" dur="25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6" dur="25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7" dur="25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8" fill="hold" display="0">
                  <p:stCondLst>
                    <p:cond delay="indefinite"/>
                  </p:stCondLst>
                  <p:endCondLst>
                    <p:cond evt="onStopAudio" delay="0">
                      <p:tgtEl>
                        <p:sldTgt/>
                      </p:tgtEl>
                    </p:cond>
                  </p:endCondLst>
                </p:cTn>
                <p:tgtEl>
                  <p:spTgt spid="12"/>
                </p:tgtEl>
              </p:cMediaNode>
            </p:audio>
          </p:childTnLst>
        </p:cTn>
      </p:par>
    </p:tnLst>
    <p:bldLst>
      <p:bldP spid="15" grpId="0"/>
      <p:bldP spid="15" grpId="1"/>
      <p:bldP spid="20" grpId="0"/>
      <p:bldP spid="5" grpId="0" animBg="1"/>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31"/>
          <p:cNvGrpSpPr/>
          <p:nvPr/>
        </p:nvGrpSpPr>
        <p:grpSpPr>
          <a:xfrm>
            <a:off x="6270338" y="1736046"/>
            <a:ext cx="2262104" cy="483398"/>
            <a:chOff x="5403632" y="1983196"/>
            <a:chExt cx="3016139" cy="644531"/>
          </a:xfrm>
        </p:grpSpPr>
        <p:grpSp>
          <p:nvGrpSpPr>
            <p:cNvPr id="37" name="Group 53"/>
            <p:cNvGrpSpPr/>
            <p:nvPr/>
          </p:nvGrpSpPr>
          <p:grpSpPr>
            <a:xfrm>
              <a:off x="5403632" y="2028913"/>
              <a:ext cx="399214" cy="399214"/>
              <a:chOff x="0" y="0"/>
              <a:chExt cx="767929" cy="767929"/>
            </a:xfrm>
          </p:grpSpPr>
          <p:sp>
            <p:nvSpPr>
              <p:cNvPr id="41" name="Freeform: Shape 5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dirty="0"/>
              </a:p>
            </p:txBody>
          </p:sp>
          <p:sp>
            <p:nvSpPr>
              <p:cNvPr id="42" name="Freeform: Shape 5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grpSp>
          <p:nvGrpSpPr>
            <p:cNvPr id="38" name="Group 54"/>
            <p:cNvGrpSpPr/>
            <p:nvPr/>
          </p:nvGrpSpPr>
          <p:grpSpPr>
            <a:xfrm>
              <a:off x="5802847" y="1983196"/>
              <a:ext cx="2616924" cy="644531"/>
              <a:chOff x="6729848" y="3920290"/>
              <a:chExt cx="2616924" cy="644531"/>
            </a:xfrm>
          </p:grpSpPr>
          <p:sp>
            <p:nvSpPr>
              <p:cNvPr id="39" name="Rectangle 55"/>
              <p:cNvSpPr/>
              <p:nvPr/>
            </p:nvSpPr>
            <p:spPr>
              <a:xfrm>
                <a:off x="6729848" y="3920290"/>
                <a:ext cx="1368031" cy="215444"/>
              </a:xfrm>
              <a:prstGeom prst="rect">
                <a:avLst/>
              </a:prstGeom>
            </p:spPr>
            <p:txBody>
              <a:bodyPr wrap="none" lIns="144000" tIns="0" rIns="144000" bIns="0" anchor="ctr">
                <a:normAutofit fontScale="85000" lnSpcReduction="20000"/>
              </a:bodyPr>
              <a:lstStyle/>
              <a:p>
                <a:r>
                  <a:rPr lang="en-US" altLang="zh-CN" sz="1400" b="1" dirty="0" err="1">
                    <a:solidFill>
                      <a:schemeClr val="accent1"/>
                    </a:solidFill>
                  </a:rPr>
                  <a:t>Ẩn</a:t>
                </a:r>
                <a:r>
                  <a:rPr lang="en-US" altLang="zh-CN" sz="1400" b="1" dirty="0">
                    <a:solidFill>
                      <a:schemeClr val="accent1"/>
                    </a:solidFill>
                  </a:rPr>
                  <a:t> </a:t>
                </a:r>
                <a:r>
                  <a:rPr lang="en-US" altLang="zh-CN" sz="1400" b="1" dirty="0" err="1">
                    <a:solidFill>
                      <a:schemeClr val="accent1"/>
                    </a:solidFill>
                  </a:rPr>
                  <a:t>danh</a:t>
                </a:r>
                <a:endParaRPr lang="zh-CN" altLang="en-US" sz="1400" b="1" dirty="0">
                  <a:solidFill>
                    <a:schemeClr val="accent1"/>
                  </a:solidFill>
                </a:endParaRPr>
              </a:p>
            </p:txBody>
          </p:sp>
          <p:sp>
            <p:nvSpPr>
              <p:cNvPr id="40" name="Rectangle 56"/>
              <p:cNvSpPr/>
              <p:nvPr/>
            </p:nvSpPr>
            <p:spPr>
              <a:xfrm>
                <a:off x="6729848" y="4165618"/>
                <a:ext cx="2616924" cy="399203"/>
              </a:xfrm>
              <a:prstGeom prst="rect">
                <a:avLst/>
              </a:prstGeom>
            </p:spPr>
            <p:txBody>
              <a:bodyPr wrap="square" lIns="144000" tIns="0" rIns="144000" bIns="0" anchor="t">
                <a:normAutofit/>
              </a:bodyPr>
              <a:lstStyle/>
              <a:p>
                <a:pPr>
                  <a:lnSpc>
                    <a:spcPct val="120000"/>
                  </a:lnSpc>
                </a:pPr>
                <a:r>
                  <a:rPr lang="en-US" altLang="zh-CN" sz="1050" dirty="0" err="1">
                    <a:solidFill>
                      <a:srgbClr val="000000"/>
                    </a:solidFill>
                    <a:latin typeface="Cambria" panose="02040503050406030204" pitchFamily="18" charset="0"/>
                  </a:rPr>
                  <a:t>Không</a:t>
                </a:r>
                <a:r>
                  <a:rPr lang="en-US" altLang="zh-CN" sz="1050" dirty="0">
                    <a:solidFill>
                      <a:srgbClr val="000000"/>
                    </a:solidFill>
                    <a:latin typeface="Cambria" panose="02040503050406030204" pitchFamily="18" charset="0"/>
                  </a:rPr>
                  <a:t> </a:t>
                </a:r>
                <a:r>
                  <a:rPr lang="en-US" altLang="zh-CN" sz="1050" dirty="0" err="1">
                    <a:solidFill>
                      <a:srgbClr val="000000"/>
                    </a:solidFill>
                    <a:latin typeface="Cambria" panose="02040503050406030204" pitchFamily="18" charset="0"/>
                  </a:rPr>
                  <a:t>tiết</a:t>
                </a:r>
                <a:r>
                  <a:rPr lang="en-US" altLang="zh-CN" sz="1050" dirty="0">
                    <a:solidFill>
                      <a:srgbClr val="000000"/>
                    </a:solidFill>
                    <a:latin typeface="Cambria" panose="02040503050406030204" pitchFamily="18" charset="0"/>
                  </a:rPr>
                  <a:t> </a:t>
                </a:r>
                <a:r>
                  <a:rPr lang="en-US" altLang="zh-CN" sz="1050" dirty="0" err="1">
                    <a:solidFill>
                      <a:srgbClr val="000000"/>
                    </a:solidFill>
                    <a:latin typeface="Cambria" panose="02040503050406030204" pitchFamily="18" charset="0"/>
                  </a:rPr>
                  <a:t>lộ</a:t>
                </a:r>
                <a:r>
                  <a:rPr lang="en-US" altLang="zh-CN" sz="1050" dirty="0">
                    <a:solidFill>
                      <a:srgbClr val="000000"/>
                    </a:solidFill>
                    <a:latin typeface="Cambria" panose="02040503050406030204" pitchFamily="18" charset="0"/>
                  </a:rPr>
                  <a:t> IP </a:t>
                </a:r>
                <a:r>
                  <a:rPr lang="en-US" altLang="zh-CN" sz="1050" dirty="0" err="1">
                    <a:solidFill>
                      <a:srgbClr val="000000"/>
                    </a:solidFill>
                    <a:latin typeface="Cambria" panose="02040503050406030204" pitchFamily="18" charset="0"/>
                  </a:rPr>
                  <a:t>gốc</a:t>
                </a:r>
                <a:r>
                  <a:rPr lang="en-US" altLang="zh-CN" sz="1050" dirty="0">
                    <a:solidFill>
                      <a:srgbClr val="000000"/>
                    </a:solidFill>
                    <a:latin typeface="Cambria" panose="02040503050406030204" pitchFamily="18" charset="0"/>
                  </a:rPr>
                  <a:t> </a:t>
                </a:r>
                <a:r>
                  <a:rPr lang="en-US" altLang="zh-CN" sz="1050" dirty="0" err="1">
                    <a:solidFill>
                      <a:srgbClr val="000000"/>
                    </a:solidFill>
                    <a:latin typeface="Cambria" panose="02040503050406030204" pitchFamily="18" charset="0"/>
                  </a:rPr>
                  <a:t>của</a:t>
                </a:r>
                <a:r>
                  <a:rPr lang="en-US" altLang="zh-CN" sz="1050" dirty="0">
                    <a:solidFill>
                      <a:srgbClr val="000000"/>
                    </a:solidFill>
                    <a:latin typeface="Cambria" panose="02040503050406030204" pitchFamily="18" charset="0"/>
                  </a:rPr>
                  <a:t> client</a:t>
                </a:r>
                <a:endParaRPr lang="zh-CN" altLang="en-US" sz="1050" dirty="0">
                  <a:solidFill>
                    <a:srgbClr val="000000"/>
                  </a:solidFill>
                  <a:latin typeface="Cambria" panose="02040503050406030204" pitchFamily="18" charset="0"/>
                </a:endParaRPr>
              </a:p>
            </p:txBody>
          </p:sp>
        </p:grpSp>
      </p:grpSp>
      <p:grpSp>
        <p:nvGrpSpPr>
          <p:cNvPr id="16" name="Group 32"/>
          <p:cNvGrpSpPr/>
          <p:nvPr/>
        </p:nvGrpSpPr>
        <p:grpSpPr>
          <a:xfrm>
            <a:off x="6308829" y="2921653"/>
            <a:ext cx="2447367" cy="569469"/>
            <a:chOff x="5403633" y="2949036"/>
            <a:chExt cx="3263155" cy="759293"/>
          </a:xfrm>
        </p:grpSpPr>
        <p:grpSp>
          <p:nvGrpSpPr>
            <p:cNvPr id="31" name="Group 47"/>
            <p:cNvGrpSpPr/>
            <p:nvPr/>
          </p:nvGrpSpPr>
          <p:grpSpPr>
            <a:xfrm>
              <a:off x="5403633" y="3066578"/>
              <a:ext cx="399214" cy="399214"/>
              <a:chOff x="2" y="0"/>
              <a:chExt cx="767929" cy="767929"/>
            </a:xfrm>
          </p:grpSpPr>
          <p:sp>
            <p:nvSpPr>
              <p:cNvPr id="35" name="Freeform: Shape 51"/>
              <p:cNvSpPr/>
              <p:nvPr/>
            </p:nvSpPr>
            <p:spPr>
              <a:xfrm>
                <a:off x="2"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dirty="0"/>
              </a:p>
            </p:txBody>
          </p:sp>
          <p:sp>
            <p:nvSpPr>
              <p:cNvPr id="36" name="Freeform: Shape 52"/>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grpSp>
          <p:nvGrpSpPr>
            <p:cNvPr id="32" name="Group 48"/>
            <p:cNvGrpSpPr/>
            <p:nvPr/>
          </p:nvGrpSpPr>
          <p:grpSpPr>
            <a:xfrm>
              <a:off x="5787160" y="2949036"/>
              <a:ext cx="2879628" cy="759293"/>
              <a:chOff x="6703133" y="3896311"/>
              <a:chExt cx="2879628" cy="759293"/>
            </a:xfrm>
          </p:grpSpPr>
          <p:sp>
            <p:nvSpPr>
              <p:cNvPr id="33" name="Rectangle 49"/>
              <p:cNvSpPr/>
              <p:nvPr/>
            </p:nvSpPr>
            <p:spPr>
              <a:xfrm>
                <a:off x="6703133" y="3896311"/>
                <a:ext cx="1368031" cy="215444"/>
              </a:xfrm>
              <a:prstGeom prst="rect">
                <a:avLst/>
              </a:prstGeom>
            </p:spPr>
            <p:txBody>
              <a:bodyPr wrap="none" lIns="144000" tIns="0" rIns="144000" bIns="0" anchor="ctr">
                <a:normAutofit fontScale="85000" lnSpcReduction="20000"/>
              </a:bodyPr>
              <a:lstStyle/>
              <a:p>
                <a:r>
                  <a:rPr lang="en-US" altLang="zh-CN" sz="1400" b="1" dirty="0">
                    <a:solidFill>
                      <a:schemeClr val="accent2"/>
                    </a:solidFill>
                  </a:rPr>
                  <a:t>Cache</a:t>
                </a:r>
                <a:endParaRPr lang="zh-CN" altLang="en-US" sz="1400" b="1" dirty="0">
                  <a:solidFill>
                    <a:schemeClr val="accent2"/>
                  </a:solidFill>
                </a:endParaRPr>
              </a:p>
            </p:txBody>
          </p:sp>
          <p:sp>
            <p:nvSpPr>
              <p:cNvPr id="34" name="Rectangle 50"/>
              <p:cNvSpPr/>
              <p:nvPr/>
            </p:nvSpPr>
            <p:spPr>
              <a:xfrm>
                <a:off x="6729613" y="4170534"/>
                <a:ext cx="2853148" cy="485070"/>
              </a:xfrm>
              <a:prstGeom prst="rect">
                <a:avLst/>
              </a:prstGeom>
            </p:spPr>
            <p:txBody>
              <a:bodyPr wrap="square" lIns="144000" tIns="0" rIns="144000" bIns="0" anchor="t">
                <a:noAutofit/>
              </a:bodyPr>
              <a:lstStyle/>
              <a:p>
                <a:pPr algn="just">
                  <a:lnSpc>
                    <a:spcPct val="120000"/>
                  </a:lnSpc>
                </a:pPr>
                <a:r>
                  <a:rPr lang="en-US" altLang="zh-CN" sz="1000" dirty="0">
                    <a:solidFill>
                      <a:srgbClr val="000000"/>
                    </a:solidFill>
                    <a:latin typeface="Cambria" panose="02040503050406030204" pitchFamily="18" charset="0"/>
                  </a:rPr>
                  <a:t>Forward request </a:t>
                </a:r>
                <a:r>
                  <a:rPr lang="en-US" altLang="zh-CN" sz="1000" dirty="0" err="1">
                    <a:solidFill>
                      <a:srgbClr val="000000"/>
                    </a:solidFill>
                    <a:latin typeface="Cambria" panose="02040503050406030204" pitchFamily="18" charset="0"/>
                  </a:rPr>
                  <a:t>bằng</a:t>
                </a:r>
                <a:r>
                  <a:rPr lang="en-US" altLang="zh-CN" sz="1000" dirty="0">
                    <a:solidFill>
                      <a:srgbClr val="000000"/>
                    </a:solidFill>
                    <a:latin typeface="Cambria" panose="02040503050406030204" pitchFamily="18" charset="0"/>
                  </a:rPr>
                  <a:t> </a:t>
                </a:r>
                <a:r>
                  <a:rPr lang="en-US" altLang="zh-CN" sz="1000" dirty="0" err="1">
                    <a:solidFill>
                      <a:srgbClr val="000000"/>
                    </a:solidFill>
                    <a:latin typeface="Cambria" panose="02040503050406030204" pitchFamily="18" charset="0"/>
                  </a:rPr>
                  <a:t>các</a:t>
                </a:r>
                <a:r>
                  <a:rPr lang="en-US" altLang="zh-CN" sz="1000" dirty="0">
                    <a:solidFill>
                      <a:srgbClr val="000000"/>
                    </a:solidFill>
                    <a:latin typeface="Cambria" panose="02040503050406030204" pitchFamily="18" charset="0"/>
                  </a:rPr>
                  <a:t> HTTP header </a:t>
                </a:r>
                <a:r>
                  <a:rPr lang="en-US" altLang="zh-CN" sz="1000" dirty="0" err="1">
                    <a:solidFill>
                      <a:srgbClr val="000000"/>
                    </a:solidFill>
                    <a:latin typeface="Cambria" panose="02040503050406030204" pitchFamily="18" charset="0"/>
                  </a:rPr>
                  <a:t>nên</a:t>
                </a:r>
                <a:r>
                  <a:rPr lang="en-US" altLang="zh-CN" sz="1000" dirty="0">
                    <a:solidFill>
                      <a:srgbClr val="000000"/>
                    </a:solidFill>
                    <a:latin typeface="Cambria" panose="02040503050406030204" pitchFamily="18" charset="0"/>
                  </a:rPr>
                  <a:t> </a:t>
                </a:r>
                <a:r>
                  <a:rPr lang="en-US" altLang="zh-CN" sz="1000" dirty="0" err="1">
                    <a:solidFill>
                      <a:srgbClr val="000000"/>
                    </a:solidFill>
                    <a:latin typeface="Cambria" panose="02040503050406030204" pitchFamily="18" charset="0"/>
                  </a:rPr>
                  <a:t>có</a:t>
                </a:r>
                <a:r>
                  <a:rPr lang="en-US" altLang="zh-CN" sz="1000" dirty="0">
                    <a:solidFill>
                      <a:srgbClr val="000000"/>
                    </a:solidFill>
                    <a:latin typeface="Cambria" panose="02040503050406030204" pitchFamily="18" charset="0"/>
                  </a:rPr>
                  <a:t> </a:t>
                </a:r>
                <a:r>
                  <a:rPr lang="en-US" altLang="zh-CN" sz="1000" dirty="0" err="1">
                    <a:solidFill>
                      <a:srgbClr val="000000"/>
                    </a:solidFill>
                    <a:latin typeface="Cambria" panose="02040503050406030204" pitchFamily="18" charset="0"/>
                  </a:rPr>
                  <a:t>khả</a:t>
                </a:r>
                <a:r>
                  <a:rPr lang="en-US" altLang="zh-CN" sz="1000" dirty="0">
                    <a:solidFill>
                      <a:srgbClr val="000000"/>
                    </a:solidFill>
                    <a:latin typeface="Cambria" panose="02040503050406030204" pitchFamily="18" charset="0"/>
                  </a:rPr>
                  <a:t> </a:t>
                </a:r>
                <a:r>
                  <a:rPr lang="en-US" altLang="zh-CN" sz="1000" dirty="0" err="1">
                    <a:solidFill>
                      <a:srgbClr val="000000"/>
                    </a:solidFill>
                    <a:latin typeface="Cambria" panose="02040503050406030204" pitchFamily="18" charset="0"/>
                  </a:rPr>
                  <a:t>năng</a:t>
                </a:r>
                <a:r>
                  <a:rPr lang="en-US" altLang="zh-CN" sz="1000" dirty="0">
                    <a:solidFill>
                      <a:srgbClr val="000000"/>
                    </a:solidFill>
                    <a:latin typeface="Cambria" panose="02040503050406030204" pitchFamily="18" charset="0"/>
                  </a:rPr>
                  <a:t> cache </a:t>
                </a:r>
                <a:r>
                  <a:rPr lang="en-US" altLang="zh-CN" sz="1000" dirty="0" err="1">
                    <a:solidFill>
                      <a:srgbClr val="000000"/>
                    </a:solidFill>
                    <a:latin typeface="Cambria" panose="02040503050406030204" pitchFamily="18" charset="0"/>
                  </a:rPr>
                  <a:t>các</a:t>
                </a:r>
                <a:r>
                  <a:rPr lang="en-US" altLang="zh-CN" sz="1000" dirty="0">
                    <a:solidFill>
                      <a:srgbClr val="000000"/>
                    </a:solidFill>
                    <a:latin typeface="Cambria" panose="02040503050406030204" pitchFamily="18" charset="0"/>
                  </a:rPr>
                  <a:t> website.</a:t>
                </a:r>
                <a:endParaRPr lang="zh-CN" altLang="en-US" sz="1000" dirty="0">
                  <a:solidFill>
                    <a:srgbClr val="000000"/>
                  </a:solidFill>
                  <a:latin typeface="Cambria" panose="02040503050406030204" pitchFamily="18" charset="0"/>
                </a:endParaRPr>
              </a:p>
            </p:txBody>
          </p:sp>
        </p:grpSp>
      </p:grpSp>
      <p:cxnSp>
        <p:nvCxnSpPr>
          <p:cNvPr id="62" name="直接连接符 1">
            <a:extLst>
              <a:ext uri="{FF2B5EF4-FFF2-40B4-BE49-F238E27FC236}">
                <a16:creationId xmlns:a16="http://schemas.microsoft.com/office/drawing/2014/main" id="{09A36AA5-A166-4A4D-8A0F-4A222B68C6B4}"/>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44FF3F6-606E-544F-A572-F9A5FF9E529D}"/>
              </a:ext>
            </a:extLst>
          </p:cNvPr>
          <p:cNvSpPr/>
          <p:nvPr/>
        </p:nvSpPr>
        <p:spPr>
          <a:xfrm>
            <a:off x="499408" y="101416"/>
            <a:ext cx="2247154" cy="369332"/>
          </a:xfrm>
          <a:prstGeom prst="rect">
            <a:avLst/>
          </a:prstGeom>
        </p:spPr>
        <p:txBody>
          <a:bodyPr wrap="none">
            <a:spAutoFit/>
          </a:bodyPr>
          <a:lstStyle/>
          <a:p>
            <a:pPr fontAlgn="auto">
              <a:spcBef>
                <a:spcPts val="0"/>
              </a:spcBef>
              <a:spcAft>
                <a:spcPts val="0"/>
              </a:spcAft>
              <a:defRPr/>
            </a:pP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Forward Proxy</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endParaRPr>
          </a:p>
        </p:txBody>
      </p:sp>
      <p:pic>
        <p:nvPicPr>
          <p:cNvPr id="64" name="Graphic 63" descr="Lightbulb and gear">
            <a:extLst>
              <a:ext uri="{FF2B5EF4-FFF2-40B4-BE49-F238E27FC236}">
                <a16:creationId xmlns:a16="http://schemas.microsoft.com/office/drawing/2014/main" id="{4797EB19-BE76-974A-B046-1CB10E0810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319" y="137762"/>
            <a:ext cx="374089" cy="374089"/>
          </a:xfrm>
          <a:prstGeom prst="rect">
            <a:avLst/>
          </a:prstGeom>
        </p:spPr>
      </p:pic>
      <p:grpSp>
        <p:nvGrpSpPr>
          <p:cNvPr id="6" name="Group 5">
            <a:extLst>
              <a:ext uri="{FF2B5EF4-FFF2-40B4-BE49-F238E27FC236}">
                <a16:creationId xmlns:a16="http://schemas.microsoft.com/office/drawing/2014/main" id="{05B4ACE7-BADA-3E44-BB92-E5371B3364B6}"/>
              </a:ext>
            </a:extLst>
          </p:cNvPr>
          <p:cNvGrpSpPr/>
          <p:nvPr/>
        </p:nvGrpSpPr>
        <p:grpSpPr>
          <a:xfrm>
            <a:off x="2978824" y="1709812"/>
            <a:ext cx="2920461" cy="749027"/>
            <a:chOff x="2978824" y="1709812"/>
            <a:chExt cx="2920461" cy="749027"/>
          </a:xfrm>
        </p:grpSpPr>
        <p:sp>
          <p:nvSpPr>
            <p:cNvPr id="66" name="Freeform: Shape 5">
              <a:extLst>
                <a:ext uri="{FF2B5EF4-FFF2-40B4-BE49-F238E27FC236}">
                  <a16:creationId xmlns:a16="http://schemas.microsoft.com/office/drawing/2014/main" id="{D2F7B7A1-9615-E340-9C7C-F8473B427FB5}"/>
                </a:ext>
              </a:extLst>
            </p:cNvPr>
            <p:cNvSpPr/>
            <p:nvPr/>
          </p:nvSpPr>
          <p:spPr>
            <a:xfrm>
              <a:off x="2978824" y="1715271"/>
              <a:ext cx="2731964" cy="743568"/>
            </a:xfrm>
            <a:custGeom>
              <a:avLst/>
              <a:gdLst/>
              <a:ahLst/>
              <a:cxnLst>
                <a:cxn ang="0">
                  <a:pos x="wd2" y="hd2"/>
                </a:cxn>
                <a:cxn ang="5400000">
                  <a:pos x="wd2" y="hd2"/>
                </a:cxn>
                <a:cxn ang="10800000">
                  <a:pos x="wd2" y="hd2"/>
                </a:cxn>
                <a:cxn ang="16200000">
                  <a:pos x="wd2" y="hd2"/>
                </a:cxn>
              </a:cxnLst>
              <a:rect l="0" t="0" r="r" b="b"/>
              <a:pathLst>
                <a:path w="21583" h="21597" extrusionOk="0">
                  <a:moveTo>
                    <a:pt x="7083" y="21596"/>
                  </a:moveTo>
                  <a:cubicBezTo>
                    <a:pt x="7458" y="21563"/>
                    <a:pt x="7662" y="20972"/>
                    <a:pt x="7771" y="20625"/>
                  </a:cubicBezTo>
                  <a:cubicBezTo>
                    <a:pt x="8393" y="18654"/>
                    <a:pt x="10350" y="12510"/>
                    <a:pt x="10350" y="12510"/>
                  </a:cubicBezTo>
                  <a:cubicBezTo>
                    <a:pt x="10529" y="12034"/>
                    <a:pt x="10787" y="11464"/>
                    <a:pt x="11163" y="11461"/>
                  </a:cubicBezTo>
                  <a:cubicBezTo>
                    <a:pt x="11675" y="11456"/>
                    <a:pt x="19622" y="11261"/>
                    <a:pt x="19622" y="11261"/>
                  </a:cubicBezTo>
                  <a:cubicBezTo>
                    <a:pt x="19710" y="11260"/>
                    <a:pt x="19795" y="11140"/>
                    <a:pt x="19855" y="10929"/>
                  </a:cubicBezTo>
                  <a:lnTo>
                    <a:pt x="21534" y="5975"/>
                  </a:lnTo>
                  <a:cubicBezTo>
                    <a:pt x="21600" y="5781"/>
                    <a:pt x="21600" y="5445"/>
                    <a:pt x="21533" y="5251"/>
                  </a:cubicBezTo>
                  <a:lnTo>
                    <a:pt x="19846" y="327"/>
                  </a:lnTo>
                  <a:cubicBezTo>
                    <a:pt x="19786" y="117"/>
                    <a:pt x="19701" y="-1"/>
                    <a:pt x="19612" y="0"/>
                  </a:cubicBezTo>
                  <a:cubicBezTo>
                    <a:pt x="19612" y="0"/>
                    <a:pt x="11845" y="194"/>
                    <a:pt x="11489" y="197"/>
                  </a:cubicBezTo>
                  <a:cubicBezTo>
                    <a:pt x="10771" y="203"/>
                    <a:pt x="10299" y="2355"/>
                    <a:pt x="10008" y="4239"/>
                  </a:cubicBezTo>
                  <a:cubicBezTo>
                    <a:pt x="9670" y="6434"/>
                    <a:pt x="8041" y="15451"/>
                    <a:pt x="7515" y="18362"/>
                  </a:cubicBezTo>
                  <a:cubicBezTo>
                    <a:pt x="7351" y="19268"/>
                    <a:pt x="7046" y="19312"/>
                    <a:pt x="6926" y="19313"/>
                  </a:cubicBezTo>
                  <a:cubicBezTo>
                    <a:pt x="6854" y="19314"/>
                    <a:pt x="1355" y="19194"/>
                    <a:pt x="901" y="19198"/>
                  </a:cubicBezTo>
                  <a:lnTo>
                    <a:pt x="0" y="21183"/>
                  </a:lnTo>
                  <a:lnTo>
                    <a:pt x="408" y="21486"/>
                  </a:lnTo>
                  <a:cubicBezTo>
                    <a:pt x="937" y="21481"/>
                    <a:pt x="7050" y="21599"/>
                    <a:pt x="7083" y="21596"/>
                  </a:cubicBezTo>
                  <a:close/>
                </a:path>
              </a:pathLst>
            </a:custGeom>
            <a:solidFill>
              <a:schemeClr val="accent1">
                <a:alpha val="85000"/>
              </a:schemeClr>
            </a:solidFill>
            <a:ln w="12700">
              <a:miter lim="400000"/>
            </a:ln>
          </p:spPr>
          <p:txBody>
            <a:bodyPr anchor="ctr"/>
            <a:lstStyle/>
            <a:p>
              <a:pPr algn="ctr"/>
              <a:endParaRPr dirty="0"/>
            </a:p>
          </p:txBody>
        </p:sp>
        <p:sp>
          <p:nvSpPr>
            <p:cNvPr id="67" name="TextBox 66">
              <a:extLst>
                <a:ext uri="{FF2B5EF4-FFF2-40B4-BE49-F238E27FC236}">
                  <a16:creationId xmlns:a16="http://schemas.microsoft.com/office/drawing/2014/main" id="{9B1DE6E4-A545-8149-A611-8EEAE7177FCB}"/>
                </a:ext>
              </a:extLst>
            </p:cNvPr>
            <p:cNvSpPr txBox="1"/>
            <p:nvPr/>
          </p:nvSpPr>
          <p:spPr>
            <a:xfrm>
              <a:off x="4282553" y="1783002"/>
              <a:ext cx="1188146" cy="246221"/>
            </a:xfrm>
            <a:prstGeom prst="rect">
              <a:avLst/>
            </a:prstGeom>
            <a:noFill/>
          </p:spPr>
          <p:txBody>
            <a:bodyPr wrap="none" rtlCol="0">
              <a:spAutoFit/>
            </a:bodyPr>
            <a:lstStyle/>
            <a:p>
              <a:r>
                <a:rPr lang="en-VN" sz="1000" dirty="0">
                  <a:solidFill>
                    <a:schemeClr val="bg1"/>
                  </a:solidFill>
                  <a:latin typeface="Cambria" panose="02040503050406030204" pitchFamily="18" charset="0"/>
                  <a:ea typeface="微软雅黑" panose="020B0503020204020204" pitchFamily="34" charset="-122"/>
                </a:rPr>
                <a:t>Anonymous Proxy</a:t>
              </a:r>
            </a:p>
          </p:txBody>
        </p:sp>
        <p:sp>
          <p:nvSpPr>
            <p:cNvPr id="51" name="Rectangle 20"/>
            <p:cNvSpPr/>
            <p:nvPr/>
          </p:nvSpPr>
          <p:spPr>
            <a:xfrm>
              <a:off x="5470699" y="1709812"/>
              <a:ext cx="428586" cy="388800"/>
            </a:xfrm>
            <a:prstGeom prst="rect">
              <a:avLst/>
            </a:prstGeom>
            <a:solidFill>
              <a:srgbClr val="41B7D0"/>
            </a:solidFill>
            <a:ln w="12700" cap="flat">
              <a:noFill/>
              <a:miter lim="400000"/>
            </a:ln>
            <a:effectLst/>
          </p:spPr>
          <p:txBody>
            <a:bodyPr anchor="ctr"/>
            <a:lstStyle/>
            <a:p>
              <a:pPr algn="ctr"/>
              <a:endParaRPr dirty="0"/>
            </a:p>
          </p:txBody>
        </p:sp>
        <p:sp>
          <p:nvSpPr>
            <p:cNvPr id="71" name="Freeform: Shape 17">
              <a:extLst>
                <a:ext uri="{FF2B5EF4-FFF2-40B4-BE49-F238E27FC236}">
                  <a16:creationId xmlns:a16="http://schemas.microsoft.com/office/drawing/2014/main" id="{D97818F4-62E2-4942-BB4A-B4BD4619C435}"/>
                </a:ext>
              </a:extLst>
            </p:cNvPr>
            <p:cNvSpPr/>
            <p:nvPr/>
          </p:nvSpPr>
          <p:spPr>
            <a:xfrm>
              <a:off x="5607540" y="1812678"/>
              <a:ext cx="154904" cy="183068"/>
            </a:xfrm>
            <a:custGeom>
              <a:avLst/>
              <a:gdLst/>
              <a:ahLst/>
              <a:cxnLst>
                <a:cxn ang="0">
                  <a:pos x="wd2" y="hd2"/>
                </a:cxn>
                <a:cxn ang="5400000">
                  <a:pos x="wd2" y="hd2"/>
                </a:cxn>
                <a:cxn ang="10800000">
                  <a:pos x="wd2" y="hd2"/>
                </a:cxn>
                <a:cxn ang="16200000">
                  <a:pos x="wd2" y="hd2"/>
                </a:cxn>
              </a:cxnLst>
              <a:rect l="0" t="0" r="r" b="b"/>
              <a:pathLst>
                <a:path w="21600" h="21600" extrusionOk="0">
                  <a:moveTo>
                    <a:pt x="14727" y="11631"/>
                  </a:moveTo>
                  <a:lnTo>
                    <a:pt x="12764" y="12462"/>
                  </a:lnTo>
                  <a:lnTo>
                    <a:pt x="11291" y="14123"/>
                  </a:lnTo>
                  <a:lnTo>
                    <a:pt x="12764" y="19938"/>
                  </a:lnTo>
                  <a:cubicBezTo>
                    <a:pt x="12764" y="19938"/>
                    <a:pt x="14727" y="11631"/>
                    <a:pt x="14727" y="11631"/>
                  </a:cubicBezTo>
                  <a:close/>
                  <a:moveTo>
                    <a:pt x="10309" y="14123"/>
                  </a:moveTo>
                  <a:lnTo>
                    <a:pt x="8836" y="12462"/>
                  </a:lnTo>
                  <a:lnTo>
                    <a:pt x="6873" y="11631"/>
                  </a:lnTo>
                  <a:lnTo>
                    <a:pt x="8836" y="19938"/>
                  </a:lnTo>
                  <a:cubicBezTo>
                    <a:pt x="8836" y="19938"/>
                    <a:pt x="10309" y="14123"/>
                    <a:pt x="10309" y="14123"/>
                  </a:cubicBezTo>
                  <a:close/>
                  <a:moveTo>
                    <a:pt x="15157" y="6750"/>
                  </a:moveTo>
                  <a:cubicBezTo>
                    <a:pt x="15019" y="6659"/>
                    <a:pt x="13914" y="6646"/>
                    <a:pt x="13684" y="6646"/>
                  </a:cubicBezTo>
                  <a:cubicBezTo>
                    <a:pt x="12810" y="6646"/>
                    <a:pt x="11981" y="6750"/>
                    <a:pt x="11122" y="6893"/>
                  </a:cubicBezTo>
                  <a:cubicBezTo>
                    <a:pt x="11015" y="6919"/>
                    <a:pt x="10907" y="6919"/>
                    <a:pt x="10800" y="6919"/>
                  </a:cubicBezTo>
                  <a:cubicBezTo>
                    <a:pt x="10693" y="6919"/>
                    <a:pt x="10585" y="6919"/>
                    <a:pt x="10478" y="6893"/>
                  </a:cubicBezTo>
                  <a:cubicBezTo>
                    <a:pt x="9619" y="6750"/>
                    <a:pt x="8790" y="6646"/>
                    <a:pt x="7916" y="6646"/>
                  </a:cubicBezTo>
                  <a:cubicBezTo>
                    <a:pt x="7686" y="6646"/>
                    <a:pt x="6581" y="6659"/>
                    <a:pt x="6443" y="6750"/>
                  </a:cubicBezTo>
                  <a:cubicBezTo>
                    <a:pt x="6412" y="6776"/>
                    <a:pt x="6397" y="6802"/>
                    <a:pt x="6382" y="6828"/>
                  </a:cubicBezTo>
                  <a:cubicBezTo>
                    <a:pt x="6397" y="6945"/>
                    <a:pt x="6412" y="7062"/>
                    <a:pt x="6443" y="7178"/>
                  </a:cubicBezTo>
                  <a:cubicBezTo>
                    <a:pt x="6535" y="7282"/>
                    <a:pt x="6612" y="7243"/>
                    <a:pt x="6673" y="7399"/>
                  </a:cubicBezTo>
                  <a:cubicBezTo>
                    <a:pt x="7072" y="8321"/>
                    <a:pt x="7256" y="9035"/>
                    <a:pt x="8637" y="9035"/>
                  </a:cubicBezTo>
                  <a:cubicBezTo>
                    <a:pt x="10616" y="9035"/>
                    <a:pt x="10064" y="7490"/>
                    <a:pt x="10708" y="7490"/>
                  </a:cubicBezTo>
                  <a:lnTo>
                    <a:pt x="10892" y="7490"/>
                  </a:lnTo>
                  <a:cubicBezTo>
                    <a:pt x="11536" y="7490"/>
                    <a:pt x="10984" y="9035"/>
                    <a:pt x="12963" y="9035"/>
                  </a:cubicBezTo>
                  <a:cubicBezTo>
                    <a:pt x="14344" y="9035"/>
                    <a:pt x="14528" y="8321"/>
                    <a:pt x="14927" y="7399"/>
                  </a:cubicBezTo>
                  <a:cubicBezTo>
                    <a:pt x="14988" y="7243"/>
                    <a:pt x="15065" y="7282"/>
                    <a:pt x="15157" y="7178"/>
                  </a:cubicBezTo>
                  <a:cubicBezTo>
                    <a:pt x="15188" y="7062"/>
                    <a:pt x="15203" y="6945"/>
                    <a:pt x="15218" y="6828"/>
                  </a:cubicBezTo>
                  <a:cubicBezTo>
                    <a:pt x="15203" y="6802"/>
                    <a:pt x="15188" y="6776"/>
                    <a:pt x="15157" y="6750"/>
                  </a:cubicBezTo>
                  <a:close/>
                  <a:moveTo>
                    <a:pt x="17504" y="21600"/>
                  </a:moveTo>
                  <a:lnTo>
                    <a:pt x="4096" y="21600"/>
                  </a:lnTo>
                  <a:cubicBezTo>
                    <a:pt x="1641" y="21600"/>
                    <a:pt x="0" y="20354"/>
                    <a:pt x="0" y="18238"/>
                  </a:cubicBezTo>
                  <a:cubicBezTo>
                    <a:pt x="0" y="15888"/>
                    <a:pt x="491" y="12332"/>
                    <a:pt x="3344" y="11163"/>
                  </a:cubicBezTo>
                  <a:lnTo>
                    <a:pt x="1964" y="8308"/>
                  </a:lnTo>
                  <a:lnTo>
                    <a:pt x="5247" y="8308"/>
                  </a:lnTo>
                  <a:cubicBezTo>
                    <a:pt x="5032" y="7775"/>
                    <a:pt x="4909" y="7217"/>
                    <a:pt x="4909" y="6646"/>
                  </a:cubicBezTo>
                  <a:cubicBezTo>
                    <a:pt x="4909" y="6503"/>
                    <a:pt x="4924" y="6361"/>
                    <a:pt x="4940" y="6231"/>
                  </a:cubicBezTo>
                  <a:cubicBezTo>
                    <a:pt x="4341" y="6127"/>
                    <a:pt x="1964" y="5712"/>
                    <a:pt x="1964" y="4985"/>
                  </a:cubicBezTo>
                  <a:cubicBezTo>
                    <a:pt x="1964" y="4219"/>
                    <a:pt x="4572" y="3803"/>
                    <a:pt x="5185" y="3700"/>
                  </a:cubicBezTo>
                  <a:cubicBezTo>
                    <a:pt x="5507" y="2726"/>
                    <a:pt x="6274" y="1246"/>
                    <a:pt x="7057" y="480"/>
                  </a:cubicBezTo>
                  <a:cubicBezTo>
                    <a:pt x="7364" y="182"/>
                    <a:pt x="7747" y="0"/>
                    <a:pt x="8223" y="0"/>
                  </a:cubicBezTo>
                  <a:cubicBezTo>
                    <a:pt x="9143" y="0"/>
                    <a:pt x="9880" y="805"/>
                    <a:pt x="10800" y="805"/>
                  </a:cubicBezTo>
                  <a:cubicBezTo>
                    <a:pt x="11720" y="805"/>
                    <a:pt x="12457" y="0"/>
                    <a:pt x="13377" y="0"/>
                  </a:cubicBezTo>
                  <a:cubicBezTo>
                    <a:pt x="13853" y="0"/>
                    <a:pt x="14236" y="182"/>
                    <a:pt x="14543" y="480"/>
                  </a:cubicBezTo>
                  <a:cubicBezTo>
                    <a:pt x="15326" y="1246"/>
                    <a:pt x="16093" y="2726"/>
                    <a:pt x="16415" y="3700"/>
                  </a:cubicBezTo>
                  <a:cubicBezTo>
                    <a:pt x="17028" y="3803"/>
                    <a:pt x="19636" y="4219"/>
                    <a:pt x="19636" y="4985"/>
                  </a:cubicBezTo>
                  <a:cubicBezTo>
                    <a:pt x="19636" y="5712"/>
                    <a:pt x="17259" y="6127"/>
                    <a:pt x="16660" y="6231"/>
                  </a:cubicBezTo>
                  <a:cubicBezTo>
                    <a:pt x="16737" y="6932"/>
                    <a:pt x="16630" y="7633"/>
                    <a:pt x="16353" y="8308"/>
                  </a:cubicBezTo>
                  <a:lnTo>
                    <a:pt x="19636" y="8308"/>
                  </a:lnTo>
                  <a:lnTo>
                    <a:pt x="18378" y="11228"/>
                  </a:lnTo>
                  <a:cubicBezTo>
                    <a:pt x="21124" y="12436"/>
                    <a:pt x="21600" y="15927"/>
                    <a:pt x="21600" y="18238"/>
                  </a:cubicBezTo>
                  <a:cubicBezTo>
                    <a:pt x="21600" y="20354"/>
                    <a:pt x="19959" y="21600"/>
                    <a:pt x="17504" y="21600"/>
                  </a:cubicBezTo>
                  <a:close/>
                </a:path>
              </a:pathLst>
            </a:custGeom>
            <a:solidFill>
              <a:srgbClr val="FFFFFF"/>
            </a:solidFill>
            <a:ln w="12700" cap="flat">
              <a:noFill/>
              <a:miter lim="400000"/>
            </a:ln>
            <a:effectLst/>
          </p:spPr>
          <p:txBody>
            <a:bodyPr anchor="ctr"/>
            <a:lstStyle/>
            <a:p>
              <a:pPr algn="ctr"/>
              <a:endParaRPr dirty="0"/>
            </a:p>
          </p:txBody>
        </p:sp>
      </p:grpSp>
      <p:grpSp>
        <p:nvGrpSpPr>
          <p:cNvPr id="7" name="Group 6">
            <a:extLst>
              <a:ext uri="{FF2B5EF4-FFF2-40B4-BE49-F238E27FC236}">
                <a16:creationId xmlns:a16="http://schemas.microsoft.com/office/drawing/2014/main" id="{55D29292-397E-7D46-8D1A-9618C7C8EA43}"/>
              </a:ext>
            </a:extLst>
          </p:cNvPr>
          <p:cNvGrpSpPr/>
          <p:nvPr/>
        </p:nvGrpSpPr>
        <p:grpSpPr>
          <a:xfrm>
            <a:off x="2966797" y="2620750"/>
            <a:ext cx="2932488" cy="704155"/>
            <a:chOff x="2966797" y="2620750"/>
            <a:chExt cx="2932488" cy="704155"/>
          </a:xfrm>
        </p:grpSpPr>
        <p:sp>
          <p:nvSpPr>
            <p:cNvPr id="72" name="Freeform: Shape 3">
              <a:extLst>
                <a:ext uri="{FF2B5EF4-FFF2-40B4-BE49-F238E27FC236}">
                  <a16:creationId xmlns:a16="http://schemas.microsoft.com/office/drawing/2014/main" id="{EF84047F-DEB3-FE40-A108-CB3FB0EB32C5}"/>
                </a:ext>
              </a:extLst>
            </p:cNvPr>
            <p:cNvSpPr/>
            <p:nvPr/>
          </p:nvSpPr>
          <p:spPr>
            <a:xfrm>
              <a:off x="2966797" y="2620750"/>
              <a:ext cx="2932488" cy="704155"/>
            </a:xfrm>
            <a:custGeom>
              <a:avLst/>
              <a:gdLst/>
              <a:ahLst/>
              <a:cxnLst>
                <a:cxn ang="0">
                  <a:pos x="wd2" y="hd2"/>
                </a:cxn>
                <a:cxn ang="5400000">
                  <a:pos x="wd2" y="hd2"/>
                </a:cxn>
                <a:cxn ang="10800000">
                  <a:pos x="wd2" y="hd2"/>
                </a:cxn>
                <a:cxn ang="16200000">
                  <a:pos x="wd2" y="hd2"/>
                </a:cxn>
              </a:cxnLst>
              <a:rect l="0" t="0" r="r" b="b"/>
              <a:pathLst>
                <a:path w="21583" h="21597" extrusionOk="0">
                  <a:moveTo>
                    <a:pt x="7083" y="0"/>
                  </a:moveTo>
                  <a:cubicBezTo>
                    <a:pt x="7458" y="33"/>
                    <a:pt x="7662" y="624"/>
                    <a:pt x="7771" y="971"/>
                  </a:cubicBezTo>
                  <a:cubicBezTo>
                    <a:pt x="8393" y="2943"/>
                    <a:pt x="10350" y="9086"/>
                    <a:pt x="10350" y="9086"/>
                  </a:cubicBezTo>
                  <a:cubicBezTo>
                    <a:pt x="10529" y="9562"/>
                    <a:pt x="10787" y="10133"/>
                    <a:pt x="11163" y="10135"/>
                  </a:cubicBezTo>
                  <a:cubicBezTo>
                    <a:pt x="11675" y="10140"/>
                    <a:pt x="19622" y="10335"/>
                    <a:pt x="19622" y="10335"/>
                  </a:cubicBezTo>
                  <a:cubicBezTo>
                    <a:pt x="19710" y="10336"/>
                    <a:pt x="19795" y="10456"/>
                    <a:pt x="19855" y="10667"/>
                  </a:cubicBezTo>
                  <a:lnTo>
                    <a:pt x="21534" y="15621"/>
                  </a:lnTo>
                  <a:cubicBezTo>
                    <a:pt x="21600" y="15815"/>
                    <a:pt x="21600" y="16151"/>
                    <a:pt x="21533" y="16345"/>
                  </a:cubicBezTo>
                  <a:lnTo>
                    <a:pt x="19846" y="21269"/>
                  </a:lnTo>
                  <a:cubicBezTo>
                    <a:pt x="19786" y="21479"/>
                    <a:pt x="19701" y="21597"/>
                    <a:pt x="19612" y="21596"/>
                  </a:cubicBezTo>
                  <a:cubicBezTo>
                    <a:pt x="19612" y="21596"/>
                    <a:pt x="11845" y="21402"/>
                    <a:pt x="11489" y="21399"/>
                  </a:cubicBezTo>
                  <a:cubicBezTo>
                    <a:pt x="10771" y="21393"/>
                    <a:pt x="10299" y="19241"/>
                    <a:pt x="10008" y="17357"/>
                  </a:cubicBezTo>
                  <a:cubicBezTo>
                    <a:pt x="9670" y="15162"/>
                    <a:pt x="8041" y="6145"/>
                    <a:pt x="7515" y="3234"/>
                  </a:cubicBezTo>
                  <a:cubicBezTo>
                    <a:pt x="7351" y="2328"/>
                    <a:pt x="7046" y="2284"/>
                    <a:pt x="6926" y="2283"/>
                  </a:cubicBezTo>
                  <a:cubicBezTo>
                    <a:pt x="6854" y="2282"/>
                    <a:pt x="1355" y="2402"/>
                    <a:pt x="901" y="2398"/>
                  </a:cubicBezTo>
                  <a:lnTo>
                    <a:pt x="0" y="413"/>
                  </a:lnTo>
                  <a:lnTo>
                    <a:pt x="408" y="110"/>
                  </a:lnTo>
                  <a:cubicBezTo>
                    <a:pt x="937" y="115"/>
                    <a:pt x="7050" y="-3"/>
                    <a:pt x="7083" y="0"/>
                  </a:cubicBezTo>
                  <a:close/>
                </a:path>
              </a:pathLst>
            </a:custGeom>
            <a:solidFill>
              <a:schemeClr val="accent4">
                <a:alpha val="85000"/>
              </a:schemeClr>
            </a:solidFill>
            <a:ln w="12700">
              <a:miter lim="400000"/>
            </a:ln>
          </p:spPr>
          <p:txBody>
            <a:bodyPr anchor="ctr"/>
            <a:lstStyle/>
            <a:p>
              <a:pPr algn="ctr"/>
              <a:endParaRPr dirty="0"/>
            </a:p>
          </p:txBody>
        </p:sp>
        <p:sp>
          <p:nvSpPr>
            <p:cNvPr id="73" name="Rectangle 16">
              <a:extLst>
                <a:ext uri="{FF2B5EF4-FFF2-40B4-BE49-F238E27FC236}">
                  <a16:creationId xmlns:a16="http://schemas.microsoft.com/office/drawing/2014/main" id="{E3AB77DD-D44E-424B-B063-D9646207CBAD}"/>
                </a:ext>
              </a:extLst>
            </p:cNvPr>
            <p:cNvSpPr/>
            <p:nvPr/>
          </p:nvSpPr>
          <p:spPr>
            <a:xfrm>
              <a:off x="5470699" y="2965278"/>
              <a:ext cx="428586" cy="359626"/>
            </a:xfrm>
            <a:prstGeom prst="rect">
              <a:avLst/>
            </a:prstGeom>
            <a:solidFill>
              <a:schemeClr val="accent4"/>
            </a:solidFill>
            <a:ln w="12700" cap="flat">
              <a:noFill/>
              <a:miter lim="400000"/>
            </a:ln>
            <a:effectLst/>
          </p:spPr>
          <p:txBody>
            <a:bodyPr anchor="ctr"/>
            <a:lstStyle/>
            <a:p>
              <a:pPr algn="ctr"/>
              <a:endParaRPr dirty="0"/>
            </a:p>
          </p:txBody>
        </p:sp>
        <p:sp>
          <p:nvSpPr>
            <p:cNvPr id="74" name="Freeform: Shape 19">
              <a:extLst>
                <a:ext uri="{FF2B5EF4-FFF2-40B4-BE49-F238E27FC236}">
                  <a16:creationId xmlns:a16="http://schemas.microsoft.com/office/drawing/2014/main" id="{DDACA3AF-10C3-5C4A-9A2E-5A3CD5C1B5C5}"/>
                </a:ext>
              </a:extLst>
            </p:cNvPr>
            <p:cNvSpPr/>
            <p:nvPr/>
          </p:nvSpPr>
          <p:spPr>
            <a:xfrm>
              <a:off x="5576792" y="3053557"/>
              <a:ext cx="196145" cy="183068"/>
            </a:xfrm>
            <a:custGeom>
              <a:avLst/>
              <a:gdLst/>
              <a:ahLst/>
              <a:cxnLst>
                <a:cxn ang="0">
                  <a:pos x="wd2" y="hd2"/>
                </a:cxn>
                <a:cxn ang="5400000">
                  <a:pos x="wd2" y="hd2"/>
                </a:cxn>
                <a:cxn ang="10800000">
                  <a:pos x="wd2" y="hd2"/>
                </a:cxn>
                <a:cxn ang="16200000">
                  <a:pos x="wd2" y="hd2"/>
                </a:cxn>
              </a:cxnLst>
              <a:rect l="0" t="0" r="r" b="b"/>
              <a:pathLst>
                <a:path w="21533" h="21600" extrusionOk="0">
                  <a:moveTo>
                    <a:pt x="19357" y="12343"/>
                  </a:moveTo>
                  <a:lnTo>
                    <a:pt x="17854" y="12343"/>
                  </a:lnTo>
                  <a:cubicBezTo>
                    <a:pt x="17102" y="11379"/>
                    <a:pt x="16048" y="10836"/>
                    <a:pt x="14882" y="10800"/>
                  </a:cubicBezTo>
                  <a:cubicBezTo>
                    <a:pt x="15465" y="9896"/>
                    <a:pt x="15790" y="8811"/>
                    <a:pt x="15790" y="7714"/>
                  </a:cubicBezTo>
                  <a:cubicBezTo>
                    <a:pt x="15790" y="7449"/>
                    <a:pt x="15768" y="7184"/>
                    <a:pt x="15734" y="6919"/>
                  </a:cubicBezTo>
                  <a:cubicBezTo>
                    <a:pt x="16216" y="7100"/>
                    <a:pt x="16710" y="7196"/>
                    <a:pt x="17226" y="7196"/>
                  </a:cubicBezTo>
                  <a:cubicBezTo>
                    <a:pt x="18740" y="7196"/>
                    <a:pt x="19906" y="6171"/>
                    <a:pt x="20142" y="6171"/>
                  </a:cubicBezTo>
                  <a:cubicBezTo>
                    <a:pt x="21566" y="6171"/>
                    <a:pt x="21532" y="9450"/>
                    <a:pt x="21532" y="10426"/>
                  </a:cubicBezTo>
                  <a:cubicBezTo>
                    <a:pt x="21532" y="11764"/>
                    <a:pt x="20478" y="12343"/>
                    <a:pt x="19357" y="12343"/>
                  </a:cubicBezTo>
                  <a:close/>
                  <a:moveTo>
                    <a:pt x="17226" y="6171"/>
                  </a:moveTo>
                  <a:cubicBezTo>
                    <a:pt x="15645" y="6171"/>
                    <a:pt x="14355" y="4785"/>
                    <a:pt x="14355" y="3086"/>
                  </a:cubicBezTo>
                  <a:cubicBezTo>
                    <a:pt x="14355" y="1386"/>
                    <a:pt x="15645" y="0"/>
                    <a:pt x="17226" y="0"/>
                  </a:cubicBezTo>
                  <a:cubicBezTo>
                    <a:pt x="18807" y="0"/>
                    <a:pt x="20097" y="1386"/>
                    <a:pt x="20097" y="3086"/>
                  </a:cubicBezTo>
                  <a:cubicBezTo>
                    <a:pt x="20097" y="4785"/>
                    <a:pt x="18807" y="6171"/>
                    <a:pt x="17226" y="6171"/>
                  </a:cubicBezTo>
                  <a:close/>
                  <a:moveTo>
                    <a:pt x="10766" y="12343"/>
                  </a:moveTo>
                  <a:cubicBezTo>
                    <a:pt x="8388" y="12343"/>
                    <a:pt x="6459" y="10270"/>
                    <a:pt x="6459" y="7714"/>
                  </a:cubicBezTo>
                  <a:cubicBezTo>
                    <a:pt x="6459" y="5159"/>
                    <a:pt x="8388" y="3086"/>
                    <a:pt x="10766" y="3086"/>
                  </a:cubicBezTo>
                  <a:cubicBezTo>
                    <a:pt x="13144" y="3086"/>
                    <a:pt x="15073" y="5159"/>
                    <a:pt x="15073" y="7714"/>
                  </a:cubicBezTo>
                  <a:cubicBezTo>
                    <a:pt x="15073" y="10270"/>
                    <a:pt x="13144" y="12343"/>
                    <a:pt x="10766" y="12343"/>
                  </a:cubicBezTo>
                  <a:close/>
                  <a:moveTo>
                    <a:pt x="15667" y="21600"/>
                  </a:moveTo>
                  <a:lnTo>
                    <a:pt x="5865" y="21600"/>
                  </a:lnTo>
                  <a:cubicBezTo>
                    <a:pt x="4071" y="21600"/>
                    <a:pt x="2871" y="20431"/>
                    <a:pt x="2871" y="18478"/>
                  </a:cubicBezTo>
                  <a:cubicBezTo>
                    <a:pt x="2871" y="15754"/>
                    <a:pt x="3465" y="11571"/>
                    <a:pt x="6751" y="11571"/>
                  </a:cubicBezTo>
                  <a:cubicBezTo>
                    <a:pt x="7132" y="11571"/>
                    <a:pt x="8523" y="13247"/>
                    <a:pt x="10766" y="13247"/>
                  </a:cubicBezTo>
                  <a:cubicBezTo>
                    <a:pt x="13009" y="13247"/>
                    <a:pt x="14400" y="11571"/>
                    <a:pt x="14781" y="11571"/>
                  </a:cubicBezTo>
                  <a:cubicBezTo>
                    <a:pt x="18067" y="11571"/>
                    <a:pt x="18661" y="15754"/>
                    <a:pt x="18661" y="18478"/>
                  </a:cubicBezTo>
                  <a:cubicBezTo>
                    <a:pt x="18661" y="20431"/>
                    <a:pt x="17461" y="21600"/>
                    <a:pt x="15667" y="21600"/>
                  </a:cubicBezTo>
                  <a:close/>
                  <a:moveTo>
                    <a:pt x="4306" y="6171"/>
                  </a:moveTo>
                  <a:cubicBezTo>
                    <a:pt x="2725" y="6171"/>
                    <a:pt x="1435" y="4785"/>
                    <a:pt x="1435" y="3086"/>
                  </a:cubicBezTo>
                  <a:cubicBezTo>
                    <a:pt x="1435" y="1386"/>
                    <a:pt x="2725" y="0"/>
                    <a:pt x="4306" y="0"/>
                  </a:cubicBezTo>
                  <a:cubicBezTo>
                    <a:pt x="5887" y="0"/>
                    <a:pt x="7177" y="1386"/>
                    <a:pt x="7177" y="3086"/>
                  </a:cubicBezTo>
                  <a:cubicBezTo>
                    <a:pt x="7177" y="4785"/>
                    <a:pt x="5887" y="6171"/>
                    <a:pt x="4306" y="6171"/>
                  </a:cubicBezTo>
                  <a:close/>
                  <a:moveTo>
                    <a:pt x="3678" y="12343"/>
                  </a:moveTo>
                  <a:lnTo>
                    <a:pt x="2175" y="12343"/>
                  </a:lnTo>
                  <a:cubicBezTo>
                    <a:pt x="1054" y="12343"/>
                    <a:pt x="0" y="11764"/>
                    <a:pt x="0" y="10426"/>
                  </a:cubicBezTo>
                  <a:cubicBezTo>
                    <a:pt x="0" y="9450"/>
                    <a:pt x="-34" y="6171"/>
                    <a:pt x="1390" y="6171"/>
                  </a:cubicBezTo>
                  <a:cubicBezTo>
                    <a:pt x="1626" y="6171"/>
                    <a:pt x="2792" y="7196"/>
                    <a:pt x="4306" y="7196"/>
                  </a:cubicBezTo>
                  <a:cubicBezTo>
                    <a:pt x="4822" y="7196"/>
                    <a:pt x="5316" y="7100"/>
                    <a:pt x="5798" y="6919"/>
                  </a:cubicBezTo>
                  <a:cubicBezTo>
                    <a:pt x="5764" y="7184"/>
                    <a:pt x="5742" y="7449"/>
                    <a:pt x="5742" y="7714"/>
                  </a:cubicBezTo>
                  <a:cubicBezTo>
                    <a:pt x="5742" y="8811"/>
                    <a:pt x="6067" y="9896"/>
                    <a:pt x="6650" y="10800"/>
                  </a:cubicBezTo>
                  <a:cubicBezTo>
                    <a:pt x="5484" y="10836"/>
                    <a:pt x="4430" y="11379"/>
                    <a:pt x="3678" y="12343"/>
                  </a:cubicBezTo>
                  <a:close/>
                </a:path>
              </a:pathLst>
            </a:custGeom>
            <a:solidFill>
              <a:srgbClr val="FFFFFF"/>
            </a:solidFill>
            <a:ln w="12700" cap="flat">
              <a:noFill/>
              <a:miter lim="400000"/>
            </a:ln>
            <a:effectLst/>
          </p:spPr>
          <p:txBody>
            <a:bodyPr anchor="ctr"/>
            <a:lstStyle/>
            <a:p>
              <a:pPr algn="ctr"/>
              <a:endParaRPr dirty="0"/>
            </a:p>
          </p:txBody>
        </p:sp>
        <p:sp>
          <p:nvSpPr>
            <p:cNvPr id="76" name="TextBox 75">
              <a:extLst>
                <a:ext uri="{FF2B5EF4-FFF2-40B4-BE49-F238E27FC236}">
                  <a16:creationId xmlns:a16="http://schemas.microsoft.com/office/drawing/2014/main" id="{00DE48BD-CA4D-A540-92F0-8286A4BB6E1D}"/>
                </a:ext>
              </a:extLst>
            </p:cNvPr>
            <p:cNvSpPr txBox="1"/>
            <p:nvPr/>
          </p:nvSpPr>
          <p:spPr>
            <a:xfrm>
              <a:off x="4311324" y="2997958"/>
              <a:ext cx="1213794" cy="246221"/>
            </a:xfrm>
            <a:prstGeom prst="rect">
              <a:avLst/>
            </a:prstGeom>
            <a:noFill/>
          </p:spPr>
          <p:txBody>
            <a:bodyPr wrap="none" rtlCol="0">
              <a:spAutoFit/>
            </a:bodyPr>
            <a:lstStyle/>
            <a:p>
              <a:r>
                <a:rPr lang="en-VN" sz="1000" dirty="0">
                  <a:solidFill>
                    <a:schemeClr val="bg1"/>
                  </a:solidFill>
                  <a:latin typeface="Cambria" panose="02040503050406030204" pitchFamily="18" charset="0"/>
                  <a:ea typeface="微软雅黑" panose="020B0503020204020204" pitchFamily="34" charset="-122"/>
                </a:rPr>
                <a:t>Transparent Proxy</a:t>
              </a:r>
            </a:p>
          </p:txBody>
        </p:sp>
      </p:grpSp>
      <p:grpSp>
        <p:nvGrpSpPr>
          <p:cNvPr id="4" name="Group 3">
            <a:extLst>
              <a:ext uri="{FF2B5EF4-FFF2-40B4-BE49-F238E27FC236}">
                <a16:creationId xmlns:a16="http://schemas.microsoft.com/office/drawing/2014/main" id="{77850930-2C02-0148-813E-9B508830F5D3}"/>
              </a:ext>
            </a:extLst>
          </p:cNvPr>
          <p:cNvGrpSpPr/>
          <p:nvPr/>
        </p:nvGrpSpPr>
        <p:grpSpPr>
          <a:xfrm>
            <a:off x="-1169906" y="1383617"/>
            <a:ext cx="4265156" cy="2185654"/>
            <a:chOff x="-1169906" y="1383617"/>
            <a:chExt cx="4265156" cy="2185654"/>
          </a:xfrm>
        </p:grpSpPr>
        <p:grpSp>
          <p:nvGrpSpPr>
            <p:cNvPr id="2" name="Group 1">
              <a:extLst>
                <a:ext uri="{FF2B5EF4-FFF2-40B4-BE49-F238E27FC236}">
                  <a16:creationId xmlns:a16="http://schemas.microsoft.com/office/drawing/2014/main" id="{B20EDC52-5135-5745-8224-E852963FEADC}"/>
                </a:ext>
              </a:extLst>
            </p:cNvPr>
            <p:cNvGrpSpPr/>
            <p:nvPr/>
          </p:nvGrpSpPr>
          <p:grpSpPr>
            <a:xfrm>
              <a:off x="-1169906" y="1383617"/>
              <a:ext cx="4265156" cy="2185654"/>
              <a:chOff x="-1169906" y="1383617"/>
              <a:chExt cx="4265156" cy="2185654"/>
            </a:xfrm>
          </p:grpSpPr>
          <p:grpSp>
            <p:nvGrpSpPr>
              <p:cNvPr id="8" name="Group 6"/>
              <p:cNvGrpSpPr/>
              <p:nvPr/>
            </p:nvGrpSpPr>
            <p:grpSpPr>
              <a:xfrm>
                <a:off x="-1169906" y="1383617"/>
                <a:ext cx="4265156" cy="2185654"/>
                <a:chOff x="1030435" y="2273382"/>
                <a:chExt cx="5686875" cy="2914205"/>
              </a:xfrm>
              <a:solidFill>
                <a:schemeClr val="tx2"/>
              </a:solidFill>
            </p:grpSpPr>
            <p:sp>
              <p:nvSpPr>
                <p:cNvPr id="55" name="Freeform: Shape 24"/>
                <p:cNvSpPr/>
                <p:nvPr/>
              </p:nvSpPr>
              <p:spPr>
                <a:xfrm rot="7570713">
                  <a:off x="948862" y="3529738"/>
                  <a:ext cx="624056" cy="460910"/>
                </a:xfrm>
                <a:custGeom>
                  <a:avLst/>
                  <a:gdLst/>
                  <a:ahLst/>
                  <a:cxnLst>
                    <a:cxn ang="0">
                      <a:pos x="wd2" y="hd2"/>
                    </a:cxn>
                    <a:cxn ang="5400000">
                      <a:pos x="wd2" y="hd2"/>
                    </a:cxn>
                    <a:cxn ang="10800000">
                      <a:pos x="wd2" y="hd2"/>
                    </a:cxn>
                    <a:cxn ang="16200000">
                      <a:pos x="wd2" y="hd2"/>
                    </a:cxn>
                  </a:cxnLst>
                  <a:rect l="0" t="0" r="r" b="b"/>
                  <a:pathLst>
                    <a:path w="20472" h="19773" extrusionOk="0">
                      <a:moveTo>
                        <a:pt x="20408" y="216"/>
                      </a:moveTo>
                      <a:cubicBezTo>
                        <a:pt x="21036" y="1346"/>
                        <a:pt x="16992" y="6592"/>
                        <a:pt x="11374" y="11933"/>
                      </a:cubicBezTo>
                      <a:cubicBezTo>
                        <a:pt x="5756" y="17273"/>
                        <a:pt x="693" y="20686"/>
                        <a:pt x="65" y="19557"/>
                      </a:cubicBezTo>
                      <a:cubicBezTo>
                        <a:pt x="-564" y="18426"/>
                        <a:pt x="3481" y="13181"/>
                        <a:pt x="9099" y="7840"/>
                      </a:cubicBezTo>
                      <a:cubicBezTo>
                        <a:pt x="14716" y="2499"/>
                        <a:pt x="19779" y="-914"/>
                        <a:pt x="20408" y="216"/>
                      </a:cubicBezTo>
                      <a:close/>
                    </a:path>
                  </a:pathLst>
                </a:custGeom>
                <a:grpFill/>
                <a:ln w="12700">
                  <a:miter lim="400000"/>
                </a:ln>
              </p:spPr>
              <p:txBody>
                <a:bodyPr anchor="ctr"/>
                <a:lstStyle/>
                <a:p>
                  <a:pPr algn="ctr"/>
                  <a:endParaRPr dirty="0"/>
                </a:p>
              </p:txBody>
            </p:sp>
            <p:sp>
              <p:nvSpPr>
                <p:cNvPr id="56" name="Freeform: Shape 25"/>
                <p:cNvSpPr/>
                <p:nvPr/>
              </p:nvSpPr>
              <p:spPr>
                <a:xfrm rot="7570713">
                  <a:off x="3143525" y="3362793"/>
                  <a:ext cx="773497" cy="791751"/>
                </a:xfrm>
                <a:custGeom>
                  <a:avLst/>
                  <a:gdLst/>
                  <a:ahLst/>
                  <a:cxnLst>
                    <a:cxn ang="0">
                      <a:pos x="wd2" y="hd2"/>
                    </a:cxn>
                    <a:cxn ang="5400000">
                      <a:pos x="wd2" y="hd2"/>
                    </a:cxn>
                    <a:cxn ang="10800000">
                      <a:pos x="wd2" y="hd2"/>
                    </a:cxn>
                    <a:cxn ang="16200000">
                      <a:pos x="wd2" y="hd2"/>
                    </a:cxn>
                  </a:cxnLst>
                  <a:rect l="0" t="0" r="r" b="b"/>
                  <a:pathLst>
                    <a:path w="21600" h="21600" extrusionOk="0">
                      <a:moveTo>
                        <a:pt x="21600" y="13275"/>
                      </a:moveTo>
                      <a:lnTo>
                        <a:pt x="9878" y="21600"/>
                      </a:lnTo>
                      <a:lnTo>
                        <a:pt x="0" y="8326"/>
                      </a:lnTo>
                      <a:lnTo>
                        <a:pt x="11723" y="0"/>
                      </a:lnTo>
                      <a:cubicBezTo>
                        <a:pt x="11723" y="0"/>
                        <a:pt x="21600" y="13275"/>
                        <a:pt x="21600" y="13275"/>
                      </a:cubicBezTo>
                      <a:close/>
                    </a:path>
                  </a:pathLst>
                </a:custGeom>
                <a:grpFill/>
                <a:ln w="12700">
                  <a:miter lim="400000"/>
                </a:ln>
              </p:spPr>
              <p:txBody>
                <a:bodyPr anchor="ctr"/>
                <a:lstStyle/>
                <a:p>
                  <a:pPr algn="ctr"/>
                  <a:endParaRPr dirty="0"/>
                </a:p>
              </p:txBody>
            </p:sp>
            <p:sp>
              <p:nvSpPr>
                <p:cNvPr id="57" name="Freeform: Shape 26"/>
                <p:cNvSpPr/>
                <p:nvPr/>
              </p:nvSpPr>
              <p:spPr>
                <a:xfrm rot="7570713">
                  <a:off x="2980691" y="3421867"/>
                  <a:ext cx="756235" cy="693716"/>
                </a:xfrm>
                <a:custGeom>
                  <a:avLst/>
                  <a:gdLst/>
                  <a:ahLst/>
                  <a:cxnLst>
                    <a:cxn ang="0">
                      <a:pos x="wd2" y="hd2"/>
                    </a:cxn>
                    <a:cxn ang="5400000">
                      <a:pos x="wd2" y="hd2"/>
                    </a:cxn>
                    <a:cxn ang="10800000">
                      <a:pos x="wd2" y="hd2"/>
                    </a:cxn>
                    <a:cxn ang="16200000">
                      <a:pos x="wd2" y="hd2"/>
                    </a:cxn>
                  </a:cxnLst>
                  <a:rect l="0" t="0" r="r" b="b"/>
                  <a:pathLst>
                    <a:path w="21600" h="21600" extrusionOk="0">
                      <a:moveTo>
                        <a:pt x="21600" y="9506"/>
                      </a:moveTo>
                      <a:lnTo>
                        <a:pt x="6340" y="21600"/>
                      </a:lnTo>
                      <a:lnTo>
                        <a:pt x="0" y="12094"/>
                      </a:lnTo>
                      <a:lnTo>
                        <a:pt x="15260" y="0"/>
                      </a:lnTo>
                      <a:cubicBezTo>
                        <a:pt x="15260" y="0"/>
                        <a:pt x="21600" y="9506"/>
                        <a:pt x="21600" y="9506"/>
                      </a:cubicBezTo>
                      <a:close/>
                    </a:path>
                  </a:pathLst>
                </a:custGeom>
                <a:grpFill/>
                <a:ln w="12700">
                  <a:miter lim="400000"/>
                </a:ln>
              </p:spPr>
              <p:txBody>
                <a:bodyPr anchor="ctr"/>
                <a:lstStyle/>
                <a:p>
                  <a:pPr algn="ctr"/>
                  <a:endParaRPr dirty="0"/>
                </a:p>
              </p:txBody>
            </p:sp>
            <p:sp>
              <p:nvSpPr>
                <p:cNvPr id="58" name="Freeform: Shape 27"/>
                <p:cNvSpPr/>
                <p:nvPr/>
              </p:nvSpPr>
              <p:spPr>
                <a:xfrm rot="7570713">
                  <a:off x="1360703" y="2730419"/>
                  <a:ext cx="1792298" cy="2063186"/>
                </a:xfrm>
                <a:custGeom>
                  <a:avLst/>
                  <a:gdLst/>
                  <a:ahLst/>
                  <a:cxnLst>
                    <a:cxn ang="0">
                      <a:pos x="wd2" y="hd2"/>
                    </a:cxn>
                    <a:cxn ang="5400000">
                      <a:pos x="wd2" y="hd2"/>
                    </a:cxn>
                    <a:cxn ang="10800000">
                      <a:pos x="wd2" y="hd2"/>
                    </a:cxn>
                    <a:cxn ang="16200000">
                      <a:pos x="wd2" y="hd2"/>
                    </a:cxn>
                  </a:cxnLst>
                  <a:rect l="0" t="0" r="r" b="b"/>
                  <a:pathLst>
                    <a:path w="21600" h="21600" extrusionOk="0">
                      <a:moveTo>
                        <a:pt x="21600" y="16880"/>
                      </a:moveTo>
                      <a:lnTo>
                        <a:pt x="14126" y="21600"/>
                      </a:lnTo>
                      <a:lnTo>
                        <a:pt x="0" y="4720"/>
                      </a:lnTo>
                      <a:lnTo>
                        <a:pt x="7474" y="0"/>
                      </a:lnTo>
                      <a:cubicBezTo>
                        <a:pt x="7474" y="0"/>
                        <a:pt x="21600" y="16880"/>
                        <a:pt x="21600" y="16880"/>
                      </a:cubicBezTo>
                      <a:close/>
                    </a:path>
                  </a:pathLst>
                </a:custGeom>
                <a:grpFill/>
                <a:ln w="12700">
                  <a:miter lim="400000"/>
                </a:ln>
              </p:spPr>
              <p:txBody>
                <a:bodyPr anchor="ctr"/>
                <a:lstStyle/>
                <a:p>
                  <a:pPr algn="ctr"/>
                  <a:endParaRPr dirty="0"/>
                </a:p>
              </p:txBody>
            </p:sp>
            <p:sp>
              <p:nvSpPr>
                <p:cNvPr id="59" name="Freeform: Shape 28"/>
                <p:cNvSpPr/>
                <p:nvPr/>
              </p:nvSpPr>
              <p:spPr>
                <a:xfrm rot="7570713">
                  <a:off x="3803103" y="2273380"/>
                  <a:ext cx="2914205" cy="2914209"/>
                </a:xfrm>
                <a:custGeom>
                  <a:avLst/>
                  <a:gdLst/>
                  <a:ahLst/>
                  <a:cxnLst>
                    <a:cxn ang="0">
                      <a:pos x="wd2" y="hd2"/>
                    </a:cxn>
                    <a:cxn ang="5400000">
                      <a:pos x="wd2" y="hd2"/>
                    </a:cxn>
                    <a:cxn ang="10800000">
                      <a:pos x="wd2" y="hd2"/>
                    </a:cxn>
                    <a:cxn ang="16200000">
                      <a:pos x="wd2" y="hd2"/>
                    </a:cxn>
                  </a:cxnLst>
                  <a:rect l="0" t="0" r="r" b="b"/>
                  <a:pathLst>
                    <a:path w="19144" h="19144" extrusionOk="0">
                      <a:moveTo>
                        <a:pt x="6609" y="17709"/>
                      </a:moveTo>
                      <a:cubicBezTo>
                        <a:pt x="2115" y="16073"/>
                        <a:pt x="-202" y="11103"/>
                        <a:pt x="1435" y="6609"/>
                      </a:cubicBezTo>
                      <a:cubicBezTo>
                        <a:pt x="3071" y="2115"/>
                        <a:pt x="8041" y="-202"/>
                        <a:pt x="12535" y="1435"/>
                      </a:cubicBezTo>
                      <a:cubicBezTo>
                        <a:pt x="17029" y="3071"/>
                        <a:pt x="19346" y="8041"/>
                        <a:pt x="17709" y="12535"/>
                      </a:cubicBezTo>
                      <a:cubicBezTo>
                        <a:pt x="16073" y="17029"/>
                        <a:pt x="11103" y="19346"/>
                        <a:pt x="6609" y="17709"/>
                      </a:cubicBezTo>
                      <a:close/>
                      <a:moveTo>
                        <a:pt x="12846" y="580"/>
                      </a:moveTo>
                      <a:cubicBezTo>
                        <a:pt x="7880" y="-1228"/>
                        <a:pt x="2388" y="1332"/>
                        <a:pt x="580" y="6298"/>
                      </a:cubicBezTo>
                      <a:cubicBezTo>
                        <a:pt x="-1228" y="11264"/>
                        <a:pt x="1332" y="16755"/>
                        <a:pt x="6298" y="18564"/>
                      </a:cubicBezTo>
                      <a:cubicBezTo>
                        <a:pt x="11264" y="20372"/>
                        <a:pt x="16755" y="17812"/>
                        <a:pt x="18564" y="12846"/>
                      </a:cubicBezTo>
                      <a:cubicBezTo>
                        <a:pt x="20372" y="7880"/>
                        <a:pt x="17812" y="2389"/>
                        <a:pt x="12846" y="580"/>
                      </a:cubicBezTo>
                      <a:close/>
                    </a:path>
                  </a:pathLst>
                </a:custGeom>
                <a:grpFill/>
                <a:ln w="12700">
                  <a:miter lim="400000"/>
                </a:ln>
              </p:spPr>
              <p:txBody>
                <a:bodyPr anchor="ctr"/>
                <a:lstStyle/>
                <a:p>
                  <a:pPr algn="ctr"/>
                  <a:endParaRPr dirty="0"/>
                </a:p>
              </p:txBody>
            </p:sp>
            <p:sp>
              <p:nvSpPr>
                <p:cNvPr id="60" name="Oval 29"/>
                <p:cNvSpPr/>
                <p:nvPr/>
              </p:nvSpPr>
              <p:spPr>
                <a:xfrm rot="5475139">
                  <a:off x="3928680" y="2402861"/>
                  <a:ext cx="2658078" cy="2658078"/>
                </a:xfrm>
                <a:prstGeom prst="ellipse">
                  <a:avLst/>
                </a:prstGeom>
                <a:grpFill/>
                <a:ln w="12700">
                  <a:miter lim="400000"/>
                </a:ln>
              </p:spPr>
              <p:txBody>
                <a:bodyPr anchor="ctr"/>
                <a:lstStyle/>
                <a:p>
                  <a:pPr algn="ctr"/>
                  <a:endParaRPr dirty="0"/>
                </a:p>
              </p:txBody>
            </p:sp>
          </p:grpSp>
          <p:grpSp>
            <p:nvGrpSpPr>
              <p:cNvPr id="13" name="Group 11"/>
              <p:cNvGrpSpPr/>
              <p:nvPr/>
            </p:nvGrpSpPr>
            <p:grpSpPr>
              <a:xfrm>
                <a:off x="1000263" y="1487481"/>
                <a:ext cx="1993559" cy="1993559"/>
                <a:chOff x="3915273" y="2407155"/>
                <a:chExt cx="2658078" cy="2658078"/>
              </a:xfrm>
            </p:grpSpPr>
            <p:sp>
              <p:nvSpPr>
                <p:cNvPr id="43" name="Oval 12"/>
                <p:cNvSpPr/>
                <p:nvPr/>
              </p:nvSpPr>
              <p:spPr>
                <a:xfrm rot="5475139">
                  <a:off x="3915273" y="2407155"/>
                  <a:ext cx="2658078" cy="2658078"/>
                </a:xfrm>
                <a:prstGeom prst="ellipse">
                  <a:avLst/>
                </a:prstGeom>
                <a:solidFill>
                  <a:srgbClr val="E6E7EA"/>
                </a:solidFill>
                <a:ln w="12700">
                  <a:miter lim="400000"/>
                </a:ln>
              </p:spPr>
              <p:txBody>
                <a:bodyPr anchor="ctr"/>
                <a:lstStyle/>
                <a:p>
                  <a:pPr algn="ctr"/>
                  <a:endParaRPr dirty="0"/>
                </a:p>
              </p:txBody>
            </p:sp>
            <p:sp>
              <p:nvSpPr>
                <p:cNvPr id="45" name="Freeform: Shape 14"/>
                <p:cNvSpPr/>
                <p:nvPr/>
              </p:nvSpPr>
              <p:spPr>
                <a:xfrm>
                  <a:off x="4357134" y="3158973"/>
                  <a:ext cx="1713566" cy="1091725"/>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lnTo>
                        <a:pt x="5040" y="21600"/>
                      </a:lnTo>
                      <a:cubicBezTo>
                        <a:pt x="2261" y="21600"/>
                        <a:pt x="0" y="18516"/>
                        <a:pt x="0" y="14727"/>
                      </a:cubicBezTo>
                      <a:cubicBezTo>
                        <a:pt x="0" y="11981"/>
                        <a:pt x="1192" y="9603"/>
                        <a:pt x="2902" y="8514"/>
                      </a:cubicBezTo>
                      <a:cubicBezTo>
                        <a:pt x="2891" y="8299"/>
                        <a:pt x="2880" y="8069"/>
                        <a:pt x="2880" y="7855"/>
                      </a:cubicBezTo>
                      <a:cubicBezTo>
                        <a:pt x="2880" y="3513"/>
                        <a:pt x="5456" y="0"/>
                        <a:pt x="8640" y="0"/>
                      </a:cubicBezTo>
                      <a:cubicBezTo>
                        <a:pt x="11048" y="0"/>
                        <a:pt x="13106" y="2010"/>
                        <a:pt x="13973" y="4878"/>
                      </a:cubicBezTo>
                      <a:cubicBezTo>
                        <a:pt x="14468" y="4280"/>
                        <a:pt x="15120" y="3927"/>
                        <a:pt x="15840" y="3927"/>
                      </a:cubicBezTo>
                      <a:cubicBezTo>
                        <a:pt x="17426" y="3927"/>
                        <a:pt x="18720" y="5691"/>
                        <a:pt x="18720" y="7855"/>
                      </a:cubicBezTo>
                      <a:cubicBezTo>
                        <a:pt x="18720" y="8637"/>
                        <a:pt x="18551" y="9358"/>
                        <a:pt x="18259" y="9972"/>
                      </a:cubicBezTo>
                      <a:cubicBezTo>
                        <a:pt x="20171" y="10585"/>
                        <a:pt x="21600" y="12917"/>
                        <a:pt x="21600" y="15709"/>
                      </a:cubicBezTo>
                      <a:cubicBezTo>
                        <a:pt x="21600" y="18961"/>
                        <a:pt x="19665" y="21600"/>
                        <a:pt x="17280" y="21600"/>
                      </a:cubicBezTo>
                      <a:close/>
                    </a:path>
                  </a:pathLst>
                </a:custGeom>
                <a:solidFill>
                  <a:schemeClr val="accent1"/>
                </a:solidFill>
                <a:ln w="12700" cap="flat">
                  <a:noFill/>
                  <a:miter lim="400000"/>
                </a:ln>
                <a:effectLst/>
              </p:spPr>
              <p:txBody>
                <a:bodyPr anchor="ctr"/>
                <a:lstStyle/>
                <a:p>
                  <a:pPr algn="ctr"/>
                  <a:endParaRPr dirty="0"/>
                </a:p>
              </p:txBody>
            </p:sp>
          </p:grpSp>
        </p:grpSp>
        <p:sp>
          <p:nvSpPr>
            <p:cNvPr id="3" name="TextBox 2">
              <a:extLst>
                <a:ext uri="{FF2B5EF4-FFF2-40B4-BE49-F238E27FC236}">
                  <a16:creationId xmlns:a16="http://schemas.microsoft.com/office/drawing/2014/main" id="{1BF4A680-A0A3-AF46-92E6-D3ADD30439B8}"/>
                </a:ext>
              </a:extLst>
            </p:cNvPr>
            <p:cNvSpPr txBox="1"/>
            <p:nvPr/>
          </p:nvSpPr>
          <p:spPr>
            <a:xfrm>
              <a:off x="1607661" y="2305786"/>
              <a:ext cx="816442" cy="461665"/>
            </a:xfrm>
            <a:prstGeom prst="rect">
              <a:avLst/>
            </a:prstGeom>
            <a:noFill/>
          </p:spPr>
          <p:txBody>
            <a:bodyPr wrap="none" rtlCol="0">
              <a:spAutoFit/>
            </a:bodyPr>
            <a:lstStyle/>
            <a:p>
              <a:r>
                <a:rPr lang="en-VN" sz="1200" b="1" dirty="0">
                  <a:solidFill>
                    <a:schemeClr val="bg1"/>
                  </a:solidFill>
                  <a:latin typeface="Cambria" panose="02040503050406030204" pitchFamily="18" charset="0"/>
                  <a:ea typeface="微软雅黑" panose="020B0503020204020204" pitchFamily="34" charset="-122"/>
                </a:rPr>
                <a:t>Forward </a:t>
              </a:r>
            </a:p>
            <a:p>
              <a:pPr algn="ctr"/>
              <a:r>
                <a:rPr lang="en-VN" sz="1200" b="1" dirty="0">
                  <a:solidFill>
                    <a:schemeClr val="bg1"/>
                  </a:solidFill>
                  <a:latin typeface="Cambria" panose="02040503050406030204" pitchFamily="18" charset="0"/>
                  <a:ea typeface="微软雅黑" panose="020B0503020204020204" pitchFamily="34" charset="-122"/>
                </a:rPr>
                <a:t>Proxy</a:t>
              </a:r>
            </a:p>
          </p:txBody>
        </p:sp>
      </p:grpSp>
    </p:spTree>
    <p:extLst>
      <p:ext uri="{BB962C8B-B14F-4D97-AF65-F5344CB8AC3E}">
        <p14:creationId xmlns:p14="http://schemas.microsoft.com/office/powerpoint/2010/main" val="24688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par>
                                <p:cTn id="14" presetID="22" presetClass="entr" presetSubtype="8"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left)">
                                      <p:cBhvr>
                                        <p:cTn id="16" dur="500"/>
                                        <p:tgtEl>
                                          <p:spTgt spid="6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par>
                                <p:cTn id="26" presetID="22" presetClass="entr" presetSubtype="8"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2"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Scale>
                                      <p:cBhvr>
                                        <p:cTn id="33"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5"/>
                                        </p:tgtEl>
                                        <p:attrNameLst>
                                          <p:attrName>ppt_x</p:attrName>
                                          <p:attrName>ppt_y</p:attrName>
                                        </p:attrNameLst>
                                      </p:cBhvr>
                                    </p:animMotion>
                                    <p:animEffect transition="in" filter="fade">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52"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Scale>
                                      <p:cBhvr>
                                        <p:cTn id="40"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6"/>
                                        </p:tgtEl>
                                        <p:attrNameLst>
                                          <p:attrName>ppt_x</p:attrName>
                                          <p:attrName>ppt_y</p:attrName>
                                        </p:attrNameLst>
                                      </p:cBhvr>
                                    </p:animMotion>
                                    <p:animEffect transition="in" filter="fade">
                                      <p:cBhvr>
                                        <p:cTn id="4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E90CC4A-484F-2948-B95E-B24974FFEEFF}"/>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D38E516-E61A-CA43-A2D8-BF892AFF12A6}"/>
              </a:ext>
            </a:extLst>
          </p:cNvPr>
          <p:cNvSpPr/>
          <p:nvPr/>
        </p:nvSpPr>
        <p:spPr>
          <a:xfrm>
            <a:off x="499408" y="101416"/>
            <a:ext cx="2187330" cy="369332"/>
          </a:xfrm>
          <a:prstGeom prst="rect">
            <a:avLst/>
          </a:prstGeom>
        </p:spPr>
        <p:txBody>
          <a:bodyPr wrap="none">
            <a:spAutoFit/>
          </a:bodyPr>
          <a:lstStyle/>
          <a:p>
            <a:pPr fontAlgn="auto">
              <a:spcBef>
                <a:spcPts val="0"/>
              </a:spcBef>
              <a:spcAft>
                <a:spcPts val="0"/>
              </a:spcAft>
              <a:defRPr/>
            </a:pP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Reverse Proxy</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endParaRPr>
          </a:p>
        </p:txBody>
      </p:sp>
      <p:pic>
        <p:nvPicPr>
          <p:cNvPr id="4" name="Graphic 3" descr="Lightbulb and gear">
            <a:extLst>
              <a:ext uri="{FF2B5EF4-FFF2-40B4-BE49-F238E27FC236}">
                <a16:creationId xmlns:a16="http://schemas.microsoft.com/office/drawing/2014/main" id="{4E781754-96C3-F840-A2D4-118FD8E7EF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grpSp>
        <p:nvGrpSpPr>
          <p:cNvPr id="7" name="Group 6">
            <a:extLst>
              <a:ext uri="{FF2B5EF4-FFF2-40B4-BE49-F238E27FC236}">
                <a16:creationId xmlns:a16="http://schemas.microsoft.com/office/drawing/2014/main" id="{975D848C-C7D5-A343-8EE2-20F615A65778}"/>
              </a:ext>
            </a:extLst>
          </p:cNvPr>
          <p:cNvGrpSpPr/>
          <p:nvPr/>
        </p:nvGrpSpPr>
        <p:grpSpPr>
          <a:xfrm>
            <a:off x="-1169906" y="1383617"/>
            <a:ext cx="4265156" cy="2185654"/>
            <a:chOff x="-1169906" y="1383617"/>
            <a:chExt cx="4265156" cy="2185654"/>
          </a:xfrm>
        </p:grpSpPr>
        <p:grpSp>
          <p:nvGrpSpPr>
            <p:cNvPr id="5" name="组合 1">
              <a:extLst>
                <a:ext uri="{FF2B5EF4-FFF2-40B4-BE49-F238E27FC236}">
                  <a16:creationId xmlns:a16="http://schemas.microsoft.com/office/drawing/2014/main" id="{5147BEE2-94DC-F647-80CE-B9C650B630E2}"/>
                </a:ext>
              </a:extLst>
            </p:cNvPr>
            <p:cNvGrpSpPr/>
            <p:nvPr/>
          </p:nvGrpSpPr>
          <p:grpSpPr>
            <a:xfrm>
              <a:off x="-1169906" y="1383617"/>
              <a:ext cx="4265156" cy="2185654"/>
              <a:chOff x="-1169906" y="1383617"/>
              <a:chExt cx="4265156" cy="2185654"/>
            </a:xfrm>
          </p:grpSpPr>
          <p:grpSp>
            <p:nvGrpSpPr>
              <p:cNvPr id="6" name="Group 6">
                <a:extLst>
                  <a:ext uri="{FF2B5EF4-FFF2-40B4-BE49-F238E27FC236}">
                    <a16:creationId xmlns:a16="http://schemas.microsoft.com/office/drawing/2014/main" id="{68FC3D39-7B47-3740-AC62-4A29894D4951}"/>
                  </a:ext>
                </a:extLst>
              </p:cNvPr>
              <p:cNvGrpSpPr/>
              <p:nvPr/>
            </p:nvGrpSpPr>
            <p:grpSpPr>
              <a:xfrm>
                <a:off x="-1169906" y="1383617"/>
                <a:ext cx="4265156" cy="2185654"/>
                <a:chOff x="1030435" y="2273382"/>
                <a:chExt cx="5686875" cy="2914205"/>
              </a:xfrm>
              <a:solidFill>
                <a:schemeClr val="tx2"/>
              </a:solidFill>
            </p:grpSpPr>
            <p:sp>
              <p:nvSpPr>
                <p:cNvPr id="11" name="Freeform: Shape 24">
                  <a:extLst>
                    <a:ext uri="{FF2B5EF4-FFF2-40B4-BE49-F238E27FC236}">
                      <a16:creationId xmlns:a16="http://schemas.microsoft.com/office/drawing/2014/main" id="{C0E56EF7-167D-C143-A599-01617124BBCD}"/>
                    </a:ext>
                  </a:extLst>
                </p:cNvPr>
                <p:cNvSpPr/>
                <p:nvPr/>
              </p:nvSpPr>
              <p:spPr>
                <a:xfrm rot="7570713">
                  <a:off x="948862" y="3529738"/>
                  <a:ext cx="624056" cy="460910"/>
                </a:xfrm>
                <a:custGeom>
                  <a:avLst/>
                  <a:gdLst/>
                  <a:ahLst/>
                  <a:cxnLst>
                    <a:cxn ang="0">
                      <a:pos x="wd2" y="hd2"/>
                    </a:cxn>
                    <a:cxn ang="5400000">
                      <a:pos x="wd2" y="hd2"/>
                    </a:cxn>
                    <a:cxn ang="10800000">
                      <a:pos x="wd2" y="hd2"/>
                    </a:cxn>
                    <a:cxn ang="16200000">
                      <a:pos x="wd2" y="hd2"/>
                    </a:cxn>
                  </a:cxnLst>
                  <a:rect l="0" t="0" r="r" b="b"/>
                  <a:pathLst>
                    <a:path w="20472" h="19773" extrusionOk="0">
                      <a:moveTo>
                        <a:pt x="20408" y="216"/>
                      </a:moveTo>
                      <a:cubicBezTo>
                        <a:pt x="21036" y="1346"/>
                        <a:pt x="16992" y="6592"/>
                        <a:pt x="11374" y="11933"/>
                      </a:cubicBezTo>
                      <a:cubicBezTo>
                        <a:pt x="5756" y="17273"/>
                        <a:pt x="693" y="20686"/>
                        <a:pt x="65" y="19557"/>
                      </a:cubicBezTo>
                      <a:cubicBezTo>
                        <a:pt x="-564" y="18426"/>
                        <a:pt x="3481" y="13181"/>
                        <a:pt x="9099" y="7840"/>
                      </a:cubicBezTo>
                      <a:cubicBezTo>
                        <a:pt x="14716" y="2499"/>
                        <a:pt x="19779" y="-914"/>
                        <a:pt x="20408" y="216"/>
                      </a:cubicBezTo>
                      <a:close/>
                    </a:path>
                  </a:pathLst>
                </a:custGeom>
                <a:grpFill/>
                <a:ln w="12700">
                  <a:miter lim="400000"/>
                </a:ln>
              </p:spPr>
              <p:txBody>
                <a:bodyPr anchor="ctr"/>
                <a:lstStyle/>
                <a:p>
                  <a:pPr algn="ctr"/>
                  <a:endParaRPr dirty="0"/>
                </a:p>
              </p:txBody>
            </p:sp>
            <p:sp>
              <p:nvSpPr>
                <p:cNvPr id="12" name="Freeform: Shape 25">
                  <a:extLst>
                    <a:ext uri="{FF2B5EF4-FFF2-40B4-BE49-F238E27FC236}">
                      <a16:creationId xmlns:a16="http://schemas.microsoft.com/office/drawing/2014/main" id="{DD455C07-9F55-1745-B407-7CEC83356498}"/>
                    </a:ext>
                  </a:extLst>
                </p:cNvPr>
                <p:cNvSpPr/>
                <p:nvPr/>
              </p:nvSpPr>
              <p:spPr>
                <a:xfrm rot="7570713">
                  <a:off x="3143525" y="3362793"/>
                  <a:ext cx="773497" cy="791751"/>
                </a:xfrm>
                <a:custGeom>
                  <a:avLst/>
                  <a:gdLst/>
                  <a:ahLst/>
                  <a:cxnLst>
                    <a:cxn ang="0">
                      <a:pos x="wd2" y="hd2"/>
                    </a:cxn>
                    <a:cxn ang="5400000">
                      <a:pos x="wd2" y="hd2"/>
                    </a:cxn>
                    <a:cxn ang="10800000">
                      <a:pos x="wd2" y="hd2"/>
                    </a:cxn>
                    <a:cxn ang="16200000">
                      <a:pos x="wd2" y="hd2"/>
                    </a:cxn>
                  </a:cxnLst>
                  <a:rect l="0" t="0" r="r" b="b"/>
                  <a:pathLst>
                    <a:path w="21600" h="21600" extrusionOk="0">
                      <a:moveTo>
                        <a:pt x="21600" y="13275"/>
                      </a:moveTo>
                      <a:lnTo>
                        <a:pt x="9878" y="21600"/>
                      </a:lnTo>
                      <a:lnTo>
                        <a:pt x="0" y="8326"/>
                      </a:lnTo>
                      <a:lnTo>
                        <a:pt x="11723" y="0"/>
                      </a:lnTo>
                      <a:cubicBezTo>
                        <a:pt x="11723" y="0"/>
                        <a:pt x="21600" y="13275"/>
                        <a:pt x="21600" y="13275"/>
                      </a:cubicBezTo>
                      <a:close/>
                    </a:path>
                  </a:pathLst>
                </a:custGeom>
                <a:grpFill/>
                <a:ln w="12700">
                  <a:miter lim="400000"/>
                </a:ln>
              </p:spPr>
              <p:txBody>
                <a:bodyPr anchor="ctr"/>
                <a:lstStyle/>
                <a:p>
                  <a:pPr algn="ctr"/>
                  <a:endParaRPr dirty="0"/>
                </a:p>
              </p:txBody>
            </p:sp>
            <p:sp>
              <p:nvSpPr>
                <p:cNvPr id="13" name="Freeform: Shape 26">
                  <a:extLst>
                    <a:ext uri="{FF2B5EF4-FFF2-40B4-BE49-F238E27FC236}">
                      <a16:creationId xmlns:a16="http://schemas.microsoft.com/office/drawing/2014/main" id="{69620A87-58EC-5B47-9138-A4344E8E33C0}"/>
                    </a:ext>
                  </a:extLst>
                </p:cNvPr>
                <p:cNvSpPr/>
                <p:nvPr/>
              </p:nvSpPr>
              <p:spPr>
                <a:xfrm rot="7570713">
                  <a:off x="2980691" y="3421867"/>
                  <a:ext cx="756235" cy="693716"/>
                </a:xfrm>
                <a:custGeom>
                  <a:avLst/>
                  <a:gdLst/>
                  <a:ahLst/>
                  <a:cxnLst>
                    <a:cxn ang="0">
                      <a:pos x="wd2" y="hd2"/>
                    </a:cxn>
                    <a:cxn ang="5400000">
                      <a:pos x="wd2" y="hd2"/>
                    </a:cxn>
                    <a:cxn ang="10800000">
                      <a:pos x="wd2" y="hd2"/>
                    </a:cxn>
                    <a:cxn ang="16200000">
                      <a:pos x="wd2" y="hd2"/>
                    </a:cxn>
                  </a:cxnLst>
                  <a:rect l="0" t="0" r="r" b="b"/>
                  <a:pathLst>
                    <a:path w="21600" h="21600" extrusionOk="0">
                      <a:moveTo>
                        <a:pt x="21600" y="9506"/>
                      </a:moveTo>
                      <a:lnTo>
                        <a:pt x="6340" y="21600"/>
                      </a:lnTo>
                      <a:lnTo>
                        <a:pt x="0" y="12094"/>
                      </a:lnTo>
                      <a:lnTo>
                        <a:pt x="15260" y="0"/>
                      </a:lnTo>
                      <a:cubicBezTo>
                        <a:pt x="15260" y="0"/>
                        <a:pt x="21600" y="9506"/>
                        <a:pt x="21600" y="9506"/>
                      </a:cubicBezTo>
                      <a:close/>
                    </a:path>
                  </a:pathLst>
                </a:custGeom>
                <a:grpFill/>
                <a:ln w="12700">
                  <a:miter lim="400000"/>
                </a:ln>
              </p:spPr>
              <p:txBody>
                <a:bodyPr anchor="ctr"/>
                <a:lstStyle/>
                <a:p>
                  <a:pPr algn="ctr"/>
                  <a:endParaRPr dirty="0"/>
                </a:p>
              </p:txBody>
            </p:sp>
            <p:sp>
              <p:nvSpPr>
                <p:cNvPr id="14" name="Freeform: Shape 27">
                  <a:extLst>
                    <a:ext uri="{FF2B5EF4-FFF2-40B4-BE49-F238E27FC236}">
                      <a16:creationId xmlns:a16="http://schemas.microsoft.com/office/drawing/2014/main" id="{12BAA4B9-853F-6E49-9A17-16F4FD337965}"/>
                    </a:ext>
                  </a:extLst>
                </p:cNvPr>
                <p:cNvSpPr/>
                <p:nvPr/>
              </p:nvSpPr>
              <p:spPr>
                <a:xfrm rot="7570713">
                  <a:off x="1360703" y="2730419"/>
                  <a:ext cx="1792298" cy="2063186"/>
                </a:xfrm>
                <a:custGeom>
                  <a:avLst/>
                  <a:gdLst/>
                  <a:ahLst/>
                  <a:cxnLst>
                    <a:cxn ang="0">
                      <a:pos x="wd2" y="hd2"/>
                    </a:cxn>
                    <a:cxn ang="5400000">
                      <a:pos x="wd2" y="hd2"/>
                    </a:cxn>
                    <a:cxn ang="10800000">
                      <a:pos x="wd2" y="hd2"/>
                    </a:cxn>
                    <a:cxn ang="16200000">
                      <a:pos x="wd2" y="hd2"/>
                    </a:cxn>
                  </a:cxnLst>
                  <a:rect l="0" t="0" r="r" b="b"/>
                  <a:pathLst>
                    <a:path w="21600" h="21600" extrusionOk="0">
                      <a:moveTo>
                        <a:pt x="21600" y="16880"/>
                      </a:moveTo>
                      <a:lnTo>
                        <a:pt x="14126" y="21600"/>
                      </a:lnTo>
                      <a:lnTo>
                        <a:pt x="0" y="4720"/>
                      </a:lnTo>
                      <a:lnTo>
                        <a:pt x="7474" y="0"/>
                      </a:lnTo>
                      <a:cubicBezTo>
                        <a:pt x="7474" y="0"/>
                        <a:pt x="21600" y="16880"/>
                        <a:pt x="21600" y="16880"/>
                      </a:cubicBezTo>
                      <a:close/>
                    </a:path>
                  </a:pathLst>
                </a:custGeom>
                <a:grpFill/>
                <a:ln w="12700">
                  <a:miter lim="400000"/>
                </a:ln>
              </p:spPr>
              <p:txBody>
                <a:bodyPr anchor="ctr"/>
                <a:lstStyle/>
                <a:p>
                  <a:pPr algn="ctr"/>
                  <a:endParaRPr dirty="0"/>
                </a:p>
              </p:txBody>
            </p:sp>
            <p:sp>
              <p:nvSpPr>
                <p:cNvPr id="15" name="Freeform: Shape 28">
                  <a:extLst>
                    <a:ext uri="{FF2B5EF4-FFF2-40B4-BE49-F238E27FC236}">
                      <a16:creationId xmlns:a16="http://schemas.microsoft.com/office/drawing/2014/main" id="{38DBCA5E-B256-B847-A74C-93086FEBC859}"/>
                    </a:ext>
                  </a:extLst>
                </p:cNvPr>
                <p:cNvSpPr/>
                <p:nvPr/>
              </p:nvSpPr>
              <p:spPr>
                <a:xfrm rot="7570713">
                  <a:off x="3803103" y="2273380"/>
                  <a:ext cx="2914205" cy="2914209"/>
                </a:xfrm>
                <a:custGeom>
                  <a:avLst/>
                  <a:gdLst/>
                  <a:ahLst/>
                  <a:cxnLst>
                    <a:cxn ang="0">
                      <a:pos x="wd2" y="hd2"/>
                    </a:cxn>
                    <a:cxn ang="5400000">
                      <a:pos x="wd2" y="hd2"/>
                    </a:cxn>
                    <a:cxn ang="10800000">
                      <a:pos x="wd2" y="hd2"/>
                    </a:cxn>
                    <a:cxn ang="16200000">
                      <a:pos x="wd2" y="hd2"/>
                    </a:cxn>
                  </a:cxnLst>
                  <a:rect l="0" t="0" r="r" b="b"/>
                  <a:pathLst>
                    <a:path w="19144" h="19144" extrusionOk="0">
                      <a:moveTo>
                        <a:pt x="6609" y="17709"/>
                      </a:moveTo>
                      <a:cubicBezTo>
                        <a:pt x="2115" y="16073"/>
                        <a:pt x="-202" y="11103"/>
                        <a:pt x="1435" y="6609"/>
                      </a:cubicBezTo>
                      <a:cubicBezTo>
                        <a:pt x="3071" y="2115"/>
                        <a:pt x="8041" y="-202"/>
                        <a:pt x="12535" y="1435"/>
                      </a:cubicBezTo>
                      <a:cubicBezTo>
                        <a:pt x="17029" y="3071"/>
                        <a:pt x="19346" y="8041"/>
                        <a:pt x="17709" y="12535"/>
                      </a:cubicBezTo>
                      <a:cubicBezTo>
                        <a:pt x="16073" y="17029"/>
                        <a:pt x="11103" y="19346"/>
                        <a:pt x="6609" y="17709"/>
                      </a:cubicBezTo>
                      <a:close/>
                      <a:moveTo>
                        <a:pt x="12846" y="580"/>
                      </a:moveTo>
                      <a:cubicBezTo>
                        <a:pt x="7880" y="-1228"/>
                        <a:pt x="2388" y="1332"/>
                        <a:pt x="580" y="6298"/>
                      </a:cubicBezTo>
                      <a:cubicBezTo>
                        <a:pt x="-1228" y="11264"/>
                        <a:pt x="1332" y="16755"/>
                        <a:pt x="6298" y="18564"/>
                      </a:cubicBezTo>
                      <a:cubicBezTo>
                        <a:pt x="11264" y="20372"/>
                        <a:pt x="16755" y="17812"/>
                        <a:pt x="18564" y="12846"/>
                      </a:cubicBezTo>
                      <a:cubicBezTo>
                        <a:pt x="20372" y="7880"/>
                        <a:pt x="17812" y="2389"/>
                        <a:pt x="12846" y="580"/>
                      </a:cubicBezTo>
                      <a:close/>
                    </a:path>
                  </a:pathLst>
                </a:custGeom>
                <a:grpFill/>
                <a:ln w="12700">
                  <a:miter lim="400000"/>
                </a:ln>
              </p:spPr>
              <p:txBody>
                <a:bodyPr anchor="ctr"/>
                <a:lstStyle/>
                <a:p>
                  <a:pPr algn="ctr"/>
                  <a:endParaRPr dirty="0"/>
                </a:p>
              </p:txBody>
            </p:sp>
            <p:sp>
              <p:nvSpPr>
                <p:cNvPr id="16" name="Oval 29">
                  <a:extLst>
                    <a:ext uri="{FF2B5EF4-FFF2-40B4-BE49-F238E27FC236}">
                      <a16:creationId xmlns:a16="http://schemas.microsoft.com/office/drawing/2014/main" id="{58661340-E106-6B49-9438-99C7796A5A17}"/>
                    </a:ext>
                  </a:extLst>
                </p:cNvPr>
                <p:cNvSpPr/>
                <p:nvPr/>
              </p:nvSpPr>
              <p:spPr>
                <a:xfrm rot="5475139">
                  <a:off x="3928680" y="2402861"/>
                  <a:ext cx="2658078" cy="2658078"/>
                </a:xfrm>
                <a:prstGeom prst="ellipse">
                  <a:avLst/>
                </a:prstGeom>
                <a:grpFill/>
                <a:ln w="12700">
                  <a:miter lim="400000"/>
                </a:ln>
              </p:spPr>
              <p:txBody>
                <a:bodyPr anchor="ctr"/>
                <a:lstStyle/>
                <a:p>
                  <a:pPr algn="ctr"/>
                  <a:endParaRPr dirty="0"/>
                </a:p>
              </p:txBody>
            </p:sp>
          </p:grpSp>
          <p:grpSp>
            <p:nvGrpSpPr>
              <p:cNvPr id="8" name="Group 11">
                <a:extLst>
                  <a:ext uri="{FF2B5EF4-FFF2-40B4-BE49-F238E27FC236}">
                    <a16:creationId xmlns:a16="http://schemas.microsoft.com/office/drawing/2014/main" id="{1D3D56F8-167B-3E4D-A5CE-2369BC60411E}"/>
                  </a:ext>
                </a:extLst>
              </p:cNvPr>
              <p:cNvGrpSpPr/>
              <p:nvPr/>
            </p:nvGrpSpPr>
            <p:grpSpPr>
              <a:xfrm>
                <a:off x="1000263" y="1487481"/>
                <a:ext cx="1993559" cy="1993559"/>
                <a:chOff x="3915273" y="2407155"/>
                <a:chExt cx="2658078" cy="2658078"/>
              </a:xfrm>
            </p:grpSpPr>
            <p:sp>
              <p:nvSpPr>
                <p:cNvPr id="9" name="Oval 12">
                  <a:extLst>
                    <a:ext uri="{FF2B5EF4-FFF2-40B4-BE49-F238E27FC236}">
                      <a16:creationId xmlns:a16="http://schemas.microsoft.com/office/drawing/2014/main" id="{A9CF6D98-02B6-344A-9179-EC0A3E5C449D}"/>
                    </a:ext>
                  </a:extLst>
                </p:cNvPr>
                <p:cNvSpPr/>
                <p:nvPr/>
              </p:nvSpPr>
              <p:spPr>
                <a:xfrm rot="5475139">
                  <a:off x="3915273" y="2407155"/>
                  <a:ext cx="2658078" cy="2658078"/>
                </a:xfrm>
                <a:prstGeom prst="ellipse">
                  <a:avLst/>
                </a:prstGeom>
                <a:solidFill>
                  <a:srgbClr val="E6E7EA"/>
                </a:solidFill>
                <a:ln w="12700">
                  <a:miter lim="400000"/>
                </a:ln>
              </p:spPr>
              <p:txBody>
                <a:bodyPr anchor="ctr"/>
                <a:lstStyle/>
                <a:p>
                  <a:pPr algn="ctr"/>
                  <a:endParaRPr dirty="0"/>
                </a:p>
              </p:txBody>
            </p:sp>
            <p:sp>
              <p:nvSpPr>
                <p:cNvPr id="10" name="Freeform: Shape 14">
                  <a:extLst>
                    <a:ext uri="{FF2B5EF4-FFF2-40B4-BE49-F238E27FC236}">
                      <a16:creationId xmlns:a16="http://schemas.microsoft.com/office/drawing/2014/main" id="{9A29729B-A5F8-B943-A36A-BAFE52BBE833}"/>
                    </a:ext>
                  </a:extLst>
                </p:cNvPr>
                <p:cNvSpPr/>
                <p:nvPr/>
              </p:nvSpPr>
              <p:spPr>
                <a:xfrm>
                  <a:off x="4357134" y="3158973"/>
                  <a:ext cx="1713566" cy="1091725"/>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lnTo>
                        <a:pt x="5040" y="21600"/>
                      </a:lnTo>
                      <a:cubicBezTo>
                        <a:pt x="2261" y="21600"/>
                        <a:pt x="0" y="18516"/>
                        <a:pt x="0" y="14727"/>
                      </a:cubicBezTo>
                      <a:cubicBezTo>
                        <a:pt x="0" y="11981"/>
                        <a:pt x="1192" y="9603"/>
                        <a:pt x="2902" y="8514"/>
                      </a:cubicBezTo>
                      <a:cubicBezTo>
                        <a:pt x="2891" y="8299"/>
                        <a:pt x="2880" y="8069"/>
                        <a:pt x="2880" y="7855"/>
                      </a:cubicBezTo>
                      <a:cubicBezTo>
                        <a:pt x="2880" y="3513"/>
                        <a:pt x="5456" y="0"/>
                        <a:pt x="8640" y="0"/>
                      </a:cubicBezTo>
                      <a:cubicBezTo>
                        <a:pt x="11048" y="0"/>
                        <a:pt x="13106" y="2010"/>
                        <a:pt x="13973" y="4878"/>
                      </a:cubicBezTo>
                      <a:cubicBezTo>
                        <a:pt x="14468" y="4280"/>
                        <a:pt x="15120" y="3927"/>
                        <a:pt x="15840" y="3927"/>
                      </a:cubicBezTo>
                      <a:cubicBezTo>
                        <a:pt x="17426" y="3927"/>
                        <a:pt x="18720" y="5691"/>
                        <a:pt x="18720" y="7855"/>
                      </a:cubicBezTo>
                      <a:cubicBezTo>
                        <a:pt x="18720" y="8637"/>
                        <a:pt x="18551" y="9358"/>
                        <a:pt x="18259" y="9972"/>
                      </a:cubicBezTo>
                      <a:cubicBezTo>
                        <a:pt x="20171" y="10585"/>
                        <a:pt x="21600" y="12917"/>
                        <a:pt x="21600" y="15709"/>
                      </a:cubicBezTo>
                      <a:cubicBezTo>
                        <a:pt x="21600" y="18961"/>
                        <a:pt x="19665" y="21600"/>
                        <a:pt x="17280" y="21600"/>
                      </a:cubicBezTo>
                      <a:close/>
                    </a:path>
                  </a:pathLst>
                </a:custGeom>
                <a:solidFill>
                  <a:schemeClr val="accent1"/>
                </a:solidFill>
                <a:ln w="12700" cap="flat">
                  <a:noFill/>
                  <a:miter lim="400000"/>
                </a:ln>
                <a:effectLst/>
              </p:spPr>
              <p:txBody>
                <a:bodyPr anchor="ctr"/>
                <a:lstStyle/>
                <a:p>
                  <a:pPr algn="ctr"/>
                  <a:endParaRPr dirty="0"/>
                </a:p>
              </p:txBody>
            </p:sp>
          </p:grpSp>
        </p:grpSp>
        <p:sp>
          <p:nvSpPr>
            <p:cNvPr id="25" name="TextBox 24">
              <a:extLst>
                <a:ext uri="{FF2B5EF4-FFF2-40B4-BE49-F238E27FC236}">
                  <a16:creationId xmlns:a16="http://schemas.microsoft.com/office/drawing/2014/main" id="{EAEB3FE0-7BE5-2946-9C71-BCE844161E0E}"/>
                </a:ext>
              </a:extLst>
            </p:cNvPr>
            <p:cNvSpPr txBox="1"/>
            <p:nvPr/>
          </p:nvSpPr>
          <p:spPr>
            <a:xfrm>
              <a:off x="1607661" y="2305786"/>
              <a:ext cx="779252" cy="461665"/>
            </a:xfrm>
            <a:prstGeom prst="rect">
              <a:avLst/>
            </a:prstGeom>
            <a:noFill/>
          </p:spPr>
          <p:txBody>
            <a:bodyPr wrap="none" rtlCol="0">
              <a:spAutoFit/>
            </a:bodyPr>
            <a:lstStyle/>
            <a:p>
              <a:r>
                <a:rPr lang="en-VN" sz="1200" b="1" dirty="0">
                  <a:solidFill>
                    <a:schemeClr val="bg1"/>
                  </a:solidFill>
                  <a:latin typeface="Cambria" panose="02040503050406030204" pitchFamily="18" charset="0"/>
                  <a:ea typeface="微软雅黑" panose="020B0503020204020204" pitchFamily="34" charset="-122"/>
                </a:rPr>
                <a:t>Reverse </a:t>
              </a:r>
            </a:p>
            <a:p>
              <a:pPr algn="ctr"/>
              <a:r>
                <a:rPr lang="en-VN" sz="1200" b="1" dirty="0">
                  <a:solidFill>
                    <a:schemeClr val="bg1"/>
                  </a:solidFill>
                  <a:latin typeface="Cambria" panose="02040503050406030204" pitchFamily="18" charset="0"/>
                  <a:ea typeface="微软雅黑" panose="020B0503020204020204" pitchFamily="34" charset="-122"/>
                </a:rPr>
                <a:t>Proxy </a:t>
              </a:r>
            </a:p>
          </p:txBody>
        </p:sp>
      </p:grpSp>
      <p:grpSp>
        <p:nvGrpSpPr>
          <p:cNvPr id="49" name="Group 53">
            <a:extLst>
              <a:ext uri="{FF2B5EF4-FFF2-40B4-BE49-F238E27FC236}">
                <a16:creationId xmlns:a16="http://schemas.microsoft.com/office/drawing/2014/main" id="{4203CF1F-C09B-6640-B7C1-1D0D6E0F1836}"/>
              </a:ext>
            </a:extLst>
          </p:cNvPr>
          <p:cNvGrpSpPr/>
          <p:nvPr/>
        </p:nvGrpSpPr>
        <p:grpSpPr>
          <a:xfrm>
            <a:off x="4232448" y="1398348"/>
            <a:ext cx="299411" cy="299410"/>
            <a:chOff x="0" y="157974"/>
            <a:chExt cx="767929" cy="767929"/>
          </a:xfrm>
        </p:grpSpPr>
        <p:sp>
          <p:nvSpPr>
            <p:cNvPr id="53" name="Freeform: Shape 57">
              <a:extLst>
                <a:ext uri="{FF2B5EF4-FFF2-40B4-BE49-F238E27FC236}">
                  <a16:creationId xmlns:a16="http://schemas.microsoft.com/office/drawing/2014/main" id="{C6A03140-611D-6140-8445-4108330C4A1D}"/>
                </a:ext>
              </a:extLst>
            </p:cNvPr>
            <p:cNvSpPr/>
            <p:nvPr/>
          </p:nvSpPr>
          <p:spPr>
            <a:xfrm>
              <a:off x="0" y="157974"/>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dirty="0"/>
            </a:p>
          </p:txBody>
        </p:sp>
        <p:sp>
          <p:nvSpPr>
            <p:cNvPr id="54" name="Freeform: Shape 58">
              <a:extLst>
                <a:ext uri="{FF2B5EF4-FFF2-40B4-BE49-F238E27FC236}">
                  <a16:creationId xmlns:a16="http://schemas.microsoft.com/office/drawing/2014/main" id="{180E3881-38B4-0740-9D41-4121E0119E04}"/>
                </a:ext>
              </a:extLst>
            </p:cNvPr>
            <p:cNvSpPr/>
            <p:nvPr/>
          </p:nvSpPr>
          <p:spPr>
            <a:xfrm>
              <a:off x="234638" y="385308"/>
              <a:ext cx="298653" cy="313260"/>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sp>
        <p:nvSpPr>
          <p:cNvPr id="51" name="Rectangle 55">
            <a:extLst>
              <a:ext uri="{FF2B5EF4-FFF2-40B4-BE49-F238E27FC236}">
                <a16:creationId xmlns:a16="http://schemas.microsoft.com/office/drawing/2014/main" id="{446B1176-9E35-6640-8104-BBB568B0BBEC}"/>
              </a:ext>
            </a:extLst>
          </p:cNvPr>
          <p:cNvSpPr/>
          <p:nvPr/>
        </p:nvSpPr>
        <p:spPr>
          <a:xfrm>
            <a:off x="4540129" y="1463140"/>
            <a:ext cx="1026022" cy="161583"/>
          </a:xfrm>
          <a:prstGeom prst="rect">
            <a:avLst/>
          </a:prstGeom>
        </p:spPr>
        <p:txBody>
          <a:bodyPr wrap="none" lIns="144000" tIns="0" rIns="144000" bIns="0" anchor="ctr">
            <a:normAutofit fontScale="85000" lnSpcReduction="20000"/>
          </a:bodyPr>
          <a:lstStyle/>
          <a:p>
            <a:r>
              <a:rPr lang="en-US" altLang="zh-CN" sz="1400" b="1" dirty="0" err="1">
                <a:solidFill>
                  <a:schemeClr val="accent1"/>
                </a:solidFill>
              </a:rPr>
              <a:t>Được</a:t>
            </a:r>
            <a:r>
              <a:rPr lang="en-US" altLang="zh-CN" sz="1400" b="1" dirty="0">
                <a:solidFill>
                  <a:schemeClr val="accent1"/>
                </a:solidFill>
              </a:rPr>
              <a:t> </a:t>
            </a:r>
            <a:r>
              <a:rPr lang="en-US" altLang="zh-CN" sz="1400" b="1" dirty="0" err="1">
                <a:solidFill>
                  <a:schemeClr val="accent1"/>
                </a:solidFill>
              </a:rPr>
              <a:t>sử</a:t>
            </a:r>
            <a:r>
              <a:rPr lang="en-US" altLang="zh-CN" sz="1400" b="1" dirty="0">
                <a:solidFill>
                  <a:schemeClr val="accent1"/>
                </a:solidFill>
              </a:rPr>
              <a:t> </a:t>
            </a:r>
            <a:r>
              <a:rPr lang="en-US" altLang="zh-CN" sz="1400" b="1" dirty="0" err="1">
                <a:solidFill>
                  <a:schemeClr val="accent1"/>
                </a:solidFill>
              </a:rPr>
              <a:t>dụng</a:t>
            </a:r>
            <a:r>
              <a:rPr lang="en-US" altLang="zh-CN" sz="1400" b="1" dirty="0">
                <a:solidFill>
                  <a:schemeClr val="accent1"/>
                </a:solidFill>
              </a:rPr>
              <a:t> </a:t>
            </a:r>
            <a:r>
              <a:rPr lang="en-US" altLang="zh-CN" sz="1400" b="1" dirty="0" err="1">
                <a:solidFill>
                  <a:schemeClr val="accent1"/>
                </a:solidFill>
              </a:rPr>
              <a:t>bởi</a:t>
            </a:r>
            <a:r>
              <a:rPr lang="en-US" altLang="zh-CN" sz="1400" b="1" dirty="0">
                <a:solidFill>
                  <a:schemeClr val="accent1"/>
                </a:solidFill>
              </a:rPr>
              <a:t> server</a:t>
            </a:r>
            <a:endParaRPr lang="zh-CN" altLang="en-US" sz="1400" b="1" dirty="0">
              <a:solidFill>
                <a:schemeClr val="accent1"/>
              </a:solidFill>
            </a:endParaRPr>
          </a:p>
        </p:txBody>
      </p:sp>
      <p:sp>
        <p:nvSpPr>
          <p:cNvPr id="52" name="Rectangle 56">
            <a:extLst>
              <a:ext uri="{FF2B5EF4-FFF2-40B4-BE49-F238E27FC236}">
                <a16:creationId xmlns:a16="http://schemas.microsoft.com/office/drawing/2014/main" id="{1FC0FCC4-CF04-B944-A8E2-DBA03716BCAB}"/>
              </a:ext>
            </a:extLst>
          </p:cNvPr>
          <p:cNvSpPr/>
          <p:nvPr/>
        </p:nvSpPr>
        <p:spPr>
          <a:xfrm>
            <a:off x="4531858" y="1475358"/>
            <a:ext cx="1779821" cy="363803"/>
          </a:xfrm>
          <a:prstGeom prst="rect">
            <a:avLst/>
          </a:prstGeom>
        </p:spPr>
        <p:txBody>
          <a:bodyPr wrap="square" lIns="144000" tIns="0" rIns="144000" bIns="0" anchor="t">
            <a:normAutofit/>
          </a:bodyPr>
          <a:lstStyle/>
          <a:p>
            <a:pPr>
              <a:lnSpc>
                <a:spcPct val="120000"/>
              </a:lnSpc>
            </a:pPr>
            <a:endParaRPr lang="zh-CN" altLang="en-US" sz="1050" dirty="0">
              <a:solidFill>
                <a:srgbClr val="000000"/>
              </a:solidFill>
            </a:endParaRPr>
          </a:p>
        </p:txBody>
      </p:sp>
      <p:grpSp>
        <p:nvGrpSpPr>
          <p:cNvPr id="43" name="Group 47">
            <a:extLst>
              <a:ext uri="{FF2B5EF4-FFF2-40B4-BE49-F238E27FC236}">
                <a16:creationId xmlns:a16="http://schemas.microsoft.com/office/drawing/2014/main" id="{70A96796-46B9-4248-9B51-4CDBB06967CC}"/>
              </a:ext>
            </a:extLst>
          </p:cNvPr>
          <p:cNvGrpSpPr/>
          <p:nvPr/>
        </p:nvGrpSpPr>
        <p:grpSpPr>
          <a:xfrm>
            <a:off x="4232448" y="2038878"/>
            <a:ext cx="299411" cy="299410"/>
            <a:chOff x="0" y="0"/>
            <a:chExt cx="767929" cy="767929"/>
          </a:xfrm>
        </p:grpSpPr>
        <p:sp>
          <p:nvSpPr>
            <p:cNvPr id="47" name="Freeform: Shape 51">
              <a:extLst>
                <a:ext uri="{FF2B5EF4-FFF2-40B4-BE49-F238E27FC236}">
                  <a16:creationId xmlns:a16="http://schemas.microsoft.com/office/drawing/2014/main" id="{988B5147-A269-714D-B044-311A2534B5FD}"/>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dirty="0"/>
            </a:p>
          </p:txBody>
        </p:sp>
        <p:sp>
          <p:nvSpPr>
            <p:cNvPr id="48" name="Freeform: Shape 52">
              <a:extLst>
                <a:ext uri="{FF2B5EF4-FFF2-40B4-BE49-F238E27FC236}">
                  <a16:creationId xmlns:a16="http://schemas.microsoft.com/office/drawing/2014/main" id="{B8BD2B76-D379-214B-8C1A-592E30E99419}"/>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sp>
        <p:nvSpPr>
          <p:cNvPr id="45" name="Rectangle 49">
            <a:extLst>
              <a:ext uri="{FF2B5EF4-FFF2-40B4-BE49-F238E27FC236}">
                <a16:creationId xmlns:a16="http://schemas.microsoft.com/office/drawing/2014/main" id="{77A20E10-6794-B841-A2D1-99BF791F1E5A}"/>
              </a:ext>
            </a:extLst>
          </p:cNvPr>
          <p:cNvSpPr/>
          <p:nvPr/>
        </p:nvSpPr>
        <p:spPr>
          <a:xfrm>
            <a:off x="4531858" y="2710644"/>
            <a:ext cx="1026022" cy="161583"/>
          </a:xfrm>
          <a:prstGeom prst="rect">
            <a:avLst/>
          </a:prstGeom>
        </p:spPr>
        <p:txBody>
          <a:bodyPr wrap="none" lIns="144000" tIns="0" rIns="144000" bIns="0" anchor="ctr">
            <a:normAutofit fontScale="85000" lnSpcReduction="20000"/>
          </a:bodyPr>
          <a:lstStyle/>
          <a:p>
            <a:r>
              <a:rPr lang="en-US" altLang="zh-CN" sz="1400" b="1" dirty="0" err="1">
                <a:solidFill>
                  <a:schemeClr val="accent2"/>
                </a:solidFill>
              </a:rPr>
              <a:t>Cài</a:t>
            </a:r>
            <a:r>
              <a:rPr lang="en-US" altLang="zh-CN" sz="1400" b="1" dirty="0">
                <a:solidFill>
                  <a:schemeClr val="accent2"/>
                </a:solidFill>
              </a:rPr>
              <a:t> </a:t>
            </a:r>
            <a:r>
              <a:rPr lang="en-US" altLang="zh-CN" sz="1400" b="1" dirty="0" err="1">
                <a:solidFill>
                  <a:schemeClr val="accent2"/>
                </a:solidFill>
              </a:rPr>
              <a:t>đặt</a:t>
            </a:r>
            <a:r>
              <a:rPr lang="en-US" altLang="zh-CN" sz="1400" b="1" dirty="0">
                <a:solidFill>
                  <a:schemeClr val="accent2"/>
                </a:solidFill>
              </a:rPr>
              <a:t> </a:t>
            </a:r>
            <a:r>
              <a:rPr lang="en-US" altLang="zh-CN" sz="1400" b="1" dirty="0" err="1">
                <a:solidFill>
                  <a:schemeClr val="accent2"/>
                </a:solidFill>
              </a:rPr>
              <a:t>trong</a:t>
            </a:r>
            <a:r>
              <a:rPr lang="en-US" altLang="zh-CN" sz="1400" b="1" dirty="0">
                <a:solidFill>
                  <a:schemeClr val="accent2"/>
                </a:solidFill>
              </a:rPr>
              <a:t> private network</a:t>
            </a:r>
            <a:endParaRPr lang="zh-CN" altLang="en-US" sz="1400" b="1" dirty="0">
              <a:solidFill>
                <a:schemeClr val="accent2"/>
              </a:solidFill>
            </a:endParaRPr>
          </a:p>
        </p:txBody>
      </p:sp>
      <p:sp>
        <p:nvSpPr>
          <p:cNvPr id="46" name="Rectangle 50">
            <a:extLst>
              <a:ext uri="{FF2B5EF4-FFF2-40B4-BE49-F238E27FC236}">
                <a16:creationId xmlns:a16="http://schemas.microsoft.com/office/drawing/2014/main" id="{E478DF93-C3A0-E744-8F8B-8B2B65EBFCE2}"/>
              </a:ext>
            </a:extLst>
          </p:cNvPr>
          <p:cNvSpPr/>
          <p:nvPr/>
        </p:nvSpPr>
        <p:spPr>
          <a:xfrm>
            <a:off x="4540129" y="2141596"/>
            <a:ext cx="1779821" cy="363803"/>
          </a:xfrm>
          <a:prstGeom prst="rect">
            <a:avLst/>
          </a:prstGeom>
        </p:spPr>
        <p:txBody>
          <a:bodyPr wrap="square" lIns="144000" tIns="0" rIns="144000" bIns="0" anchor="t">
            <a:normAutofit/>
          </a:bodyPr>
          <a:lstStyle/>
          <a:p>
            <a:pPr>
              <a:lnSpc>
                <a:spcPct val="120000"/>
              </a:lnSpc>
            </a:pPr>
            <a:endParaRPr lang="zh-CN" altLang="en-US" sz="1050" dirty="0">
              <a:solidFill>
                <a:srgbClr val="000000"/>
              </a:solidFill>
            </a:endParaRPr>
          </a:p>
        </p:txBody>
      </p:sp>
      <p:grpSp>
        <p:nvGrpSpPr>
          <p:cNvPr id="37" name="Group 41">
            <a:extLst>
              <a:ext uri="{FF2B5EF4-FFF2-40B4-BE49-F238E27FC236}">
                <a16:creationId xmlns:a16="http://schemas.microsoft.com/office/drawing/2014/main" id="{93612CA5-DFEC-924C-804F-7C4C80600A72}"/>
              </a:ext>
            </a:extLst>
          </p:cNvPr>
          <p:cNvGrpSpPr/>
          <p:nvPr/>
        </p:nvGrpSpPr>
        <p:grpSpPr>
          <a:xfrm>
            <a:off x="4232448" y="2646252"/>
            <a:ext cx="299411" cy="299410"/>
            <a:chOff x="0" y="0"/>
            <a:chExt cx="767929" cy="767929"/>
          </a:xfrm>
        </p:grpSpPr>
        <p:sp>
          <p:nvSpPr>
            <p:cNvPr id="41" name="Freeform: Shape 45">
              <a:extLst>
                <a:ext uri="{FF2B5EF4-FFF2-40B4-BE49-F238E27FC236}">
                  <a16:creationId xmlns:a16="http://schemas.microsoft.com/office/drawing/2014/main" id="{CC923B94-6A47-F84B-B4C2-9D06F8050372}"/>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dirty="0"/>
            </a:p>
          </p:txBody>
        </p:sp>
        <p:sp>
          <p:nvSpPr>
            <p:cNvPr id="42" name="Freeform: Shape 46">
              <a:extLst>
                <a:ext uri="{FF2B5EF4-FFF2-40B4-BE49-F238E27FC236}">
                  <a16:creationId xmlns:a16="http://schemas.microsoft.com/office/drawing/2014/main" id="{67E96625-1FE4-794B-B5D3-A8F1F438B2A1}"/>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sp>
        <p:nvSpPr>
          <p:cNvPr id="39" name="Rectangle 43">
            <a:extLst>
              <a:ext uri="{FF2B5EF4-FFF2-40B4-BE49-F238E27FC236}">
                <a16:creationId xmlns:a16="http://schemas.microsoft.com/office/drawing/2014/main" id="{6B3FA030-8B76-C943-8439-7D4D966F9324}"/>
              </a:ext>
            </a:extLst>
          </p:cNvPr>
          <p:cNvSpPr/>
          <p:nvPr/>
        </p:nvSpPr>
        <p:spPr>
          <a:xfrm>
            <a:off x="4540129" y="2106582"/>
            <a:ext cx="1026022" cy="161583"/>
          </a:xfrm>
          <a:prstGeom prst="rect">
            <a:avLst/>
          </a:prstGeom>
        </p:spPr>
        <p:txBody>
          <a:bodyPr wrap="none" lIns="144000" tIns="0" rIns="144000" bIns="0" anchor="ctr">
            <a:normAutofit fontScale="85000" lnSpcReduction="20000"/>
          </a:bodyPr>
          <a:lstStyle/>
          <a:p>
            <a:r>
              <a:rPr lang="en-US" altLang="zh-CN" sz="1400" b="1" dirty="0">
                <a:solidFill>
                  <a:schemeClr val="accent3"/>
                </a:solidFill>
              </a:rPr>
              <a:t>Che </a:t>
            </a:r>
            <a:r>
              <a:rPr lang="en-US" altLang="zh-CN" sz="1400" b="1" dirty="0" err="1">
                <a:solidFill>
                  <a:schemeClr val="accent3"/>
                </a:solidFill>
              </a:rPr>
              <a:t>dấu</a:t>
            </a:r>
            <a:r>
              <a:rPr lang="en-US" altLang="zh-CN" sz="1400" b="1" dirty="0">
                <a:solidFill>
                  <a:schemeClr val="accent3"/>
                </a:solidFill>
              </a:rPr>
              <a:t> </a:t>
            </a:r>
            <a:r>
              <a:rPr lang="en-US" altLang="zh-CN" sz="1400" b="1" dirty="0" err="1">
                <a:solidFill>
                  <a:schemeClr val="accent3"/>
                </a:solidFill>
              </a:rPr>
              <a:t>thông</a:t>
            </a:r>
            <a:r>
              <a:rPr lang="en-US" altLang="zh-CN" sz="1400" b="1" dirty="0">
                <a:solidFill>
                  <a:schemeClr val="accent3"/>
                </a:solidFill>
              </a:rPr>
              <a:t> tin </a:t>
            </a:r>
            <a:r>
              <a:rPr lang="en-US" altLang="zh-CN" sz="1400" b="1" dirty="0" err="1">
                <a:solidFill>
                  <a:schemeClr val="accent3"/>
                </a:solidFill>
              </a:rPr>
              <a:t>về</a:t>
            </a:r>
            <a:r>
              <a:rPr lang="en-US" altLang="zh-CN" sz="1400" b="1" dirty="0">
                <a:solidFill>
                  <a:schemeClr val="accent3"/>
                </a:solidFill>
              </a:rPr>
              <a:t> server </a:t>
            </a:r>
            <a:r>
              <a:rPr lang="en-US" altLang="zh-CN" sz="1400" b="1" dirty="0" err="1">
                <a:solidFill>
                  <a:schemeClr val="accent3"/>
                </a:solidFill>
              </a:rPr>
              <a:t>thật</a:t>
            </a:r>
            <a:endParaRPr lang="zh-CN" altLang="en-US" sz="1400" b="1" dirty="0">
              <a:solidFill>
                <a:schemeClr val="accent3"/>
              </a:solidFill>
            </a:endParaRPr>
          </a:p>
        </p:txBody>
      </p:sp>
      <p:grpSp>
        <p:nvGrpSpPr>
          <p:cNvPr id="31" name="Group 35">
            <a:extLst>
              <a:ext uri="{FF2B5EF4-FFF2-40B4-BE49-F238E27FC236}">
                <a16:creationId xmlns:a16="http://schemas.microsoft.com/office/drawing/2014/main" id="{A7839070-97E5-5B49-88CC-BA63517A3A86}"/>
              </a:ext>
            </a:extLst>
          </p:cNvPr>
          <p:cNvGrpSpPr/>
          <p:nvPr/>
        </p:nvGrpSpPr>
        <p:grpSpPr>
          <a:xfrm>
            <a:off x="4232448" y="3312490"/>
            <a:ext cx="299411" cy="299410"/>
            <a:chOff x="0" y="0"/>
            <a:chExt cx="767929" cy="767929"/>
          </a:xfrm>
        </p:grpSpPr>
        <p:sp>
          <p:nvSpPr>
            <p:cNvPr id="35" name="Freeform: Shape 39">
              <a:extLst>
                <a:ext uri="{FF2B5EF4-FFF2-40B4-BE49-F238E27FC236}">
                  <a16:creationId xmlns:a16="http://schemas.microsoft.com/office/drawing/2014/main" id="{9CABAE02-985D-FA4F-BCF9-04BBFA5F751B}"/>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anchor="ctr"/>
            <a:lstStyle/>
            <a:p>
              <a:pPr algn="ctr"/>
              <a:endParaRPr dirty="0"/>
            </a:p>
          </p:txBody>
        </p:sp>
        <p:sp>
          <p:nvSpPr>
            <p:cNvPr id="36" name="Freeform: Shape 40">
              <a:extLst>
                <a:ext uri="{FF2B5EF4-FFF2-40B4-BE49-F238E27FC236}">
                  <a16:creationId xmlns:a16="http://schemas.microsoft.com/office/drawing/2014/main" id="{76EAB95A-928F-544E-AF39-A1F2D9B24385}"/>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sp>
        <p:nvSpPr>
          <p:cNvPr id="33" name="Rectangle 37">
            <a:extLst>
              <a:ext uri="{FF2B5EF4-FFF2-40B4-BE49-F238E27FC236}">
                <a16:creationId xmlns:a16="http://schemas.microsoft.com/office/drawing/2014/main" id="{71FA6140-1D30-CE4A-957F-5FA20E83AB81}"/>
              </a:ext>
            </a:extLst>
          </p:cNvPr>
          <p:cNvSpPr/>
          <p:nvPr/>
        </p:nvSpPr>
        <p:spPr>
          <a:xfrm>
            <a:off x="4531858" y="3401126"/>
            <a:ext cx="1026022" cy="161583"/>
          </a:xfrm>
          <a:prstGeom prst="rect">
            <a:avLst/>
          </a:prstGeom>
        </p:spPr>
        <p:txBody>
          <a:bodyPr wrap="none" lIns="144000" tIns="0" rIns="144000" bIns="0" anchor="ctr">
            <a:normAutofit fontScale="85000" lnSpcReduction="20000"/>
          </a:bodyPr>
          <a:lstStyle/>
          <a:p>
            <a:r>
              <a:rPr lang="en-US" altLang="zh-CN" sz="1400" b="1" dirty="0" err="1">
                <a:solidFill>
                  <a:schemeClr val="accent4"/>
                </a:solidFill>
              </a:rPr>
              <a:t>Tất</a:t>
            </a:r>
            <a:r>
              <a:rPr lang="en-US" altLang="zh-CN" sz="1400" b="1" dirty="0">
                <a:solidFill>
                  <a:schemeClr val="accent4"/>
                </a:solidFill>
              </a:rPr>
              <a:t> </a:t>
            </a:r>
            <a:r>
              <a:rPr lang="en-US" altLang="zh-CN" sz="1400" b="1" dirty="0" err="1">
                <a:solidFill>
                  <a:schemeClr val="accent4"/>
                </a:solidFill>
              </a:rPr>
              <a:t>cả</a:t>
            </a:r>
            <a:r>
              <a:rPr lang="en-US" altLang="zh-CN" sz="1400" b="1" dirty="0">
                <a:solidFill>
                  <a:schemeClr val="accent4"/>
                </a:solidFill>
              </a:rPr>
              <a:t> </a:t>
            </a:r>
            <a:r>
              <a:rPr lang="en-US" altLang="zh-CN" sz="1400" b="1" dirty="0" err="1">
                <a:solidFill>
                  <a:schemeClr val="accent4"/>
                </a:solidFill>
              </a:rPr>
              <a:t>lưu</a:t>
            </a:r>
            <a:r>
              <a:rPr lang="en-US" altLang="zh-CN" sz="1400" b="1" dirty="0">
                <a:solidFill>
                  <a:schemeClr val="accent4"/>
                </a:solidFill>
              </a:rPr>
              <a:t> </a:t>
            </a:r>
            <a:r>
              <a:rPr lang="en-US" altLang="zh-CN" sz="1400" b="1" dirty="0" err="1">
                <a:solidFill>
                  <a:schemeClr val="accent4"/>
                </a:solidFill>
              </a:rPr>
              <a:t>lượng</a:t>
            </a:r>
            <a:r>
              <a:rPr lang="en-US" altLang="zh-CN" sz="1400" b="1" dirty="0">
                <a:solidFill>
                  <a:schemeClr val="accent4"/>
                </a:solidFill>
              </a:rPr>
              <a:t> </a:t>
            </a:r>
            <a:r>
              <a:rPr lang="en-US" altLang="zh-CN" sz="1400" b="1" dirty="0" err="1">
                <a:solidFill>
                  <a:schemeClr val="accent4"/>
                </a:solidFill>
              </a:rPr>
              <a:t>để</a:t>
            </a:r>
            <a:r>
              <a:rPr lang="en-US" altLang="zh-CN" sz="1400" b="1" dirty="0">
                <a:solidFill>
                  <a:schemeClr val="accent4"/>
                </a:solidFill>
              </a:rPr>
              <a:t> </a:t>
            </a:r>
            <a:r>
              <a:rPr lang="en-US" altLang="zh-CN" sz="1400" b="1" dirty="0" err="1">
                <a:solidFill>
                  <a:schemeClr val="accent4"/>
                </a:solidFill>
              </a:rPr>
              <a:t>đi</a:t>
            </a:r>
            <a:r>
              <a:rPr lang="en-US" altLang="zh-CN" sz="1400" b="1" dirty="0">
                <a:solidFill>
                  <a:schemeClr val="accent4"/>
                </a:solidFill>
              </a:rPr>
              <a:t> qua proxy</a:t>
            </a:r>
            <a:endParaRPr lang="zh-CN" altLang="en-US" sz="1400" b="1" dirty="0">
              <a:solidFill>
                <a:schemeClr val="accent4"/>
              </a:solidFill>
            </a:endParaRPr>
          </a:p>
        </p:txBody>
      </p:sp>
    </p:spTree>
    <p:extLst>
      <p:ext uri="{BB962C8B-B14F-4D97-AF65-F5344CB8AC3E}">
        <p14:creationId xmlns:p14="http://schemas.microsoft.com/office/powerpoint/2010/main" val="230994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3">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300"/>
                                        <p:tgtEl>
                                          <p:spTgt spid="2"/>
                                        </p:tgtEl>
                                      </p:cBhvr>
                                    </p:animEffect>
                                  </p:childTnLst>
                                </p:cTn>
                              </p:par>
                            </p:childTnLst>
                          </p:cTn>
                        </p:par>
                        <p:par>
                          <p:cTn id="18" fill="hold">
                            <p:stCondLst>
                              <p:cond delay="75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p:cTn id="26" dur="250" fill="hold"/>
                                        <p:tgtEl>
                                          <p:spTgt spid="49"/>
                                        </p:tgtEl>
                                        <p:attrNameLst>
                                          <p:attrName>ppt_w</p:attrName>
                                        </p:attrNameLst>
                                      </p:cBhvr>
                                      <p:tavLst>
                                        <p:tav tm="0">
                                          <p:val>
                                            <p:fltVal val="0"/>
                                          </p:val>
                                        </p:tav>
                                        <p:tav tm="100000">
                                          <p:val>
                                            <p:strVal val="#ppt_w"/>
                                          </p:val>
                                        </p:tav>
                                      </p:tavLst>
                                    </p:anim>
                                    <p:anim calcmode="lin" valueType="num">
                                      <p:cBhvr>
                                        <p:cTn id="27" dur="250" fill="hold"/>
                                        <p:tgtEl>
                                          <p:spTgt spid="49"/>
                                        </p:tgtEl>
                                        <p:attrNameLst>
                                          <p:attrName>ppt_h</p:attrName>
                                        </p:attrNameLst>
                                      </p:cBhvr>
                                      <p:tavLst>
                                        <p:tav tm="0">
                                          <p:val>
                                            <p:fltVal val="0"/>
                                          </p:val>
                                        </p:tav>
                                        <p:tav tm="100000">
                                          <p:val>
                                            <p:strVal val="#ppt_h"/>
                                          </p:val>
                                        </p:tav>
                                      </p:tavLst>
                                    </p:anim>
                                    <p:animEffect transition="in" filter="fade">
                                      <p:cBhvr>
                                        <p:cTn id="28" dur="250"/>
                                        <p:tgtEl>
                                          <p:spTgt spid="49"/>
                                        </p:tgtEl>
                                      </p:cBhvr>
                                    </p:animEffect>
                                  </p:childTnLst>
                                </p:cTn>
                              </p:par>
                            </p:childTnLst>
                          </p:cTn>
                        </p:par>
                        <p:par>
                          <p:cTn id="29" fill="hold">
                            <p:stCondLst>
                              <p:cond delay="250"/>
                            </p:stCondLst>
                            <p:childTnLst>
                              <p:par>
                                <p:cTn id="30" presetID="12" presetClass="entr" presetSubtype="8"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right)">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p:cTn id="38" dur="250" fill="hold"/>
                                        <p:tgtEl>
                                          <p:spTgt spid="43"/>
                                        </p:tgtEl>
                                        <p:attrNameLst>
                                          <p:attrName>ppt_w</p:attrName>
                                        </p:attrNameLst>
                                      </p:cBhvr>
                                      <p:tavLst>
                                        <p:tav tm="0">
                                          <p:val>
                                            <p:fltVal val="0"/>
                                          </p:val>
                                        </p:tav>
                                        <p:tav tm="100000">
                                          <p:val>
                                            <p:strVal val="#ppt_w"/>
                                          </p:val>
                                        </p:tav>
                                      </p:tavLst>
                                    </p:anim>
                                    <p:anim calcmode="lin" valueType="num">
                                      <p:cBhvr>
                                        <p:cTn id="39" dur="250" fill="hold"/>
                                        <p:tgtEl>
                                          <p:spTgt spid="43"/>
                                        </p:tgtEl>
                                        <p:attrNameLst>
                                          <p:attrName>ppt_h</p:attrName>
                                        </p:attrNameLst>
                                      </p:cBhvr>
                                      <p:tavLst>
                                        <p:tav tm="0">
                                          <p:val>
                                            <p:fltVal val="0"/>
                                          </p:val>
                                        </p:tav>
                                        <p:tav tm="100000">
                                          <p:val>
                                            <p:strVal val="#ppt_h"/>
                                          </p:val>
                                        </p:tav>
                                      </p:tavLst>
                                    </p:anim>
                                    <p:animEffect transition="in" filter="fade">
                                      <p:cBhvr>
                                        <p:cTn id="40" dur="250"/>
                                        <p:tgtEl>
                                          <p:spTgt spid="43"/>
                                        </p:tgtEl>
                                      </p:cBhvr>
                                    </p:animEffect>
                                  </p:childTnLst>
                                </p:cTn>
                              </p:par>
                            </p:childTnLst>
                          </p:cTn>
                        </p:par>
                        <p:par>
                          <p:cTn id="41" fill="hold">
                            <p:stCondLst>
                              <p:cond delay="250"/>
                            </p:stCondLst>
                            <p:childTnLst>
                              <p:par>
                                <p:cTn id="42" presetID="12" presetClass="entr" presetSubtype="8"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250"/>
                                        <p:tgtEl>
                                          <p:spTgt spid="39"/>
                                        </p:tgtEl>
                                        <p:attrNameLst>
                                          <p:attrName>ppt_x</p:attrName>
                                        </p:attrNameLst>
                                      </p:cBhvr>
                                      <p:tavLst>
                                        <p:tav tm="0">
                                          <p:val>
                                            <p:strVal val="#ppt_x-#ppt_w*1.125000"/>
                                          </p:val>
                                        </p:tav>
                                        <p:tav tm="100000">
                                          <p:val>
                                            <p:strVal val="#ppt_x"/>
                                          </p:val>
                                        </p:tav>
                                      </p:tavLst>
                                    </p:anim>
                                    <p:animEffect transition="in" filter="wipe(right)">
                                      <p:cBhvr>
                                        <p:cTn id="45" dur="25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p:cTn id="50" dur="250" fill="hold"/>
                                        <p:tgtEl>
                                          <p:spTgt spid="37"/>
                                        </p:tgtEl>
                                        <p:attrNameLst>
                                          <p:attrName>ppt_w</p:attrName>
                                        </p:attrNameLst>
                                      </p:cBhvr>
                                      <p:tavLst>
                                        <p:tav tm="0">
                                          <p:val>
                                            <p:fltVal val="0"/>
                                          </p:val>
                                        </p:tav>
                                        <p:tav tm="100000">
                                          <p:val>
                                            <p:strVal val="#ppt_w"/>
                                          </p:val>
                                        </p:tav>
                                      </p:tavLst>
                                    </p:anim>
                                    <p:anim calcmode="lin" valueType="num">
                                      <p:cBhvr>
                                        <p:cTn id="51" dur="250" fill="hold"/>
                                        <p:tgtEl>
                                          <p:spTgt spid="37"/>
                                        </p:tgtEl>
                                        <p:attrNameLst>
                                          <p:attrName>ppt_h</p:attrName>
                                        </p:attrNameLst>
                                      </p:cBhvr>
                                      <p:tavLst>
                                        <p:tav tm="0">
                                          <p:val>
                                            <p:fltVal val="0"/>
                                          </p:val>
                                        </p:tav>
                                        <p:tav tm="100000">
                                          <p:val>
                                            <p:strVal val="#ppt_h"/>
                                          </p:val>
                                        </p:tav>
                                      </p:tavLst>
                                    </p:anim>
                                    <p:animEffect transition="in" filter="fade">
                                      <p:cBhvr>
                                        <p:cTn id="52" dur="250"/>
                                        <p:tgtEl>
                                          <p:spTgt spid="37"/>
                                        </p:tgtEl>
                                      </p:cBhvr>
                                    </p:animEffect>
                                  </p:childTnLst>
                                </p:cTn>
                              </p:par>
                            </p:childTnLst>
                          </p:cTn>
                        </p:par>
                        <p:par>
                          <p:cTn id="53" fill="hold">
                            <p:stCondLst>
                              <p:cond delay="250"/>
                            </p:stCondLst>
                            <p:childTnLst>
                              <p:par>
                                <p:cTn id="54" presetID="12" presetClass="entr" presetSubtype="8"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additive="base">
                                        <p:cTn id="56" dur="250"/>
                                        <p:tgtEl>
                                          <p:spTgt spid="45"/>
                                        </p:tgtEl>
                                        <p:attrNameLst>
                                          <p:attrName>ppt_x</p:attrName>
                                        </p:attrNameLst>
                                      </p:cBhvr>
                                      <p:tavLst>
                                        <p:tav tm="0">
                                          <p:val>
                                            <p:strVal val="#ppt_x-#ppt_w*1.125000"/>
                                          </p:val>
                                        </p:tav>
                                        <p:tav tm="100000">
                                          <p:val>
                                            <p:strVal val="#ppt_x"/>
                                          </p:val>
                                        </p:tav>
                                      </p:tavLst>
                                    </p:anim>
                                    <p:animEffect transition="in" filter="wipe(right)">
                                      <p:cBhvr>
                                        <p:cTn id="57" dur="25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Effect transition="in" filter="fade">
                                      <p:cBhvr>
                                        <p:cTn id="64" dur="500"/>
                                        <p:tgtEl>
                                          <p:spTgt spid="31"/>
                                        </p:tgtEl>
                                      </p:cBhvr>
                                    </p:animEffect>
                                  </p:childTnLst>
                                </p:cTn>
                              </p:par>
                            </p:childTnLst>
                          </p:cTn>
                        </p:par>
                        <p:par>
                          <p:cTn id="65" fill="hold">
                            <p:stCondLst>
                              <p:cond delay="500"/>
                            </p:stCondLst>
                            <p:childTnLst>
                              <p:par>
                                <p:cTn id="66" presetID="12" presetClass="entr" presetSubtype="8"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250"/>
                                        <p:tgtEl>
                                          <p:spTgt spid="33"/>
                                        </p:tgtEl>
                                        <p:attrNameLst>
                                          <p:attrName>ppt_x</p:attrName>
                                        </p:attrNameLst>
                                      </p:cBhvr>
                                      <p:tavLst>
                                        <p:tav tm="0">
                                          <p:val>
                                            <p:strVal val="#ppt_x-#ppt_w*1.125000"/>
                                          </p:val>
                                        </p:tav>
                                        <p:tav tm="100000">
                                          <p:val>
                                            <p:strVal val="#ppt_x"/>
                                          </p:val>
                                        </p:tav>
                                      </p:tavLst>
                                    </p:anim>
                                    <p:animEffect transition="in" filter="wipe(right)">
                                      <p:cBhvr>
                                        <p:cTn id="69"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45" grpId="0"/>
      <p:bldP spid="39"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10EC11E4-C7B5-BC4D-BF7B-EC6C7586AB6D}"/>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16C2313-0A40-B141-B85E-D7C0F3ABA6C2}"/>
              </a:ext>
            </a:extLst>
          </p:cNvPr>
          <p:cNvSpPr/>
          <p:nvPr/>
        </p:nvSpPr>
        <p:spPr>
          <a:xfrm>
            <a:off x="499408" y="101416"/>
            <a:ext cx="1180131"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Lợi</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ích</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endParaRPr>
          </a:p>
        </p:txBody>
      </p:sp>
      <p:pic>
        <p:nvPicPr>
          <p:cNvPr id="4" name="Graphic 3" descr="Lightbulb and gear">
            <a:extLst>
              <a:ext uri="{FF2B5EF4-FFF2-40B4-BE49-F238E27FC236}">
                <a16:creationId xmlns:a16="http://schemas.microsoft.com/office/drawing/2014/main" id="{2367FA0A-F00A-D844-A505-CEE0DC8D12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sp>
        <p:nvSpPr>
          <p:cNvPr id="86" name="Freeform: Shape 3">
            <a:extLst>
              <a:ext uri="{FF2B5EF4-FFF2-40B4-BE49-F238E27FC236}">
                <a16:creationId xmlns:a16="http://schemas.microsoft.com/office/drawing/2014/main" id="{5CAFFA65-124D-D848-91BC-1000D8EA7701}"/>
              </a:ext>
            </a:extLst>
          </p:cNvPr>
          <p:cNvSpPr>
            <a:spLocks/>
          </p:cNvSpPr>
          <p:nvPr/>
        </p:nvSpPr>
        <p:spPr bwMode="auto">
          <a:xfrm>
            <a:off x="4008439" y="1189939"/>
            <a:ext cx="1035050" cy="1485900"/>
          </a:xfrm>
          <a:custGeom>
            <a:avLst/>
            <a:gdLst/>
            <a:ahLst/>
            <a:cxnLst>
              <a:cxn ang="0">
                <a:pos x="224" y="205"/>
              </a:cxn>
              <a:cxn ang="0">
                <a:pos x="207" y="229"/>
              </a:cxn>
              <a:cxn ang="0">
                <a:pos x="201" y="220"/>
              </a:cxn>
              <a:cxn ang="0">
                <a:pos x="179" y="211"/>
              </a:cxn>
              <a:cxn ang="0">
                <a:pos x="156" y="220"/>
              </a:cxn>
              <a:cxn ang="0">
                <a:pos x="147" y="243"/>
              </a:cxn>
              <a:cxn ang="0">
                <a:pos x="156" y="265"/>
              </a:cxn>
              <a:cxn ang="0">
                <a:pos x="175" y="275"/>
              </a:cxn>
              <a:cxn ang="0">
                <a:pos x="141" y="322"/>
              </a:cxn>
              <a:cxn ang="0">
                <a:pos x="122" y="283"/>
              </a:cxn>
              <a:cxn ang="0">
                <a:pos x="102" y="322"/>
              </a:cxn>
              <a:cxn ang="0">
                <a:pos x="63" y="269"/>
              </a:cxn>
              <a:cxn ang="0">
                <a:pos x="54" y="283"/>
              </a:cxn>
              <a:cxn ang="0">
                <a:pos x="32" y="293"/>
              </a:cxn>
              <a:cxn ang="0">
                <a:pos x="9" y="283"/>
              </a:cxn>
              <a:cxn ang="0">
                <a:pos x="0" y="261"/>
              </a:cxn>
              <a:cxn ang="0">
                <a:pos x="9" y="238"/>
              </a:cxn>
              <a:cxn ang="0">
                <a:pos x="32" y="229"/>
              </a:cxn>
              <a:cxn ang="0">
                <a:pos x="33" y="229"/>
              </a:cxn>
              <a:cxn ang="0">
                <a:pos x="15" y="205"/>
              </a:cxn>
              <a:cxn ang="0">
                <a:pos x="122" y="0"/>
              </a:cxn>
              <a:cxn ang="0">
                <a:pos x="224" y="205"/>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chemeClr val="accent2"/>
          </a:solidFill>
          <a:ln w="19050">
            <a:solidFill>
              <a:schemeClr val="bg1"/>
            </a:solidFill>
            <a:round/>
            <a:headEnd/>
            <a:tailEnd/>
          </a:ln>
        </p:spPr>
        <p:txBody>
          <a:bodyPr anchor="ctr"/>
          <a:lstStyle/>
          <a:p>
            <a:pPr algn="ctr"/>
            <a:endParaRPr dirty="0"/>
          </a:p>
        </p:txBody>
      </p:sp>
      <p:sp>
        <p:nvSpPr>
          <p:cNvPr id="87" name="Freeform: Shape 4">
            <a:extLst>
              <a:ext uri="{FF2B5EF4-FFF2-40B4-BE49-F238E27FC236}">
                <a16:creationId xmlns:a16="http://schemas.microsoft.com/office/drawing/2014/main" id="{3E27F2F2-45EF-B945-A249-5BEEF49C6551}"/>
              </a:ext>
            </a:extLst>
          </p:cNvPr>
          <p:cNvSpPr>
            <a:spLocks/>
          </p:cNvSpPr>
          <p:nvPr/>
        </p:nvSpPr>
        <p:spPr bwMode="auto">
          <a:xfrm>
            <a:off x="3025777" y="2136090"/>
            <a:ext cx="1454150" cy="1065213"/>
          </a:xfrm>
          <a:custGeom>
            <a:avLst/>
            <a:gdLst/>
            <a:ahLst/>
            <a:cxnLst>
              <a:cxn ang="0">
                <a:pos x="315" y="117"/>
              </a:cxn>
              <a:cxn ang="0">
                <a:pos x="272" y="124"/>
              </a:cxn>
              <a:cxn ang="0">
                <a:pos x="303" y="156"/>
              </a:cxn>
              <a:cxn ang="0">
                <a:pos x="245" y="176"/>
              </a:cxn>
              <a:cxn ang="0">
                <a:pos x="245" y="176"/>
              </a:cxn>
              <a:cxn ang="0">
                <a:pos x="255" y="199"/>
              </a:cxn>
              <a:cxn ang="0">
                <a:pos x="245" y="221"/>
              </a:cxn>
              <a:cxn ang="0">
                <a:pos x="223" y="231"/>
              </a:cxn>
              <a:cxn ang="0">
                <a:pos x="200" y="221"/>
              </a:cxn>
              <a:cxn ang="0">
                <a:pos x="191" y="199"/>
              </a:cxn>
              <a:cxn ang="0">
                <a:pos x="191" y="195"/>
              </a:cxn>
              <a:cxn ang="0">
                <a:pos x="166" y="204"/>
              </a:cxn>
              <a:cxn ang="0">
                <a:pos x="0" y="36"/>
              </a:cxn>
              <a:cxn ang="0">
                <a:pos x="228" y="0"/>
              </a:cxn>
              <a:cxn ang="0">
                <a:pos x="246" y="24"/>
              </a:cxn>
              <a:cxn ang="0">
                <a:pos x="245" y="24"/>
              </a:cxn>
              <a:cxn ang="0">
                <a:pos x="222" y="33"/>
              </a:cxn>
              <a:cxn ang="0">
                <a:pos x="213" y="56"/>
              </a:cxn>
              <a:cxn ang="0">
                <a:pos x="222" y="78"/>
              </a:cxn>
              <a:cxn ang="0">
                <a:pos x="245" y="88"/>
              </a:cxn>
              <a:cxn ang="0">
                <a:pos x="267" y="78"/>
              </a:cxn>
              <a:cxn ang="0">
                <a:pos x="276" y="64"/>
              </a:cxn>
              <a:cxn ang="0">
                <a:pos x="315" y="117"/>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chemeClr val="accent1"/>
          </a:solidFill>
          <a:ln w="19050">
            <a:solidFill>
              <a:schemeClr val="bg1"/>
            </a:solidFill>
            <a:round/>
            <a:headEnd/>
            <a:tailEnd/>
          </a:ln>
        </p:spPr>
        <p:txBody>
          <a:bodyPr anchor="ctr"/>
          <a:lstStyle/>
          <a:p>
            <a:pPr algn="ctr"/>
            <a:endParaRPr dirty="0"/>
          </a:p>
        </p:txBody>
      </p:sp>
      <p:sp>
        <p:nvSpPr>
          <p:cNvPr id="88" name="Freeform: Shape 5">
            <a:extLst>
              <a:ext uri="{FF2B5EF4-FFF2-40B4-BE49-F238E27FC236}">
                <a16:creationId xmlns:a16="http://schemas.microsoft.com/office/drawing/2014/main" id="{76C03B6E-D588-0A4C-859D-7037853DE977}"/>
              </a:ext>
            </a:extLst>
          </p:cNvPr>
          <p:cNvSpPr>
            <a:spLocks/>
          </p:cNvSpPr>
          <p:nvPr/>
        </p:nvSpPr>
        <p:spPr bwMode="auto">
          <a:xfrm>
            <a:off x="3551239" y="2855227"/>
            <a:ext cx="1238250" cy="1357313"/>
          </a:xfrm>
          <a:custGeom>
            <a:avLst/>
            <a:gdLst/>
            <a:ahLst/>
            <a:cxnLst>
              <a:cxn ang="0">
                <a:pos x="189" y="0"/>
              </a:cxn>
              <a:cxn ang="0">
                <a:pos x="179" y="46"/>
              </a:cxn>
              <a:cxn ang="0">
                <a:pos x="221" y="24"/>
              </a:cxn>
              <a:cxn ang="0">
                <a:pos x="219" y="89"/>
              </a:cxn>
              <a:cxn ang="0">
                <a:pos x="236" y="84"/>
              </a:cxn>
              <a:cxn ang="0">
                <a:pos x="258" y="93"/>
              </a:cxn>
              <a:cxn ang="0">
                <a:pos x="268" y="116"/>
              </a:cxn>
              <a:cxn ang="0">
                <a:pos x="258" y="138"/>
              </a:cxn>
              <a:cxn ang="0">
                <a:pos x="236" y="148"/>
              </a:cxn>
              <a:cxn ang="0">
                <a:pos x="218" y="142"/>
              </a:cxn>
              <a:cxn ang="0">
                <a:pos x="218" y="176"/>
              </a:cxn>
              <a:cxn ang="0">
                <a:pos x="0" y="294"/>
              </a:cxn>
              <a:cxn ang="0">
                <a:pos x="52" y="48"/>
              </a:cxn>
              <a:cxn ang="0">
                <a:pos x="77" y="39"/>
              </a:cxn>
              <a:cxn ang="0">
                <a:pos x="77" y="43"/>
              </a:cxn>
              <a:cxn ang="0">
                <a:pos x="86" y="65"/>
              </a:cxn>
              <a:cxn ang="0">
                <a:pos x="109" y="75"/>
              </a:cxn>
              <a:cxn ang="0">
                <a:pos x="131" y="65"/>
              </a:cxn>
              <a:cxn ang="0">
                <a:pos x="141" y="43"/>
              </a:cxn>
              <a:cxn ang="0">
                <a:pos x="131" y="20"/>
              </a:cxn>
              <a:cxn ang="0">
                <a:pos x="131" y="20"/>
              </a:cxn>
              <a:cxn ang="0">
                <a:pos x="189" y="0"/>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chemeClr val="accent6"/>
          </a:solidFill>
          <a:ln w="19050">
            <a:solidFill>
              <a:schemeClr val="bg1"/>
            </a:solidFill>
            <a:round/>
            <a:headEnd/>
            <a:tailEnd/>
          </a:ln>
        </p:spPr>
        <p:txBody>
          <a:bodyPr anchor="ctr"/>
          <a:lstStyle/>
          <a:p>
            <a:pPr algn="ctr"/>
            <a:endParaRPr dirty="0"/>
          </a:p>
        </p:txBody>
      </p:sp>
      <p:sp>
        <p:nvSpPr>
          <p:cNvPr id="89" name="Freeform: Shape 6">
            <a:extLst>
              <a:ext uri="{FF2B5EF4-FFF2-40B4-BE49-F238E27FC236}">
                <a16:creationId xmlns:a16="http://schemas.microsoft.com/office/drawing/2014/main" id="{5052E7D1-D833-294A-AE0A-53875D5E5A48}"/>
              </a:ext>
            </a:extLst>
          </p:cNvPr>
          <p:cNvSpPr>
            <a:spLocks/>
          </p:cNvSpPr>
          <p:nvPr/>
        </p:nvSpPr>
        <p:spPr bwMode="auto">
          <a:xfrm>
            <a:off x="4557715" y="2796490"/>
            <a:ext cx="1020763" cy="1406525"/>
          </a:xfrm>
          <a:custGeom>
            <a:avLst/>
            <a:gdLst/>
            <a:ahLst/>
            <a:cxnLst>
              <a:cxn ang="0">
                <a:pos x="3" y="37"/>
              </a:cxn>
              <a:cxn ang="0">
                <a:pos x="44" y="59"/>
              </a:cxn>
              <a:cxn ang="0">
                <a:pos x="35" y="12"/>
              </a:cxn>
              <a:cxn ang="0">
                <a:pos x="94" y="32"/>
              </a:cxn>
              <a:cxn ang="0">
                <a:pos x="94" y="32"/>
              </a:cxn>
              <a:cxn ang="0">
                <a:pos x="103" y="9"/>
              </a:cxn>
              <a:cxn ang="0">
                <a:pos x="126" y="0"/>
              </a:cxn>
              <a:cxn ang="0">
                <a:pos x="148" y="9"/>
              </a:cxn>
              <a:cxn ang="0">
                <a:pos x="158" y="32"/>
              </a:cxn>
              <a:cxn ang="0">
                <a:pos x="151" y="51"/>
              </a:cxn>
              <a:cxn ang="0">
                <a:pos x="173" y="59"/>
              </a:cxn>
              <a:cxn ang="0">
                <a:pos x="174" y="59"/>
              </a:cxn>
              <a:cxn ang="0">
                <a:pos x="221" y="304"/>
              </a:cxn>
              <a:cxn ang="0">
                <a:pos x="220" y="305"/>
              </a:cxn>
              <a:cxn ang="0">
                <a:pos x="0" y="189"/>
              </a:cxn>
              <a:cxn ang="0">
                <a:pos x="0" y="155"/>
              </a:cxn>
              <a:cxn ang="0">
                <a:pos x="18" y="161"/>
              </a:cxn>
              <a:cxn ang="0">
                <a:pos x="40" y="151"/>
              </a:cxn>
              <a:cxn ang="0">
                <a:pos x="50" y="129"/>
              </a:cxn>
              <a:cxn ang="0">
                <a:pos x="40" y="106"/>
              </a:cxn>
              <a:cxn ang="0">
                <a:pos x="18" y="97"/>
              </a:cxn>
              <a:cxn ang="0">
                <a:pos x="1" y="102"/>
              </a:cxn>
              <a:cxn ang="0">
                <a:pos x="3" y="37"/>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chemeClr val="accent4"/>
          </a:solidFill>
          <a:ln w="19050">
            <a:solidFill>
              <a:schemeClr val="bg1"/>
            </a:solidFill>
            <a:round/>
            <a:headEnd/>
            <a:tailEnd/>
          </a:ln>
        </p:spPr>
        <p:txBody>
          <a:bodyPr anchor="ctr"/>
          <a:lstStyle/>
          <a:p>
            <a:pPr algn="ctr"/>
            <a:endParaRPr dirty="0"/>
          </a:p>
        </p:txBody>
      </p:sp>
      <p:sp>
        <p:nvSpPr>
          <p:cNvPr id="90" name="Freeform: Shape 7">
            <a:extLst>
              <a:ext uri="{FF2B5EF4-FFF2-40B4-BE49-F238E27FC236}">
                <a16:creationId xmlns:a16="http://schemas.microsoft.com/office/drawing/2014/main" id="{DF3584C4-D900-3141-B759-5B83CAEFAE8A}"/>
              </a:ext>
            </a:extLst>
          </p:cNvPr>
          <p:cNvSpPr>
            <a:spLocks/>
          </p:cNvSpPr>
          <p:nvPr/>
        </p:nvSpPr>
        <p:spPr bwMode="auto">
          <a:xfrm>
            <a:off x="4659314" y="2136090"/>
            <a:ext cx="1468438" cy="931863"/>
          </a:xfrm>
          <a:custGeom>
            <a:avLst/>
            <a:gdLst/>
            <a:ahLst/>
            <a:cxnLst>
              <a:cxn ang="0">
                <a:pos x="13" y="155"/>
              </a:cxn>
              <a:cxn ang="0">
                <a:pos x="45" y="124"/>
              </a:cxn>
              <a:cxn ang="0">
                <a:pos x="0" y="117"/>
              </a:cxn>
              <a:cxn ang="0">
                <a:pos x="34" y="70"/>
              </a:cxn>
              <a:cxn ang="0">
                <a:pos x="15" y="60"/>
              </a:cxn>
              <a:cxn ang="0">
                <a:pos x="6" y="38"/>
              </a:cxn>
              <a:cxn ang="0">
                <a:pos x="15" y="15"/>
              </a:cxn>
              <a:cxn ang="0">
                <a:pos x="38" y="6"/>
              </a:cxn>
              <a:cxn ang="0">
                <a:pos x="60" y="15"/>
              </a:cxn>
              <a:cxn ang="0">
                <a:pos x="66" y="24"/>
              </a:cxn>
              <a:cxn ang="0">
                <a:pos x="83" y="0"/>
              </a:cxn>
              <a:cxn ang="0">
                <a:pos x="318" y="36"/>
              </a:cxn>
              <a:cxn ang="0">
                <a:pos x="151" y="202"/>
              </a:cxn>
              <a:cxn ang="0">
                <a:pos x="129" y="194"/>
              </a:cxn>
              <a:cxn ang="0">
                <a:pos x="136" y="175"/>
              </a:cxn>
              <a:cxn ang="0">
                <a:pos x="126" y="152"/>
              </a:cxn>
              <a:cxn ang="0">
                <a:pos x="104" y="143"/>
              </a:cxn>
              <a:cxn ang="0">
                <a:pos x="81" y="152"/>
              </a:cxn>
              <a:cxn ang="0">
                <a:pos x="72" y="175"/>
              </a:cxn>
              <a:cxn ang="0">
                <a:pos x="72" y="175"/>
              </a:cxn>
              <a:cxn ang="0">
                <a:pos x="13" y="155"/>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chemeClr val="accent3"/>
          </a:solidFill>
          <a:ln w="19050">
            <a:solidFill>
              <a:schemeClr val="bg1"/>
            </a:solidFill>
            <a:round/>
            <a:headEnd/>
            <a:tailEnd/>
          </a:ln>
        </p:spPr>
        <p:txBody>
          <a:bodyPr anchor="ctr"/>
          <a:lstStyle/>
          <a:p>
            <a:pPr algn="ctr"/>
            <a:endParaRPr dirty="0"/>
          </a:p>
        </p:txBody>
      </p:sp>
      <p:grpSp>
        <p:nvGrpSpPr>
          <p:cNvPr id="91" name="Group 90">
            <a:extLst>
              <a:ext uri="{FF2B5EF4-FFF2-40B4-BE49-F238E27FC236}">
                <a16:creationId xmlns:a16="http://schemas.microsoft.com/office/drawing/2014/main" id="{5B18784A-B14C-534F-954B-A8D11074ABC4}"/>
              </a:ext>
            </a:extLst>
          </p:cNvPr>
          <p:cNvGrpSpPr/>
          <p:nvPr/>
        </p:nvGrpSpPr>
        <p:grpSpPr>
          <a:xfrm flipV="1">
            <a:off x="2996819" y="3902637"/>
            <a:ext cx="455254" cy="217757"/>
            <a:chOff x="3376482" y="1459073"/>
            <a:chExt cx="455253" cy="221445"/>
          </a:xfrm>
        </p:grpSpPr>
        <p:cxnSp>
          <p:nvCxnSpPr>
            <p:cNvPr id="124" name="Straight Connector 9">
              <a:extLst>
                <a:ext uri="{FF2B5EF4-FFF2-40B4-BE49-F238E27FC236}">
                  <a16:creationId xmlns:a16="http://schemas.microsoft.com/office/drawing/2014/main" id="{C8119CC2-E08A-1B46-A99A-4E5E2E214E3B}"/>
                </a:ext>
              </a:extLst>
            </p:cNvPr>
            <p:cNvCxnSpPr/>
            <p:nvPr/>
          </p:nvCxnSpPr>
          <p:spPr>
            <a:xfrm flipH="1" flipV="1">
              <a:off x="3592681" y="1460250"/>
              <a:ext cx="239054" cy="220268"/>
            </a:xfrm>
            <a:prstGeom prst="line">
              <a:avLst/>
            </a:prstGeom>
            <a:ln w="19050" cap="rnd">
              <a:solidFill>
                <a:schemeClr val="accent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5" name="Straight Connector 10">
              <a:extLst>
                <a:ext uri="{FF2B5EF4-FFF2-40B4-BE49-F238E27FC236}">
                  <a16:creationId xmlns:a16="http://schemas.microsoft.com/office/drawing/2014/main" id="{0563C053-25E4-6341-8E19-45FE7B559094}"/>
                </a:ext>
              </a:extLst>
            </p:cNvPr>
            <p:cNvCxnSpPr/>
            <p:nvPr/>
          </p:nvCxnSpPr>
          <p:spPr>
            <a:xfrm flipH="1" flipV="1">
              <a:off x="3376482" y="1459073"/>
              <a:ext cx="216200" cy="0"/>
            </a:xfrm>
            <a:prstGeom prst="line">
              <a:avLst/>
            </a:prstGeom>
            <a:ln w="19050" cap="rnd">
              <a:solidFill>
                <a:schemeClr val="accent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2" name="Group 47">
            <a:extLst>
              <a:ext uri="{FF2B5EF4-FFF2-40B4-BE49-F238E27FC236}">
                <a16:creationId xmlns:a16="http://schemas.microsoft.com/office/drawing/2014/main" id="{390A4703-175C-0A49-B8F8-96F8C7F0824A}"/>
              </a:ext>
            </a:extLst>
          </p:cNvPr>
          <p:cNvGrpSpPr/>
          <p:nvPr/>
        </p:nvGrpSpPr>
        <p:grpSpPr>
          <a:xfrm>
            <a:off x="6271144" y="3420361"/>
            <a:ext cx="2621339" cy="590576"/>
            <a:chOff x="8388145" y="5021133"/>
            <a:chExt cx="3495118" cy="787435"/>
          </a:xfrm>
        </p:grpSpPr>
        <p:sp>
          <p:nvSpPr>
            <p:cNvPr id="122" name="TextBox 12">
              <a:extLst>
                <a:ext uri="{FF2B5EF4-FFF2-40B4-BE49-F238E27FC236}">
                  <a16:creationId xmlns:a16="http://schemas.microsoft.com/office/drawing/2014/main" id="{BFE472A9-25FA-2A4D-A041-4F06C5437331}"/>
                </a:ext>
              </a:extLst>
            </p:cNvPr>
            <p:cNvSpPr txBox="1"/>
            <p:nvPr/>
          </p:nvSpPr>
          <p:spPr>
            <a:xfrm>
              <a:off x="8388148" y="5300737"/>
              <a:ext cx="3495115" cy="507831"/>
            </a:xfrm>
            <a:prstGeom prst="rect">
              <a:avLst/>
            </a:prstGeom>
            <a:noFill/>
          </p:spPr>
          <p:txBody>
            <a:bodyPr wrap="square" lIns="0" tIns="0" rIns="0" bIns="0">
              <a:noAutofit/>
            </a:bodyPr>
            <a:lstStyle/>
            <a:p>
              <a:pPr defTabSz="1219170">
                <a:lnSpc>
                  <a:spcPct val="120000"/>
                </a:lnSpc>
                <a:spcBef>
                  <a:spcPct val="0"/>
                </a:spcBef>
                <a:defRPr/>
              </a:pPr>
              <a:r>
                <a:rPr lang="vi-VN" altLang="zh-CN" sz="800" dirty="0">
                  <a:solidFill>
                    <a:schemeClr val="dk1">
                      <a:lumMod val="100000"/>
                    </a:schemeClr>
                  </a:solidFill>
                  <a:latin typeface="Cambria" panose="02040503050406030204" pitchFamily="18" charset="0"/>
                </a:rPr>
                <a:t>Cá nhân và tổ chức cũng sử dụng máy chủ proxy để duyệt Internet riêng tư hơn. Một số máy chủ proxy sẽ thay đổi địa chỉ IP và thông tin nhận dạng khác.</a:t>
              </a:r>
              <a:endParaRPr lang="zh-CN" altLang="en-US" sz="800" dirty="0">
                <a:solidFill>
                  <a:schemeClr val="dk1">
                    <a:lumMod val="100000"/>
                  </a:schemeClr>
                </a:solidFill>
                <a:latin typeface="Cambria" panose="02040503050406030204" pitchFamily="18" charset="0"/>
              </a:endParaRPr>
            </a:p>
          </p:txBody>
        </p:sp>
        <p:sp>
          <p:nvSpPr>
            <p:cNvPr id="123" name="Rectangle 13">
              <a:extLst>
                <a:ext uri="{FF2B5EF4-FFF2-40B4-BE49-F238E27FC236}">
                  <a16:creationId xmlns:a16="http://schemas.microsoft.com/office/drawing/2014/main" id="{B1F8B404-2DDB-1444-81B4-2D6CBA79DF55}"/>
                </a:ext>
              </a:extLst>
            </p:cNvPr>
            <p:cNvSpPr/>
            <p:nvPr/>
          </p:nvSpPr>
          <p:spPr>
            <a:xfrm>
              <a:off x="8388145" y="5021133"/>
              <a:ext cx="923330" cy="276999"/>
            </a:xfrm>
            <a:prstGeom prst="rect">
              <a:avLst/>
            </a:prstGeom>
          </p:spPr>
          <p:txBody>
            <a:bodyPr wrap="none" lIns="0" tIns="0" rIns="0" bIns="0">
              <a:normAutofit/>
            </a:bodyPr>
            <a:lstStyle/>
            <a:p>
              <a:r>
                <a:rPr lang="vi-VN" altLang="zh-CN" sz="1200" b="1" dirty="0">
                  <a:solidFill>
                    <a:schemeClr val="accent4"/>
                  </a:solidFill>
                </a:rPr>
                <a:t>Bảo mật riêng tư</a:t>
              </a:r>
              <a:endParaRPr lang="zh-CN" altLang="en-US" sz="1200" b="1" dirty="0">
                <a:solidFill>
                  <a:schemeClr val="accent4"/>
                </a:solidFill>
              </a:endParaRPr>
            </a:p>
          </p:txBody>
        </p:sp>
      </p:grpSp>
      <p:grpSp>
        <p:nvGrpSpPr>
          <p:cNvPr id="93" name="Group 46">
            <a:extLst>
              <a:ext uri="{FF2B5EF4-FFF2-40B4-BE49-F238E27FC236}">
                <a16:creationId xmlns:a16="http://schemas.microsoft.com/office/drawing/2014/main" id="{F4A14CAD-4DC7-2F4E-B1CB-D3908B826698}"/>
              </a:ext>
            </a:extLst>
          </p:cNvPr>
          <p:cNvGrpSpPr/>
          <p:nvPr/>
        </p:nvGrpSpPr>
        <p:grpSpPr>
          <a:xfrm>
            <a:off x="6014510" y="1408460"/>
            <a:ext cx="2877971" cy="600101"/>
            <a:chOff x="8337345" y="3614319"/>
            <a:chExt cx="3837294" cy="800135"/>
          </a:xfrm>
        </p:grpSpPr>
        <p:sp>
          <p:nvSpPr>
            <p:cNvPr id="120" name="TextBox 15">
              <a:extLst>
                <a:ext uri="{FF2B5EF4-FFF2-40B4-BE49-F238E27FC236}">
                  <a16:creationId xmlns:a16="http://schemas.microsoft.com/office/drawing/2014/main" id="{58660676-E88D-D44F-BEF5-35619924E3D1}"/>
                </a:ext>
              </a:extLst>
            </p:cNvPr>
            <p:cNvSpPr txBox="1"/>
            <p:nvPr/>
          </p:nvSpPr>
          <p:spPr>
            <a:xfrm>
              <a:off x="8337346" y="3906623"/>
              <a:ext cx="3837293" cy="507831"/>
            </a:xfrm>
            <a:prstGeom prst="rect">
              <a:avLst/>
            </a:prstGeom>
            <a:noFill/>
          </p:spPr>
          <p:txBody>
            <a:bodyPr wrap="square" lIns="0" tIns="0" rIns="0" bIns="0">
              <a:noAutofit/>
            </a:bodyPr>
            <a:lstStyle/>
            <a:p>
              <a:pPr algn="just" defTabSz="1219170">
                <a:lnSpc>
                  <a:spcPct val="120000"/>
                </a:lnSpc>
                <a:spcBef>
                  <a:spcPct val="0"/>
                </a:spcBef>
                <a:defRPr/>
              </a:pPr>
              <a:r>
                <a:rPr lang="vi-VN" altLang="zh-CN" sz="800" dirty="0">
                  <a:solidFill>
                    <a:schemeClr val="dk1">
                      <a:lumMod val="100000"/>
                    </a:schemeClr>
                  </a:solidFill>
                  <a:latin typeface="Cambria" panose="02040503050406030204" pitchFamily="18" charset="0"/>
                </a:rPr>
                <a:t>Các tổ chức cũng có thể nhận được hiệu suất mạng tổng thể tốt hơn khi sử dụng máy chủ proxy. Các máy chủ proxy có thể lưu vào bộ nhớ cache (lưu một bản sao trang web cục bộ) các trang web hay truy cập.</a:t>
              </a:r>
              <a:endParaRPr lang="zh-CN" altLang="en-US" sz="800" dirty="0">
                <a:solidFill>
                  <a:schemeClr val="dk1">
                    <a:lumMod val="100000"/>
                  </a:schemeClr>
                </a:solidFill>
                <a:latin typeface="Cambria" panose="02040503050406030204" pitchFamily="18" charset="0"/>
              </a:endParaRPr>
            </a:p>
          </p:txBody>
        </p:sp>
        <p:sp>
          <p:nvSpPr>
            <p:cNvPr id="121" name="Rectangle 16">
              <a:extLst>
                <a:ext uri="{FF2B5EF4-FFF2-40B4-BE49-F238E27FC236}">
                  <a16:creationId xmlns:a16="http://schemas.microsoft.com/office/drawing/2014/main" id="{9D39E763-69B5-1145-B703-DF2928AD616B}"/>
                </a:ext>
              </a:extLst>
            </p:cNvPr>
            <p:cNvSpPr/>
            <p:nvPr/>
          </p:nvSpPr>
          <p:spPr>
            <a:xfrm>
              <a:off x="8337345" y="3614319"/>
              <a:ext cx="923330" cy="276999"/>
            </a:xfrm>
            <a:prstGeom prst="rect">
              <a:avLst/>
            </a:prstGeom>
          </p:spPr>
          <p:txBody>
            <a:bodyPr wrap="none" lIns="0" tIns="0" rIns="0" bIns="0">
              <a:normAutofit/>
            </a:bodyPr>
            <a:lstStyle/>
            <a:p>
              <a:r>
                <a:rPr lang="en-US" altLang="zh-CN" sz="1200" b="1" dirty="0" err="1">
                  <a:solidFill>
                    <a:schemeClr val="accent3"/>
                  </a:solidFill>
                </a:rPr>
                <a:t>Tăng</a:t>
              </a:r>
              <a:r>
                <a:rPr lang="en-US" altLang="zh-CN" sz="1200" b="1" dirty="0">
                  <a:solidFill>
                    <a:schemeClr val="accent3"/>
                  </a:solidFill>
                </a:rPr>
                <a:t> </a:t>
              </a:r>
              <a:r>
                <a:rPr lang="en-US" altLang="zh-CN" sz="1200" b="1" dirty="0" err="1">
                  <a:solidFill>
                    <a:schemeClr val="accent3"/>
                  </a:solidFill>
                </a:rPr>
                <a:t>tốc</a:t>
              </a:r>
              <a:r>
                <a:rPr lang="en-US" altLang="zh-CN" sz="1200" b="1" dirty="0">
                  <a:solidFill>
                    <a:schemeClr val="accent3"/>
                  </a:solidFill>
                </a:rPr>
                <a:t> </a:t>
              </a:r>
              <a:r>
                <a:rPr lang="en-US" altLang="zh-CN" sz="1200" b="1" dirty="0" err="1">
                  <a:solidFill>
                    <a:schemeClr val="accent3"/>
                  </a:solidFill>
                </a:rPr>
                <a:t>độ</a:t>
              </a:r>
              <a:r>
                <a:rPr lang="en-US" altLang="zh-CN" sz="1200" b="1" dirty="0">
                  <a:solidFill>
                    <a:schemeClr val="accent3"/>
                  </a:solidFill>
                </a:rPr>
                <a:t> </a:t>
              </a:r>
              <a:r>
                <a:rPr lang="en-US" altLang="zh-CN" sz="1200" b="1" dirty="0" err="1">
                  <a:solidFill>
                    <a:schemeClr val="accent3"/>
                  </a:solidFill>
                </a:rPr>
                <a:t>và</a:t>
              </a:r>
              <a:r>
                <a:rPr lang="en-US" altLang="zh-CN" sz="1200" b="1" dirty="0">
                  <a:solidFill>
                    <a:schemeClr val="accent3"/>
                  </a:solidFill>
                </a:rPr>
                <a:t> </a:t>
              </a:r>
              <a:r>
                <a:rPr lang="en-US" altLang="zh-CN" sz="1200" b="1" dirty="0" err="1">
                  <a:solidFill>
                    <a:schemeClr val="accent3"/>
                  </a:solidFill>
                </a:rPr>
                <a:t>tiết</a:t>
              </a:r>
              <a:r>
                <a:rPr lang="en-US" altLang="zh-CN" sz="1200" b="1" dirty="0">
                  <a:solidFill>
                    <a:schemeClr val="accent3"/>
                  </a:solidFill>
                </a:rPr>
                <a:t> </a:t>
              </a:r>
              <a:r>
                <a:rPr lang="en-US" altLang="zh-CN" sz="1200" b="1" dirty="0" err="1">
                  <a:solidFill>
                    <a:schemeClr val="accent3"/>
                  </a:solidFill>
                </a:rPr>
                <a:t>kiệm</a:t>
              </a:r>
              <a:r>
                <a:rPr lang="en-US" altLang="zh-CN" sz="1200" b="1" dirty="0">
                  <a:solidFill>
                    <a:schemeClr val="accent3"/>
                  </a:solidFill>
                </a:rPr>
                <a:t> </a:t>
              </a:r>
              <a:r>
                <a:rPr lang="en-US" altLang="zh-CN" sz="1200" b="1" dirty="0" err="1">
                  <a:solidFill>
                    <a:schemeClr val="accent3"/>
                  </a:solidFill>
                </a:rPr>
                <a:t>băng</a:t>
              </a:r>
              <a:r>
                <a:rPr lang="en-US" altLang="zh-CN" sz="1200" b="1" dirty="0">
                  <a:solidFill>
                    <a:schemeClr val="accent3"/>
                  </a:solidFill>
                </a:rPr>
                <a:t> </a:t>
              </a:r>
              <a:r>
                <a:rPr lang="en-US" altLang="zh-CN" sz="1200" b="1" dirty="0" err="1">
                  <a:solidFill>
                    <a:schemeClr val="accent3"/>
                  </a:solidFill>
                </a:rPr>
                <a:t>thông</a:t>
              </a:r>
              <a:endParaRPr lang="zh-CN" altLang="en-US" sz="1200" b="1" dirty="0">
                <a:solidFill>
                  <a:schemeClr val="accent3"/>
                </a:solidFill>
              </a:endParaRPr>
            </a:p>
          </p:txBody>
        </p:sp>
      </p:grpSp>
      <p:grpSp>
        <p:nvGrpSpPr>
          <p:cNvPr id="94" name="Group 43">
            <a:extLst>
              <a:ext uri="{FF2B5EF4-FFF2-40B4-BE49-F238E27FC236}">
                <a16:creationId xmlns:a16="http://schemas.microsoft.com/office/drawing/2014/main" id="{A0EAA498-93D8-6241-B3E1-10DAB0D2268A}"/>
              </a:ext>
            </a:extLst>
          </p:cNvPr>
          <p:cNvGrpSpPr/>
          <p:nvPr/>
        </p:nvGrpSpPr>
        <p:grpSpPr>
          <a:xfrm>
            <a:off x="1274822" y="1133835"/>
            <a:ext cx="2276196" cy="585319"/>
            <a:chOff x="1835336" y="1431959"/>
            <a:chExt cx="3034928" cy="780425"/>
          </a:xfrm>
        </p:grpSpPr>
        <p:sp>
          <p:nvSpPr>
            <p:cNvPr id="118" name="TextBox 18">
              <a:extLst>
                <a:ext uri="{FF2B5EF4-FFF2-40B4-BE49-F238E27FC236}">
                  <a16:creationId xmlns:a16="http://schemas.microsoft.com/office/drawing/2014/main" id="{78F97957-601E-FF4A-AB36-CC0B45134A66}"/>
                </a:ext>
              </a:extLst>
            </p:cNvPr>
            <p:cNvSpPr txBox="1"/>
            <p:nvPr/>
          </p:nvSpPr>
          <p:spPr>
            <a:xfrm>
              <a:off x="1835336" y="1704553"/>
              <a:ext cx="3034928" cy="507831"/>
            </a:xfrm>
            <a:prstGeom prst="rect">
              <a:avLst/>
            </a:prstGeom>
            <a:noFill/>
          </p:spPr>
          <p:txBody>
            <a:bodyPr wrap="square" lIns="0" tIns="0" rIns="0" bIns="0">
              <a:normAutofit fontScale="70000" lnSpcReduction="20000"/>
            </a:bodyPr>
            <a:lstStyle/>
            <a:p>
              <a:pPr algn="just" defTabSz="1219170">
                <a:lnSpc>
                  <a:spcPct val="120000"/>
                </a:lnSpc>
                <a:spcBef>
                  <a:spcPct val="0"/>
                </a:spcBef>
                <a:defRPr/>
              </a:pPr>
              <a:r>
                <a:rPr lang="en-US" altLang="zh-CN" sz="1100" dirty="0" err="1">
                  <a:solidFill>
                    <a:schemeClr val="dk1">
                      <a:lumMod val="100000"/>
                    </a:schemeClr>
                  </a:solidFill>
                  <a:latin typeface="Cambria" panose="02040503050406030204" pitchFamily="18" charset="0"/>
                </a:rPr>
                <a:t>Tổ</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chức</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và</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phụ</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huynh</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thiết</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lập</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máy</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chủ</a:t>
              </a:r>
              <a:r>
                <a:rPr lang="en-US" altLang="zh-CN" sz="1100" dirty="0">
                  <a:solidFill>
                    <a:schemeClr val="dk1">
                      <a:lumMod val="100000"/>
                    </a:schemeClr>
                  </a:solidFill>
                  <a:latin typeface="Cambria" panose="02040503050406030204" pitchFamily="18" charset="0"/>
                </a:rPr>
                <a:t> proxy </a:t>
              </a:r>
              <a:r>
                <a:rPr lang="en-US" altLang="zh-CN" sz="1100" dirty="0" err="1">
                  <a:solidFill>
                    <a:schemeClr val="dk1">
                      <a:lumMod val="100000"/>
                    </a:schemeClr>
                  </a:solidFill>
                  <a:latin typeface="Cambria" panose="02040503050406030204" pitchFamily="18" charset="0"/>
                </a:rPr>
                <a:t>để</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kiểm</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soát</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và</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giám</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sát</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nhân</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viên</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hoặc</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trẻ</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em</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sử</a:t>
              </a:r>
              <a:r>
                <a:rPr lang="en-US" altLang="zh-CN" sz="1100" dirty="0">
                  <a:solidFill>
                    <a:schemeClr val="dk1">
                      <a:lumMod val="100000"/>
                    </a:schemeClr>
                  </a:solidFill>
                  <a:latin typeface="Cambria" panose="02040503050406030204" pitchFamily="18" charset="0"/>
                </a:rPr>
                <a:t> </a:t>
              </a:r>
              <a:r>
                <a:rPr lang="en-US" altLang="zh-CN" sz="1100" dirty="0" err="1">
                  <a:solidFill>
                    <a:schemeClr val="dk1">
                      <a:lumMod val="100000"/>
                    </a:schemeClr>
                  </a:solidFill>
                  <a:latin typeface="Cambria" panose="02040503050406030204" pitchFamily="18" charset="0"/>
                </a:rPr>
                <a:t>dụng</a:t>
              </a:r>
              <a:r>
                <a:rPr lang="en-US" altLang="zh-CN" sz="1100" dirty="0">
                  <a:solidFill>
                    <a:schemeClr val="dk1">
                      <a:lumMod val="100000"/>
                    </a:schemeClr>
                  </a:solidFill>
                  <a:latin typeface="Cambria" panose="02040503050406030204" pitchFamily="18" charset="0"/>
                </a:rPr>
                <a:t> Internet.</a:t>
              </a:r>
              <a:endParaRPr lang="zh-CN" altLang="en-US" sz="1100" dirty="0">
                <a:solidFill>
                  <a:schemeClr val="dk1">
                    <a:lumMod val="100000"/>
                  </a:schemeClr>
                </a:solidFill>
                <a:latin typeface="Cambria" panose="02040503050406030204" pitchFamily="18" charset="0"/>
              </a:endParaRPr>
            </a:p>
          </p:txBody>
        </p:sp>
        <p:sp>
          <p:nvSpPr>
            <p:cNvPr id="119" name="Rectangle 19">
              <a:extLst>
                <a:ext uri="{FF2B5EF4-FFF2-40B4-BE49-F238E27FC236}">
                  <a16:creationId xmlns:a16="http://schemas.microsoft.com/office/drawing/2014/main" id="{444B4781-C4C0-6945-8C88-7E2B29CC33AF}"/>
                </a:ext>
              </a:extLst>
            </p:cNvPr>
            <p:cNvSpPr/>
            <p:nvPr/>
          </p:nvSpPr>
          <p:spPr>
            <a:xfrm>
              <a:off x="3946932" y="1431958"/>
              <a:ext cx="923330" cy="276999"/>
            </a:xfrm>
            <a:prstGeom prst="rect">
              <a:avLst/>
            </a:prstGeom>
          </p:spPr>
          <p:txBody>
            <a:bodyPr wrap="none" lIns="0" tIns="0" rIns="0" bIns="0">
              <a:normAutofit/>
            </a:bodyPr>
            <a:lstStyle/>
            <a:p>
              <a:pPr algn="r"/>
              <a:r>
                <a:rPr lang="en-US" altLang="zh-CN" sz="1200" b="1" dirty="0" err="1">
                  <a:solidFill>
                    <a:schemeClr val="accent2"/>
                  </a:solidFill>
                </a:rPr>
                <a:t>Giám</a:t>
              </a:r>
              <a:r>
                <a:rPr lang="en-US" altLang="zh-CN" sz="1200" b="1" dirty="0">
                  <a:solidFill>
                    <a:schemeClr val="accent2"/>
                  </a:solidFill>
                </a:rPr>
                <a:t> </a:t>
              </a:r>
              <a:r>
                <a:rPr lang="en-US" altLang="zh-CN" sz="1200" b="1" dirty="0" err="1">
                  <a:solidFill>
                    <a:schemeClr val="accent2"/>
                  </a:solidFill>
                </a:rPr>
                <a:t>sát</a:t>
              </a:r>
              <a:r>
                <a:rPr lang="en-US" altLang="zh-CN" sz="1200" b="1" dirty="0">
                  <a:solidFill>
                    <a:schemeClr val="accent2"/>
                  </a:solidFill>
                </a:rPr>
                <a:t> </a:t>
              </a:r>
              <a:r>
                <a:rPr lang="en-US" altLang="zh-CN" sz="1200" b="1" dirty="0" err="1">
                  <a:solidFill>
                    <a:schemeClr val="accent2"/>
                  </a:solidFill>
                </a:rPr>
                <a:t>truy</a:t>
              </a:r>
              <a:r>
                <a:rPr lang="en-US" altLang="zh-CN" sz="1200" b="1" dirty="0">
                  <a:solidFill>
                    <a:schemeClr val="accent2"/>
                  </a:solidFill>
                </a:rPr>
                <a:t> </a:t>
              </a:r>
              <a:r>
                <a:rPr lang="en-US" altLang="zh-CN" sz="1200" b="1" dirty="0" err="1">
                  <a:solidFill>
                    <a:schemeClr val="accent2"/>
                  </a:solidFill>
                </a:rPr>
                <a:t>cập</a:t>
              </a:r>
              <a:endParaRPr lang="zh-CN" altLang="en-US" sz="1200" b="1" dirty="0">
                <a:solidFill>
                  <a:schemeClr val="accent2"/>
                </a:solidFill>
              </a:endParaRPr>
            </a:p>
          </p:txBody>
        </p:sp>
      </p:grpSp>
      <p:grpSp>
        <p:nvGrpSpPr>
          <p:cNvPr id="95" name="Group 45">
            <a:extLst>
              <a:ext uri="{FF2B5EF4-FFF2-40B4-BE49-F238E27FC236}">
                <a16:creationId xmlns:a16="http://schemas.microsoft.com/office/drawing/2014/main" id="{4A337429-CE6B-5B44-889F-88D04886C16B}"/>
              </a:ext>
            </a:extLst>
          </p:cNvPr>
          <p:cNvGrpSpPr/>
          <p:nvPr/>
        </p:nvGrpSpPr>
        <p:grpSpPr>
          <a:xfrm>
            <a:off x="596661" y="3795291"/>
            <a:ext cx="2276196" cy="571526"/>
            <a:chOff x="795547" y="5060387"/>
            <a:chExt cx="3034928" cy="762035"/>
          </a:xfrm>
        </p:grpSpPr>
        <p:sp>
          <p:nvSpPr>
            <p:cNvPr id="116" name="TextBox 21">
              <a:extLst>
                <a:ext uri="{FF2B5EF4-FFF2-40B4-BE49-F238E27FC236}">
                  <a16:creationId xmlns:a16="http://schemas.microsoft.com/office/drawing/2014/main" id="{4EC4ED50-CDC0-EC49-B6B4-912EE8B206FF}"/>
                </a:ext>
              </a:extLst>
            </p:cNvPr>
            <p:cNvSpPr txBox="1"/>
            <p:nvPr/>
          </p:nvSpPr>
          <p:spPr>
            <a:xfrm>
              <a:off x="795547" y="5314591"/>
              <a:ext cx="3034928" cy="507831"/>
            </a:xfrm>
            <a:prstGeom prst="rect">
              <a:avLst/>
            </a:prstGeom>
            <a:noFill/>
          </p:spPr>
          <p:txBody>
            <a:bodyPr wrap="square" lIns="0" tIns="0" rIns="0" bIns="0">
              <a:noAutofit/>
            </a:bodyPr>
            <a:lstStyle/>
            <a:p>
              <a:pPr algn="just" defTabSz="1219170">
                <a:lnSpc>
                  <a:spcPct val="120000"/>
                </a:lnSpc>
                <a:spcBef>
                  <a:spcPct val="0"/>
                </a:spcBef>
                <a:defRPr/>
              </a:pPr>
              <a:r>
                <a:rPr lang="vi-VN" altLang="zh-CN" sz="800" dirty="0">
                  <a:solidFill>
                    <a:schemeClr val="dk1">
                      <a:lumMod val="100000"/>
                    </a:schemeClr>
                  </a:solidFill>
                  <a:latin typeface="Cambria" panose="02040503050406030204" pitchFamily="18" charset="0"/>
                </a:rPr>
                <a:t>Bạn có thể cấu hình máy chủ proxy để mã hóa yêu cầu web để không ai có thể đọc được giao dịch của bạn.</a:t>
              </a:r>
              <a:endParaRPr lang="zh-CN" altLang="en-US" sz="800" dirty="0">
                <a:solidFill>
                  <a:schemeClr val="dk1">
                    <a:lumMod val="100000"/>
                  </a:schemeClr>
                </a:solidFill>
                <a:latin typeface="Cambria" panose="02040503050406030204" pitchFamily="18" charset="0"/>
              </a:endParaRPr>
            </a:p>
          </p:txBody>
        </p:sp>
        <p:sp>
          <p:nvSpPr>
            <p:cNvPr id="117" name="Rectangle 22">
              <a:extLst>
                <a:ext uri="{FF2B5EF4-FFF2-40B4-BE49-F238E27FC236}">
                  <a16:creationId xmlns:a16="http://schemas.microsoft.com/office/drawing/2014/main" id="{B9F3DFD3-4FEA-354E-97EC-9E4ED06DBC38}"/>
                </a:ext>
              </a:extLst>
            </p:cNvPr>
            <p:cNvSpPr/>
            <p:nvPr/>
          </p:nvSpPr>
          <p:spPr>
            <a:xfrm>
              <a:off x="2907143" y="5060387"/>
              <a:ext cx="923330" cy="276999"/>
            </a:xfrm>
            <a:prstGeom prst="rect">
              <a:avLst/>
            </a:prstGeom>
          </p:spPr>
          <p:txBody>
            <a:bodyPr wrap="none" lIns="0" tIns="0" rIns="0" bIns="0">
              <a:normAutofit/>
            </a:bodyPr>
            <a:lstStyle/>
            <a:p>
              <a:pPr algn="r"/>
              <a:r>
                <a:rPr lang="en-US" altLang="zh-CN" sz="1200" b="1" dirty="0" err="1">
                  <a:solidFill>
                    <a:schemeClr val="accent6"/>
                  </a:solidFill>
                </a:rPr>
                <a:t>Cải</a:t>
              </a:r>
              <a:r>
                <a:rPr lang="en-US" altLang="zh-CN" sz="1200" b="1" dirty="0">
                  <a:solidFill>
                    <a:schemeClr val="accent6"/>
                  </a:solidFill>
                </a:rPr>
                <a:t> </a:t>
              </a:r>
              <a:r>
                <a:rPr lang="en-US" altLang="zh-CN" sz="1200" b="1" dirty="0" err="1">
                  <a:solidFill>
                    <a:schemeClr val="accent6"/>
                  </a:solidFill>
                </a:rPr>
                <a:t>thiện</a:t>
              </a:r>
              <a:r>
                <a:rPr lang="en-US" altLang="zh-CN" sz="1200" b="1" dirty="0">
                  <a:solidFill>
                    <a:schemeClr val="accent6"/>
                  </a:solidFill>
                </a:rPr>
                <a:t> </a:t>
              </a:r>
              <a:r>
                <a:rPr lang="en-US" altLang="zh-CN" sz="1200" b="1" dirty="0" err="1">
                  <a:solidFill>
                    <a:schemeClr val="accent6"/>
                  </a:solidFill>
                </a:rPr>
                <a:t>bảo</a:t>
              </a:r>
              <a:r>
                <a:rPr lang="en-US" altLang="zh-CN" sz="1200" b="1" dirty="0">
                  <a:solidFill>
                    <a:schemeClr val="accent6"/>
                  </a:solidFill>
                </a:rPr>
                <a:t> </a:t>
              </a:r>
              <a:r>
                <a:rPr lang="en-US" altLang="zh-CN" sz="1200" b="1" dirty="0" err="1">
                  <a:solidFill>
                    <a:schemeClr val="accent6"/>
                  </a:solidFill>
                </a:rPr>
                <a:t>mật</a:t>
              </a:r>
              <a:endParaRPr lang="zh-CN" altLang="en-US" sz="1200" b="1" dirty="0">
                <a:solidFill>
                  <a:schemeClr val="accent6"/>
                </a:solidFill>
              </a:endParaRPr>
            </a:p>
          </p:txBody>
        </p:sp>
      </p:grpSp>
      <p:grpSp>
        <p:nvGrpSpPr>
          <p:cNvPr id="96" name="Group 23">
            <a:extLst>
              <a:ext uri="{FF2B5EF4-FFF2-40B4-BE49-F238E27FC236}">
                <a16:creationId xmlns:a16="http://schemas.microsoft.com/office/drawing/2014/main" id="{0DFFE3D2-9182-E148-9DA0-E537BB1188BB}"/>
              </a:ext>
            </a:extLst>
          </p:cNvPr>
          <p:cNvGrpSpPr/>
          <p:nvPr/>
        </p:nvGrpSpPr>
        <p:grpSpPr>
          <a:xfrm flipV="1">
            <a:off x="3017306" y="2755248"/>
            <a:ext cx="411924" cy="88047"/>
            <a:chOff x="3409367" y="1791340"/>
            <a:chExt cx="411923" cy="89538"/>
          </a:xfrm>
        </p:grpSpPr>
        <p:cxnSp>
          <p:nvCxnSpPr>
            <p:cNvPr id="114" name="Straight Connector 24">
              <a:extLst>
                <a:ext uri="{FF2B5EF4-FFF2-40B4-BE49-F238E27FC236}">
                  <a16:creationId xmlns:a16="http://schemas.microsoft.com/office/drawing/2014/main" id="{70087430-43AA-C048-BA9A-924B62FA5F24}"/>
                </a:ext>
              </a:extLst>
            </p:cNvPr>
            <p:cNvCxnSpPr>
              <a:cxnSpLocks/>
            </p:cNvCxnSpPr>
            <p:nvPr/>
          </p:nvCxnSpPr>
          <p:spPr>
            <a:xfrm flipH="1">
              <a:off x="3596829" y="1791340"/>
              <a:ext cx="224461" cy="8953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Straight Connector 25">
              <a:extLst>
                <a:ext uri="{FF2B5EF4-FFF2-40B4-BE49-F238E27FC236}">
                  <a16:creationId xmlns:a16="http://schemas.microsoft.com/office/drawing/2014/main" id="{DCE3167F-F518-9C4C-B99A-8B8DC8FC5500}"/>
                </a:ext>
              </a:extLst>
            </p:cNvPr>
            <p:cNvCxnSpPr>
              <a:cxnSpLocks/>
            </p:cNvCxnSpPr>
            <p:nvPr/>
          </p:nvCxnSpPr>
          <p:spPr>
            <a:xfrm flipH="1" flipV="1">
              <a:off x="3409367" y="1853571"/>
              <a:ext cx="195713" cy="2602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7" name="Group 44">
            <a:extLst>
              <a:ext uri="{FF2B5EF4-FFF2-40B4-BE49-F238E27FC236}">
                <a16:creationId xmlns:a16="http://schemas.microsoft.com/office/drawing/2014/main" id="{5314B5D1-DB95-B24D-BE5C-A294872B9F1D}"/>
              </a:ext>
            </a:extLst>
          </p:cNvPr>
          <p:cNvGrpSpPr/>
          <p:nvPr/>
        </p:nvGrpSpPr>
        <p:grpSpPr>
          <a:xfrm>
            <a:off x="251520" y="2559656"/>
            <a:ext cx="2506069" cy="571526"/>
            <a:chOff x="489050" y="3657132"/>
            <a:chExt cx="3341425" cy="762035"/>
          </a:xfrm>
        </p:grpSpPr>
        <p:sp>
          <p:nvSpPr>
            <p:cNvPr id="112" name="TextBox 27">
              <a:extLst>
                <a:ext uri="{FF2B5EF4-FFF2-40B4-BE49-F238E27FC236}">
                  <a16:creationId xmlns:a16="http://schemas.microsoft.com/office/drawing/2014/main" id="{15B7F51C-B18E-C543-A5D3-2B73FA5F35A2}"/>
                </a:ext>
              </a:extLst>
            </p:cNvPr>
            <p:cNvSpPr txBox="1"/>
            <p:nvPr/>
          </p:nvSpPr>
          <p:spPr>
            <a:xfrm>
              <a:off x="489050" y="3911336"/>
              <a:ext cx="3341425" cy="507831"/>
            </a:xfrm>
            <a:prstGeom prst="rect">
              <a:avLst/>
            </a:prstGeom>
            <a:noFill/>
          </p:spPr>
          <p:txBody>
            <a:bodyPr wrap="square" lIns="0" tIns="0" rIns="0" bIns="0">
              <a:noAutofit/>
            </a:bodyPr>
            <a:lstStyle/>
            <a:p>
              <a:pPr algn="just" defTabSz="1219170">
                <a:lnSpc>
                  <a:spcPct val="120000"/>
                </a:lnSpc>
                <a:spcBef>
                  <a:spcPct val="0"/>
                </a:spcBef>
                <a:defRPr/>
              </a:pPr>
              <a:r>
                <a:rPr lang="vi-VN" altLang="zh-CN" sz="800" dirty="0">
                  <a:solidFill>
                    <a:schemeClr val="dk1">
                      <a:lumMod val="100000"/>
                    </a:schemeClr>
                  </a:solidFill>
                  <a:latin typeface="Cambria" panose="02040503050406030204" pitchFamily="18" charset="0"/>
                </a:rPr>
                <a:t>Máy chủ proxy cho phép người dùng phá vỡ các hạn chế nội dung do công ty hoặc một số tổ chức áp đặt. Nếu truy cập vào trang web bị chặn, bạn có thể đăng nhập vào máy chủ proxy ở nơi khác và xem từ đó.</a:t>
              </a:r>
              <a:endParaRPr lang="zh-CN" altLang="en-US" sz="800" dirty="0">
                <a:solidFill>
                  <a:schemeClr val="dk1">
                    <a:lumMod val="100000"/>
                  </a:schemeClr>
                </a:solidFill>
                <a:latin typeface="Cambria" panose="02040503050406030204" pitchFamily="18" charset="0"/>
              </a:endParaRPr>
            </a:p>
          </p:txBody>
        </p:sp>
        <p:sp>
          <p:nvSpPr>
            <p:cNvPr id="113" name="Rectangle 28">
              <a:extLst>
                <a:ext uri="{FF2B5EF4-FFF2-40B4-BE49-F238E27FC236}">
                  <a16:creationId xmlns:a16="http://schemas.microsoft.com/office/drawing/2014/main" id="{E047721F-42C2-B54F-8082-3E359C89B800}"/>
                </a:ext>
              </a:extLst>
            </p:cNvPr>
            <p:cNvSpPr/>
            <p:nvPr/>
          </p:nvSpPr>
          <p:spPr>
            <a:xfrm>
              <a:off x="2907143" y="3657132"/>
              <a:ext cx="923330" cy="276999"/>
            </a:xfrm>
            <a:prstGeom prst="rect">
              <a:avLst/>
            </a:prstGeom>
          </p:spPr>
          <p:txBody>
            <a:bodyPr wrap="none" lIns="0" tIns="0" rIns="0" bIns="0">
              <a:normAutofit/>
            </a:bodyPr>
            <a:lstStyle/>
            <a:p>
              <a:pPr algn="r"/>
              <a:r>
                <a:rPr lang="en-US" altLang="zh-CN" sz="1200" b="1" dirty="0" err="1">
                  <a:solidFill>
                    <a:schemeClr val="accent1"/>
                  </a:solidFill>
                </a:rPr>
                <a:t>Truy</a:t>
              </a:r>
              <a:r>
                <a:rPr lang="en-US" altLang="zh-CN" sz="1200" b="1" dirty="0">
                  <a:solidFill>
                    <a:schemeClr val="accent1"/>
                  </a:solidFill>
                </a:rPr>
                <a:t> </a:t>
              </a:r>
              <a:r>
                <a:rPr lang="en-US" altLang="zh-CN" sz="1200" b="1" dirty="0" err="1">
                  <a:solidFill>
                    <a:schemeClr val="accent1"/>
                  </a:solidFill>
                </a:rPr>
                <a:t>cập</a:t>
              </a:r>
              <a:r>
                <a:rPr lang="en-US" altLang="zh-CN" sz="1200" b="1" dirty="0">
                  <a:solidFill>
                    <a:schemeClr val="accent1"/>
                  </a:solidFill>
                </a:rPr>
                <a:t> </a:t>
              </a:r>
              <a:r>
                <a:rPr lang="en-US" altLang="zh-CN" sz="1200" b="1" dirty="0" err="1">
                  <a:solidFill>
                    <a:schemeClr val="accent1"/>
                  </a:solidFill>
                </a:rPr>
                <a:t>vào</a:t>
              </a:r>
              <a:r>
                <a:rPr lang="en-US" altLang="zh-CN" sz="1200" b="1" dirty="0">
                  <a:solidFill>
                    <a:schemeClr val="accent1"/>
                  </a:solidFill>
                </a:rPr>
                <a:t> </a:t>
              </a:r>
              <a:r>
                <a:rPr lang="en-US" altLang="zh-CN" sz="1200" b="1" dirty="0" err="1">
                  <a:solidFill>
                    <a:schemeClr val="accent1"/>
                  </a:solidFill>
                </a:rPr>
                <a:t>các</a:t>
              </a:r>
              <a:r>
                <a:rPr lang="en-US" altLang="zh-CN" sz="1200" b="1" dirty="0">
                  <a:solidFill>
                    <a:schemeClr val="accent1"/>
                  </a:solidFill>
                </a:rPr>
                <a:t> </a:t>
              </a:r>
              <a:r>
                <a:rPr lang="en-US" altLang="zh-CN" sz="1200" b="1" dirty="0" err="1">
                  <a:solidFill>
                    <a:schemeClr val="accent1"/>
                  </a:solidFill>
                </a:rPr>
                <a:t>tài</a:t>
              </a:r>
              <a:r>
                <a:rPr lang="en-US" altLang="zh-CN" sz="1200" b="1" dirty="0">
                  <a:solidFill>
                    <a:schemeClr val="accent1"/>
                  </a:solidFill>
                </a:rPr>
                <a:t> </a:t>
              </a:r>
              <a:r>
                <a:rPr lang="en-US" altLang="zh-CN" sz="1200" b="1" dirty="0" err="1">
                  <a:solidFill>
                    <a:schemeClr val="accent1"/>
                  </a:solidFill>
                </a:rPr>
                <a:t>nguyên</a:t>
              </a:r>
              <a:r>
                <a:rPr lang="en-US" altLang="zh-CN" sz="1200" b="1" dirty="0">
                  <a:solidFill>
                    <a:schemeClr val="accent1"/>
                  </a:solidFill>
                </a:rPr>
                <a:t> </a:t>
              </a:r>
              <a:r>
                <a:rPr lang="en-US" altLang="zh-CN" sz="1200" b="1" dirty="0" err="1">
                  <a:solidFill>
                    <a:schemeClr val="accent1"/>
                  </a:solidFill>
                </a:rPr>
                <a:t>bị</a:t>
              </a:r>
              <a:r>
                <a:rPr lang="en-US" altLang="zh-CN" sz="1200" b="1" dirty="0">
                  <a:solidFill>
                    <a:schemeClr val="accent1"/>
                  </a:solidFill>
                </a:rPr>
                <a:t> </a:t>
              </a:r>
              <a:r>
                <a:rPr lang="en-US" altLang="zh-CN" sz="1200" b="1" dirty="0" err="1">
                  <a:solidFill>
                    <a:schemeClr val="accent1"/>
                  </a:solidFill>
                </a:rPr>
                <a:t>chặn</a:t>
              </a:r>
              <a:endParaRPr lang="zh-CN" altLang="en-US" sz="1200" b="1" dirty="0">
                <a:solidFill>
                  <a:schemeClr val="accent1"/>
                </a:solidFill>
              </a:endParaRPr>
            </a:p>
          </p:txBody>
        </p:sp>
      </p:grpSp>
      <p:grpSp>
        <p:nvGrpSpPr>
          <p:cNvPr id="98" name="Group 29">
            <a:extLst>
              <a:ext uri="{FF2B5EF4-FFF2-40B4-BE49-F238E27FC236}">
                <a16:creationId xmlns:a16="http://schemas.microsoft.com/office/drawing/2014/main" id="{7B5E20EA-32AE-044F-984A-E5316B2507CB}"/>
              </a:ext>
            </a:extLst>
          </p:cNvPr>
          <p:cNvGrpSpPr/>
          <p:nvPr/>
        </p:nvGrpSpPr>
        <p:grpSpPr>
          <a:xfrm flipH="1" flipV="1">
            <a:off x="5578478" y="3507857"/>
            <a:ext cx="549274" cy="172221"/>
            <a:chOff x="3289320" y="1576239"/>
            <a:chExt cx="549273" cy="175138"/>
          </a:xfrm>
        </p:grpSpPr>
        <p:cxnSp>
          <p:nvCxnSpPr>
            <p:cNvPr id="110" name="Straight Connector 30">
              <a:extLst>
                <a:ext uri="{FF2B5EF4-FFF2-40B4-BE49-F238E27FC236}">
                  <a16:creationId xmlns:a16="http://schemas.microsoft.com/office/drawing/2014/main" id="{F0D68C47-5CBA-BA42-8700-EA22C4F317AE}"/>
                </a:ext>
              </a:extLst>
            </p:cNvPr>
            <p:cNvCxnSpPr>
              <a:cxnSpLocks/>
            </p:cNvCxnSpPr>
            <p:nvPr/>
          </p:nvCxnSpPr>
          <p:spPr>
            <a:xfrm flipH="1" flipV="1">
              <a:off x="3583792" y="1576239"/>
              <a:ext cx="254801" cy="17513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1" name="Straight Connector 31">
              <a:extLst>
                <a:ext uri="{FF2B5EF4-FFF2-40B4-BE49-F238E27FC236}">
                  <a16:creationId xmlns:a16="http://schemas.microsoft.com/office/drawing/2014/main" id="{EB125495-7633-AE44-BB50-2E38E1AD031D}"/>
                </a:ext>
              </a:extLst>
            </p:cNvPr>
            <p:cNvCxnSpPr>
              <a:cxnSpLocks/>
            </p:cNvCxnSpPr>
            <p:nvPr/>
          </p:nvCxnSpPr>
          <p:spPr>
            <a:xfrm flipH="1">
              <a:off x="3289320" y="1576239"/>
              <a:ext cx="294472" cy="1"/>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9" name="Group 32">
            <a:extLst>
              <a:ext uri="{FF2B5EF4-FFF2-40B4-BE49-F238E27FC236}">
                <a16:creationId xmlns:a16="http://schemas.microsoft.com/office/drawing/2014/main" id="{F1567CB5-BB2F-E04F-8B6F-DC5365C42398}"/>
              </a:ext>
            </a:extLst>
          </p:cNvPr>
          <p:cNvGrpSpPr/>
          <p:nvPr/>
        </p:nvGrpSpPr>
        <p:grpSpPr>
          <a:xfrm flipH="1" flipV="1">
            <a:off x="5393533" y="1742031"/>
            <a:ext cx="474786" cy="248739"/>
            <a:chOff x="3349928" y="1471503"/>
            <a:chExt cx="474785" cy="252952"/>
          </a:xfrm>
        </p:grpSpPr>
        <p:cxnSp>
          <p:nvCxnSpPr>
            <p:cNvPr id="108" name="Straight Connector 33">
              <a:extLst>
                <a:ext uri="{FF2B5EF4-FFF2-40B4-BE49-F238E27FC236}">
                  <a16:creationId xmlns:a16="http://schemas.microsoft.com/office/drawing/2014/main" id="{44D0D96B-A077-EA44-AED7-53C23807B71C}"/>
                </a:ext>
              </a:extLst>
            </p:cNvPr>
            <p:cNvCxnSpPr>
              <a:cxnSpLocks/>
            </p:cNvCxnSpPr>
            <p:nvPr/>
          </p:nvCxnSpPr>
          <p:spPr>
            <a:xfrm flipH="1">
              <a:off x="3568311" y="1471503"/>
              <a:ext cx="256402" cy="252952"/>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9" name="Straight Connector 34">
              <a:extLst>
                <a:ext uri="{FF2B5EF4-FFF2-40B4-BE49-F238E27FC236}">
                  <a16:creationId xmlns:a16="http://schemas.microsoft.com/office/drawing/2014/main" id="{9B600CC7-11A4-7A4B-9DA9-754AE70929CF}"/>
                </a:ext>
              </a:extLst>
            </p:cNvPr>
            <p:cNvCxnSpPr/>
            <p:nvPr/>
          </p:nvCxnSpPr>
          <p:spPr>
            <a:xfrm flipH="1" flipV="1">
              <a:off x="3349928" y="1724455"/>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0" name="Group 35">
            <a:extLst>
              <a:ext uri="{FF2B5EF4-FFF2-40B4-BE49-F238E27FC236}">
                <a16:creationId xmlns:a16="http://schemas.microsoft.com/office/drawing/2014/main" id="{20BB7847-25E7-1C40-8BA9-733000CB478A}"/>
              </a:ext>
            </a:extLst>
          </p:cNvPr>
          <p:cNvGrpSpPr/>
          <p:nvPr/>
        </p:nvGrpSpPr>
        <p:grpSpPr>
          <a:xfrm>
            <a:off x="3715880" y="1493291"/>
            <a:ext cx="455254" cy="217757"/>
            <a:chOff x="3376482" y="1459073"/>
            <a:chExt cx="455253" cy="221445"/>
          </a:xfrm>
        </p:grpSpPr>
        <p:cxnSp>
          <p:nvCxnSpPr>
            <p:cNvPr id="106" name="Straight Connector 36">
              <a:extLst>
                <a:ext uri="{FF2B5EF4-FFF2-40B4-BE49-F238E27FC236}">
                  <a16:creationId xmlns:a16="http://schemas.microsoft.com/office/drawing/2014/main" id="{A2EE3086-CDE7-1447-89FD-952806CDE397}"/>
                </a:ext>
              </a:extLst>
            </p:cNvPr>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7" name="Straight Connector 37">
              <a:extLst>
                <a:ext uri="{FF2B5EF4-FFF2-40B4-BE49-F238E27FC236}">
                  <a16:creationId xmlns:a16="http://schemas.microsoft.com/office/drawing/2014/main" id="{0DE88989-902C-2E41-B3CE-C3265FA86460}"/>
                </a:ext>
              </a:extLst>
            </p:cNvPr>
            <p:cNvCxnSpPr/>
            <p:nvPr/>
          </p:nvCxnSpPr>
          <p:spPr>
            <a:xfrm flipH="1" flipV="1">
              <a:off x="3376482" y="145907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pic>
        <p:nvPicPr>
          <p:cNvPr id="155" name="Graphic 154" descr="Research">
            <a:extLst>
              <a:ext uri="{FF2B5EF4-FFF2-40B4-BE49-F238E27FC236}">
                <a16:creationId xmlns:a16="http://schemas.microsoft.com/office/drawing/2014/main" id="{06A32F4B-A48A-B148-BA5F-7B01A5AAC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2500" y="1787202"/>
            <a:ext cx="338999" cy="338999"/>
          </a:xfrm>
          <a:prstGeom prst="rect">
            <a:avLst/>
          </a:prstGeom>
        </p:spPr>
      </p:pic>
      <p:pic>
        <p:nvPicPr>
          <p:cNvPr id="157" name="Graphic 156" descr="Earth globe Africa and Europe">
            <a:extLst>
              <a:ext uri="{FF2B5EF4-FFF2-40B4-BE49-F238E27FC236}">
                <a16:creationId xmlns:a16="http://schemas.microsoft.com/office/drawing/2014/main" id="{7C46248C-8712-9A44-AC53-26E4BF6A73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7417" y="2413666"/>
            <a:ext cx="376710" cy="376710"/>
          </a:xfrm>
          <a:prstGeom prst="rect">
            <a:avLst/>
          </a:prstGeom>
        </p:spPr>
      </p:pic>
      <p:pic>
        <p:nvPicPr>
          <p:cNvPr id="159" name="Graphic 158" descr="Lock">
            <a:extLst>
              <a:ext uri="{FF2B5EF4-FFF2-40B4-BE49-F238E27FC236}">
                <a16:creationId xmlns:a16="http://schemas.microsoft.com/office/drawing/2014/main" id="{289AEFA6-7A24-244F-B57D-B00307FB5B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88655" y="3257960"/>
            <a:ext cx="404961" cy="404961"/>
          </a:xfrm>
          <a:prstGeom prst="rect">
            <a:avLst/>
          </a:prstGeom>
        </p:spPr>
      </p:pic>
      <p:pic>
        <p:nvPicPr>
          <p:cNvPr id="165" name="Graphic 164" descr="Stopwatch">
            <a:extLst>
              <a:ext uri="{FF2B5EF4-FFF2-40B4-BE49-F238E27FC236}">
                <a16:creationId xmlns:a16="http://schemas.microsoft.com/office/drawing/2014/main" id="{02A340A2-367E-F947-8E0C-65EB60135A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64751" y="2307214"/>
            <a:ext cx="394493" cy="394493"/>
          </a:xfrm>
          <a:prstGeom prst="rect">
            <a:avLst/>
          </a:prstGeom>
        </p:spPr>
      </p:pic>
      <p:pic>
        <p:nvPicPr>
          <p:cNvPr id="167" name="Graphic 166" descr="Bullseye">
            <a:extLst>
              <a:ext uri="{FF2B5EF4-FFF2-40B4-BE49-F238E27FC236}">
                <a16:creationId xmlns:a16="http://schemas.microsoft.com/office/drawing/2014/main" id="{A1725355-3215-A049-90D8-0B6466BF4B8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43827" y="3264445"/>
            <a:ext cx="398476" cy="398476"/>
          </a:xfrm>
          <a:prstGeom prst="rect">
            <a:avLst/>
          </a:prstGeom>
        </p:spPr>
      </p:pic>
    </p:spTree>
    <p:extLst>
      <p:ext uri="{BB962C8B-B14F-4D97-AF65-F5344CB8AC3E}">
        <p14:creationId xmlns:p14="http://schemas.microsoft.com/office/powerpoint/2010/main" val="403034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3">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300"/>
                                        <p:tgtEl>
                                          <p:spTgt spid="2"/>
                                        </p:tgtEl>
                                      </p:cBhvr>
                                    </p:animEffect>
                                  </p:childTnLst>
                                </p:cTn>
                              </p:par>
                            </p:childTnLst>
                          </p:cTn>
                        </p:par>
                        <p:par>
                          <p:cTn id="18" fill="hold">
                            <p:stCondLst>
                              <p:cond delay="750"/>
                            </p:stCondLst>
                            <p:childTnLst>
                              <p:par>
                                <p:cTn id="19" presetID="22" presetClass="entr" presetSubtype="1" fill="hold" grpId="0"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up)">
                                      <p:cBhvr>
                                        <p:cTn id="21" dur="500"/>
                                        <p:tgtEl>
                                          <p:spTgt spid="86"/>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strips(downLeft)">
                                      <p:cBhvr>
                                        <p:cTn id="24" dur="500"/>
                                        <p:tgtEl>
                                          <p:spTgt spid="90"/>
                                        </p:tgtEl>
                                      </p:cBhvr>
                                    </p:animEffect>
                                  </p:childTnLst>
                                </p:cTn>
                              </p:par>
                              <p:par>
                                <p:cTn id="25" presetID="18" presetClass="entr" presetSubtype="6"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strips(downRight)">
                                      <p:cBhvr>
                                        <p:cTn id="27" dur="500"/>
                                        <p:tgtEl>
                                          <p:spTgt spid="87"/>
                                        </p:tgtEl>
                                      </p:cBhvr>
                                    </p:animEffect>
                                  </p:childTnLst>
                                </p:cTn>
                              </p:par>
                              <p:par>
                                <p:cTn id="28" presetID="18" presetClass="entr" presetSubtype="9" fill="hold" grpId="0"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strips(upLeft)">
                                      <p:cBhvr>
                                        <p:cTn id="30" dur="500"/>
                                        <p:tgtEl>
                                          <p:spTgt spid="89"/>
                                        </p:tgtEl>
                                      </p:cBhvr>
                                    </p:animEffect>
                                  </p:childTnLst>
                                </p:cTn>
                              </p:par>
                              <p:par>
                                <p:cTn id="31" presetID="18" presetClass="entr" presetSubtype="3"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strips(upRight)">
                                      <p:cBhvr>
                                        <p:cTn id="33" dur="500"/>
                                        <p:tgtEl>
                                          <p:spTgt spid="8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 calcmode="lin" valueType="num">
                                      <p:cBhvr>
                                        <p:cTn id="38" dur="250" fill="hold"/>
                                        <p:tgtEl>
                                          <p:spTgt spid="155"/>
                                        </p:tgtEl>
                                        <p:attrNameLst>
                                          <p:attrName>ppt_w</p:attrName>
                                        </p:attrNameLst>
                                      </p:cBhvr>
                                      <p:tavLst>
                                        <p:tav tm="0">
                                          <p:val>
                                            <p:fltVal val="0"/>
                                          </p:val>
                                        </p:tav>
                                        <p:tav tm="100000">
                                          <p:val>
                                            <p:strVal val="#ppt_w"/>
                                          </p:val>
                                        </p:tav>
                                      </p:tavLst>
                                    </p:anim>
                                    <p:anim calcmode="lin" valueType="num">
                                      <p:cBhvr>
                                        <p:cTn id="39" dur="250" fill="hold"/>
                                        <p:tgtEl>
                                          <p:spTgt spid="155"/>
                                        </p:tgtEl>
                                        <p:attrNameLst>
                                          <p:attrName>ppt_h</p:attrName>
                                        </p:attrNameLst>
                                      </p:cBhvr>
                                      <p:tavLst>
                                        <p:tav tm="0">
                                          <p:val>
                                            <p:fltVal val="0"/>
                                          </p:val>
                                        </p:tav>
                                        <p:tav tm="100000">
                                          <p:val>
                                            <p:strVal val="#ppt_h"/>
                                          </p:val>
                                        </p:tav>
                                      </p:tavLst>
                                    </p:anim>
                                    <p:animEffect transition="in" filter="fade">
                                      <p:cBhvr>
                                        <p:cTn id="40" dur="250"/>
                                        <p:tgtEl>
                                          <p:spTgt spid="155"/>
                                        </p:tgtEl>
                                      </p:cBhvr>
                                    </p:animEffect>
                                  </p:childTnLst>
                                </p:cTn>
                              </p:par>
                            </p:childTnLst>
                          </p:cTn>
                        </p:par>
                        <p:par>
                          <p:cTn id="41" fill="hold">
                            <p:stCondLst>
                              <p:cond delay="250"/>
                            </p:stCondLst>
                            <p:childTnLst>
                              <p:par>
                                <p:cTn id="42" presetID="22" presetClass="entr" presetSubtype="2"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wipe(right)">
                                      <p:cBhvr>
                                        <p:cTn id="44" dur="500"/>
                                        <p:tgtEl>
                                          <p:spTgt spid="100"/>
                                        </p:tgtEl>
                                      </p:cBhvr>
                                    </p:animEffect>
                                  </p:childTnLst>
                                </p:cTn>
                              </p:par>
                            </p:childTnLst>
                          </p:cTn>
                        </p:par>
                        <p:par>
                          <p:cTn id="45" fill="hold">
                            <p:stCondLst>
                              <p:cond delay="750"/>
                            </p:stCondLst>
                            <p:childTnLst>
                              <p:par>
                                <p:cTn id="46" presetID="22" presetClass="entr" presetSubtype="2" fill="hold" nodeType="after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wipe(right)">
                                      <p:cBhvr>
                                        <p:cTn id="48" dur="500"/>
                                        <p:tgtEl>
                                          <p:spTgt spid="94"/>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65"/>
                                        </p:tgtEl>
                                        <p:attrNameLst>
                                          <p:attrName>style.visibility</p:attrName>
                                        </p:attrNameLst>
                                      </p:cBhvr>
                                      <p:to>
                                        <p:strVal val="visible"/>
                                      </p:to>
                                    </p:set>
                                    <p:anim calcmode="lin" valueType="num">
                                      <p:cBhvr>
                                        <p:cTn id="53" dur="250" fill="hold"/>
                                        <p:tgtEl>
                                          <p:spTgt spid="165"/>
                                        </p:tgtEl>
                                        <p:attrNameLst>
                                          <p:attrName>ppt_w</p:attrName>
                                        </p:attrNameLst>
                                      </p:cBhvr>
                                      <p:tavLst>
                                        <p:tav tm="0">
                                          <p:val>
                                            <p:fltVal val="0"/>
                                          </p:val>
                                        </p:tav>
                                        <p:tav tm="100000">
                                          <p:val>
                                            <p:strVal val="#ppt_w"/>
                                          </p:val>
                                        </p:tav>
                                      </p:tavLst>
                                    </p:anim>
                                    <p:anim calcmode="lin" valueType="num">
                                      <p:cBhvr>
                                        <p:cTn id="54" dur="250" fill="hold"/>
                                        <p:tgtEl>
                                          <p:spTgt spid="165"/>
                                        </p:tgtEl>
                                        <p:attrNameLst>
                                          <p:attrName>ppt_h</p:attrName>
                                        </p:attrNameLst>
                                      </p:cBhvr>
                                      <p:tavLst>
                                        <p:tav tm="0">
                                          <p:val>
                                            <p:fltVal val="0"/>
                                          </p:val>
                                        </p:tav>
                                        <p:tav tm="100000">
                                          <p:val>
                                            <p:strVal val="#ppt_h"/>
                                          </p:val>
                                        </p:tav>
                                      </p:tavLst>
                                    </p:anim>
                                    <p:animEffect transition="in" filter="fade">
                                      <p:cBhvr>
                                        <p:cTn id="55" dur="250"/>
                                        <p:tgtEl>
                                          <p:spTgt spid="165"/>
                                        </p:tgtEl>
                                      </p:cBhvr>
                                    </p:animEffect>
                                  </p:childTnLst>
                                </p:cTn>
                              </p:par>
                            </p:childTnLst>
                          </p:cTn>
                        </p:par>
                        <p:par>
                          <p:cTn id="56" fill="hold">
                            <p:stCondLst>
                              <p:cond delay="250"/>
                            </p:stCondLst>
                            <p:childTnLst>
                              <p:par>
                                <p:cTn id="57" presetID="22" presetClass="entr" presetSubtype="8" fill="hold" nodeType="after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wipe(left)">
                                      <p:cBhvr>
                                        <p:cTn id="59" dur="500"/>
                                        <p:tgtEl>
                                          <p:spTgt spid="99"/>
                                        </p:tgtEl>
                                      </p:cBhvr>
                                    </p:animEffect>
                                  </p:childTnLst>
                                </p:cTn>
                              </p:par>
                            </p:childTnLst>
                          </p:cTn>
                        </p:par>
                        <p:par>
                          <p:cTn id="60" fill="hold">
                            <p:stCondLst>
                              <p:cond delay="750"/>
                            </p:stCondLst>
                            <p:childTnLst>
                              <p:par>
                                <p:cTn id="61" presetID="22" presetClass="entr" presetSubtype="8" fill="hold"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left)">
                                      <p:cBhvr>
                                        <p:cTn id="63" dur="500"/>
                                        <p:tgtEl>
                                          <p:spTgt spid="9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159"/>
                                        </p:tgtEl>
                                        <p:attrNameLst>
                                          <p:attrName>style.visibility</p:attrName>
                                        </p:attrNameLst>
                                      </p:cBhvr>
                                      <p:to>
                                        <p:strVal val="visible"/>
                                      </p:to>
                                    </p:set>
                                    <p:anim calcmode="lin" valueType="num">
                                      <p:cBhvr>
                                        <p:cTn id="68" dur="250" fill="hold"/>
                                        <p:tgtEl>
                                          <p:spTgt spid="159"/>
                                        </p:tgtEl>
                                        <p:attrNameLst>
                                          <p:attrName>ppt_w</p:attrName>
                                        </p:attrNameLst>
                                      </p:cBhvr>
                                      <p:tavLst>
                                        <p:tav tm="0">
                                          <p:val>
                                            <p:fltVal val="0"/>
                                          </p:val>
                                        </p:tav>
                                        <p:tav tm="100000">
                                          <p:val>
                                            <p:strVal val="#ppt_w"/>
                                          </p:val>
                                        </p:tav>
                                      </p:tavLst>
                                    </p:anim>
                                    <p:anim calcmode="lin" valueType="num">
                                      <p:cBhvr>
                                        <p:cTn id="69" dur="250" fill="hold"/>
                                        <p:tgtEl>
                                          <p:spTgt spid="159"/>
                                        </p:tgtEl>
                                        <p:attrNameLst>
                                          <p:attrName>ppt_h</p:attrName>
                                        </p:attrNameLst>
                                      </p:cBhvr>
                                      <p:tavLst>
                                        <p:tav tm="0">
                                          <p:val>
                                            <p:fltVal val="0"/>
                                          </p:val>
                                        </p:tav>
                                        <p:tav tm="100000">
                                          <p:val>
                                            <p:strVal val="#ppt_h"/>
                                          </p:val>
                                        </p:tav>
                                      </p:tavLst>
                                    </p:anim>
                                    <p:animEffect transition="in" filter="fade">
                                      <p:cBhvr>
                                        <p:cTn id="70" dur="250"/>
                                        <p:tgtEl>
                                          <p:spTgt spid="159"/>
                                        </p:tgtEl>
                                      </p:cBhvr>
                                    </p:animEffect>
                                  </p:childTnLst>
                                </p:cTn>
                              </p:par>
                            </p:childTnLst>
                          </p:cTn>
                        </p:par>
                        <p:par>
                          <p:cTn id="71" fill="hold">
                            <p:stCondLst>
                              <p:cond delay="250"/>
                            </p:stCondLst>
                            <p:childTnLst>
                              <p:par>
                                <p:cTn id="72" presetID="22" presetClass="entr" presetSubtype="8" fill="hold" nodeType="afterEffect">
                                  <p:stCondLst>
                                    <p:cond delay="0"/>
                                  </p:stCondLst>
                                  <p:childTnLst>
                                    <p:set>
                                      <p:cBhvr>
                                        <p:cTn id="73" dur="1" fill="hold">
                                          <p:stCondLst>
                                            <p:cond delay="0"/>
                                          </p:stCondLst>
                                        </p:cTn>
                                        <p:tgtEl>
                                          <p:spTgt spid="98"/>
                                        </p:tgtEl>
                                        <p:attrNameLst>
                                          <p:attrName>style.visibility</p:attrName>
                                        </p:attrNameLst>
                                      </p:cBhvr>
                                      <p:to>
                                        <p:strVal val="visible"/>
                                      </p:to>
                                    </p:set>
                                    <p:animEffect transition="in" filter="wipe(left)">
                                      <p:cBhvr>
                                        <p:cTn id="74" dur="500"/>
                                        <p:tgtEl>
                                          <p:spTgt spid="98"/>
                                        </p:tgtEl>
                                      </p:cBhvr>
                                    </p:animEffect>
                                  </p:childTnLst>
                                </p:cTn>
                              </p:par>
                            </p:childTnLst>
                          </p:cTn>
                        </p:par>
                        <p:par>
                          <p:cTn id="75" fill="hold">
                            <p:stCondLst>
                              <p:cond delay="750"/>
                            </p:stCondLst>
                            <p:childTnLst>
                              <p:par>
                                <p:cTn id="76" presetID="22" presetClass="entr" presetSubtype="8" fill="hold" nodeType="afterEffect">
                                  <p:stCondLst>
                                    <p:cond delay="0"/>
                                  </p:stCondLst>
                                  <p:childTnLst>
                                    <p:set>
                                      <p:cBhvr>
                                        <p:cTn id="77" dur="1" fill="hold">
                                          <p:stCondLst>
                                            <p:cond delay="0"/>
                                          </p:stCondLst>
                                        </p:cTn>
                                        <p:tgtEl>
                                          <p:spTgt spid="92"/>
                                        </p:tgtEl>
                                        <p:attrNameLst>
                                          <p:attrName>style.visibility</p:attrName>
                                        </p:attrNameLst>
                                      </p:cBhvr>
                                      <p:to>
                                        <p:strVal val="visible"/>
                                      </p:to>
                                    </p:set>
                                    <p:animEffect transition="in" filter="wipe(left)">
                                      <p:cBhvr>
                                        <p:cTn id="78" dur="500"/>
                                        <p:tgtEl>
                                          <p:spTgt spid="92"/>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167"/>
                                        </p:tgtEl>
                                        <p:attrNameLst>
                                          <p:attrName>style.visibility</p:attrName>
                                        </p:attrNameLst>
                                      </p:cBhvr>
                                      <p:to>
                                        <p:strVal val="visible"/>
                                      </p:to>
                                    </p:set>
                                    <p:anim calcmode="lin" valueType="num">
                                      <p:cBhvr>
                                        <p:cTn id="83" dur="250" fill="hold"/>
                                        <p:tgtEl>
                                          <p:spTgt spid="167"/>
                                        </p:tgtEl>
                                        <p:attrNameLst>
                                          <p:attrName>ppt_w</p:attrName>
                                        </p:attrNameLst>
                                      </p:cBhvr>
                                      <p:tavLst>
                                        <p:tav tm="0">
                                          <p:val>
                                            <p:fltVal val="0"/>
                                          </p:val>
                                        </p:tav>
                                        <p:tav tm="100000">
                                          <p:val>
                                            <p:strVal val="#ppt_w"/>
                                          </p:val>
                                        </p:tav>
                                      </p:tavLst>
                                    </p:anim>
                                    <p:anim calcmode="lin" valueType="num">
                                      <p:cBhvr>
                                        <p:cTn id="84" dur="250" fill="hold"/>
                                        <p:tgtEl>
                                          <p:spTgt spid="167"/>
                                        </p:tgtEl>
                                        <p:attrNameLst>
                                          <p:attrName>ppt_h</p:attrName>
                                        </p:attrNameLst>
                                      </p:cBhvr>
                                      <p:tavLst>
                                        <p:tav tm="0">
                                          <p:val>
                                            <p:fltVal val="0"/>
                                          </p:val>
                                        </p:tav>
                                        <p:tav tm="100000">
                                          <p:val>
                                            <p:strVal val="#ppt_h"/>
                                          </p:val>
                                        </p:tav>
                                      </p:tavLst>
                                    </p:anim>
                                    <p:animEffect transition="in" filter="fade">
                                      <p:cBhvr>
                                        <p:cTn id="85" dur="250"/>
                                        <p:tgtEl>
                                          <p:spTgt spid="167"/>
                                        </p:tgtEl>
                                      </p:cBhvr>
                                    </p:animEffect>
                                  </p:childTnLst>
                                </p:cTn>
                              </p:par>
                            </p:childTnLst>
                          </p:cTn>
                        </p:par>
                        <p:par>
                          <p:cTn id="86" fill="hold">
                            <p:stCondLst>
                              <p:cond delay="250"/>
                            </p:stCondLst>
                            <p:childTnLst>
                              <p:par>
                                <p:cTn id="87" presetID="22" presetClass="entr" presetSubtype="2" fill="hold" nodeType="after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wipe(right)">
                                      <p:cBhvr>
                                        <p:cTn id="89" dur="500"/>
                                        <p:tgtEl>
                                          <p:spTgt spid="91"/>
                                        </p:tgtEl>
                                      </p:cBhvr>
                                    </p:animEffect>
                                  </p:childTnLst>
                                </p:cTn>
                              </p:par>
                            </p:childTnLst>
                          </p:cTn>
                        </p:par>
                        <p:par>
                          <p:cTn id="90" fill="hold">
                            <p:stCondLst>
                              <p:cond delay="750"/>
                            </p:stCondLst>
                            <p:childTnLst>
                              <p:par>
                                <p:cTn id="91" presetID="22" presetClass="entr" presetSubtype="2"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right)">
                                      <p:cBhvr>
                                        <p:cTn id="93" dur="500"/>
                                        <p:tgtEl>
                                          <p:spTgt spid="95"/>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nodeType="clickEffect">
                                  <p:stCondLst>
                                    <p:cond delay="0"/>
                                  </p:stCondLst>
                                  <p:childTnLst>
                                    <p:set>
                                      <p:cBhvr>
                                        <p:cTn id="97" dur="1" fill="hold">
                                          <p:stCondLst>
                                            <p:cond delay="0"/>
                                          </p:stCondLst>
                                        </p:cTn>
                                        <p:tgtEl>
                                          <p:spTgt spid="157"/>
                                        </p:tgtEl>
                                        <p:attrNameLst>
                                          <p:attrName>style.visibility</p:attrName>
                                        </p:attrNameLst>
                                      </p:cBhvr>
                                      <p:to>
                                        <p:strVal val="visible"/>
                                      </p:to>
                                    </p:set>
                                    <p:anim calcmode="lin" valueType="num">
                                      <p:cBhvr>
                                        <p:cTn id="98" dur="250" fill="hold"/>
                                        <p:tgtEl>
                                          <p:spTgt spid="157"/>
                                        </p:tgtEl>
                                        <p:attrNameLst>
                                          <p:attrName>ppt_w</p:attrName>
                                        </p:attrNameLst>
                                      </p:cBhvr>
                                      <p:tavLst>
                                        <p:tav tm="0">
                                          <p:val>
                                            <p:fltVal val="0"/>
                                          </p:val>
                                        </p:tav>
                                        <p:tav tm="100000">
                                          <p:val>
                                            <p:strVal val="#ppt_w"/>
                                          </p:val>
                                        </p:tav>
                                      </p:tavLst>
                                    </p:anim>
                                    <p:anim calcmode="lin" valueType="num">
                                      <p:cBhvr>
                                        <p:cTn id="99" dur="250" fill="hold"/>
                                        <p:tgtEl>
                                          <p:spTgt spid="157"/>
                                        </p:tgtEl>
                                        <p:attrNameLst>
                                          <p:attrName>ppt_h</p:attrName>
                                        </p:attrNameLst>
                                      </p:cBhvr>
                                      <p:tavLst>
                                        <p:tav tm="0">
                                          <p:val>
                                            <p:fltVal val="0"/>
                                          </p:val>
                                        </p:tav>
                                        <p:tav tm="100000">
                                          <p:val>
                                            <p:strVal val="#ppt_h"/>
                                          </p:val>
                                        </p:tav>
                                      </p:tavLst>
                                    </p:anim>
                                    <p:animEffect transition="in" filter="fade">
                                      <p:cBhvr>
                                        <p:cTn id="100" dur="250"/>
                                        <p:tgtEl>
                                          <p:spTgt spid="157"/>
                                        </p:tgtEl>
                                      </p:cBhvr>
                                    </p:animEffect>
                                  </p:childTnLst>
                                </p:cTn>
                              </p:par>
                            </p:childTnLst>
                          </p:cTn>
                        </p:par>
                        <p:par>
                          <p:cTn id="101" fill="hold">
                            <p:stCondLst>
                              <p:cond delay="250"/>
                            </p:stCondLst>
                            <p:childTnLst>
                              <p:par>
                                <p:cTn id="102" presetID="22" presetClass="entr" presetSubtype="2" fill="hold" nodeType="afterEffect">
                                  <p:stCondLst>
                                    <p:cond delay="0"/>
                                  </p:stCondLst>
                                  <p:childTnLst>
                                    <p:set>
                                      <p:cBhvr>
                                        <p:cTn id="103" dur="1" fill="hold">
                                          <p:stCondLst>
                                            <p:cond delay="0"/>
                                          </p:stCondLst>
                                        </p:cTn>
                                        <p:tgtEl>
                                          <p:spTgt spid="96"/>
                                        </p:tgtEl>
                                        <p:attrNameLst>
                                          <p:attrName>style.visibility</p:attrName>
                                        </p:attrNameLst>
                                      </p:cBhvr>
                                      <p:to>
                                        <p:strVal val="visible"/>
                                      </p:to>
                                    </p:set>
                                    <p:animEffect transition="in" filter="wipe(right)">
                                      <p:cBhvr>
                                        <p:cTn id="104" dur="500"/>
                                        <p:tgtEl>
                                          <p:spTgt spid="96"/>
                                        </p:tgtEl>
                                      </p:cBhvr>
                                    </p:animEffect>
                                  </p:childTnLst>
                                </p:cTn>
                              </p:par>
                            </p:childTnLst>
                          </p:cTn>
                        </p:par>
                        <p:par>
                          <p:cTn id="105" fill="hold">
                            <p:stCondLst>
                              <p:cond delay="750"/>
                            </p:stCondLst>
                            <p:childTnLst>
                              <p:par>
                                <p:cTn id="106" presetID="22" presetClass="entr" presetSubtype="2" fill="hold" nodeType="after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wipe(right)">
                                      <p:cBhvr>
                                        <p:cTn id="10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P spid="89" grpId="0" animBg="1"/>
      <p:bldP spid="9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62FB4808-46BE-DE49-9E36-BB6F6A28EFB4}"/>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1D74CA5-8804-3343-8A43-04BAA34A54FD}"/>
              </a:ext>
            </a:extLst>
          </p:cNvPr>
          <p:cNvSpPr/>
          <p:nvPr/>
        </p:nvSpPr>
        <p:spPr>
          <a:xfrm>
            <a:off x="499408" y="101416"/>
            <a:ext cx="1058431"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Rủi</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ro</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endParaRPr>
          </a:p>
        </p:txBody>
      </p:sp>
      <p:pic>
        <p:nvPicPr>
          <p:cNvPr id="4" name="Graphic 3" descr="Lightbulb and gear">
            <a:extLst>
              <a:ext uri="{FF2B5EF4-FFF2-40B4-BE49-F238E27FC236}">
                <a16:creationId xmlns:a16="http://schemas.microsoft.com/office/drawing/2014/main" id="{EB25E2F6-FD43-5147-83DA-D1AF4DF233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grpSp>
        <p:nvGrpSpPr>
          <p:cNvPr id="6" name="Group 45">
            <a:extLst>
              <a:ext uri="{FF2B5EF4-FFF2-40B4-BE49-F238E27FC236}">
                <a16:creationId xmlns:a16="http://schemas.microsoft.com/office/drawing/2014/main" id="{04421BC7-6129-5B4B-A0BD-1468DC59F024}"/>
              </a:ext>
            </a:extLst>
          </p:cNvPr>
          <p:cNvGrpSpPr/>
          <p:nvPr/>
        </p:nvGrpSpPr>
        <p:grpSpPr>
          <a:xfrm flipV="1">
            <a:off x="5004048" y="1347614"/>
            <a:ext cx="1342384" cy="1102138"/>
            <a:chOff x="4576324" y="2289811"/>
            <a:chExt cx="1532962" cy="1258610"/>
          </a:xfrm>
        </p:grpSpPr>
        <p:sp>
          <p:nvSpPr>
            <p:cNvPr id="7" name="Freeform: Shape 50">
              <a:extLst>
                <a:ext uri="{FF2B5EF4-FFF2-40B4-BE49-F238E27FC236}">
                  <a16:creationId xmlns:a16="http://schemas.microsoft.com/office/drawing/2014/main" id="{DE03D97C-65E7-CD43-992E-F5B825B3C565}"/>
                </a:ext>
              </a:extLst>
            </p:cNvPr>
            <p:cNvSpPr>
              <a:spLocks/>
            </p:cNvSpPr>
            <p:nvPr/>
          </p:nvSpPr>
          <p:spPr bwMode="auto">
            <a:xfrm rot="4471601">
              <a:off x="4576323" y="2289812"/>
              <a:ext cx="877887" cy="877885"/>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solidFill>
              <a:schemeClr val="accent3">
                <a:lumMod val="75000"/>
              </a:schemeClr>
            </a:solidFill>
            <a:ln w="9525">
              <a:noFill/>
              <a:round/>
              <a:headEnd/>
              <a:tailEnd/>
            </a:ln>
          </p:spPr>
          <p:txBody>
            <a:bodyPr anchor="ctr"/>
            <a:lstStyle/>
            <a:p>
              <a:pPr algn="ctr"/>
              <a:endParaRPr dirty="0">
                <a:latin typeface="Calibri" panose="020F0502020204030204" pitchFamily="34" charset="0"/>
                <a:cs typeface="+mn-ea"/>
                <a:sym typeface="+mn-lt"/>
              </a:endParaRPr>
            </a:p>
          </p:txBody>
        </p:sp>
        <p:grpSp>
          <p:nvGrpSpPr>
            <p:cNvPr id="8" name="Group 47">
              <a:extLst>
                <a:ext uri="{FF2B5EF4-FFF2-40B4-BE49-F238E27FC236}">
                  <a16:creationId xmlns:a16="http://schemas.microsoft.com/office/drawing/2014/main" id="{F845D093-047F-A243-9634-636B856C0B5A}"/>
                </a:ext>
              </a:extLst>
            </p:cNvPr>
            <p:cNvGrpSpPr/>
            <p:nvPr/>
          </p:nvGrpSpPr>
          <p:grpSpPr>
            <a:xfrm>
              <a:off x="5172202" y="2613319"/>
              <a:ext cx="937084" cy="935102"/>
              <a:chOff x="3932340" y="2156857"/>
              <a:chExt cx="750888" cy="749300"/>
            </a:xfrm>
          </p:grpSpPr>
          <p:sp>
            <p:nvSpPr>
              <p:cNvPr id="9" name="Oval 48">
                <a:extLst>
                  <a:ext uri="{FF2B5EF4-FFF2-40B4-BE49-F238E27FC236}">
                    <a16:creationId xmlns:a16="http://schemas.microsoft.com/office/drawing/2014/main" id="{A6ADA166-B8B4-B446-88E5-5EEF5143B602}"/>
                  </a:ext>
                </a:extLst>
              </p:cNvPr>
              <p:cNvSpPr>
                <a:spLocks/>
              </p:cNvSpPr>
              <p:nvPr/>
            </p:nvSpPr>
            <p:spPr bwMode="auto">
              <a:xfrm>
                <a:off x="3932340" y="2156857"/>
                <a:ext cx="750888" cy="7493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vi-VN" dirty="0">
                    <a:solidFill>
                      <a:schemeClr val="lt1"/>
                    </a:solidFill>
                    <a:latin typeface="Calibri" panose="020F0502020204030204" pitchFamily="34" charset="0"/>
                    <a:cs typeface="+mn-ea"/>
                    <a:sym typeface="+mn-lt"/>
                  </a:rPr>
                  <a:t> </a:t>
                </a:r>
                <a:endParaRPr dirty="0">
                  <a:solidFill>
                    <a:schemeClr val="lt1"/>
                  </a:solidFill>
                  <a:latin typeface="Calibri" panose="020F0502020204030204" pitchFamily="34" charset="0"/>
                  <a:cs typeface="+mn-ea"/>
                  <a:sym typeface="+mn-lt"/>
                </a:endParaRPr>
              </a:p>
            </p:txBody>
          </p:sp>
          <p:sp>
            <p:nvSpPr>
              <p:cNvPr id="10" name="Freeform: Shape 49">
                <a:extLst>
                  <a:ext uri="{FF2B5EF4-FFF2-40B4-BE49-F238E27FC236}">
                    <a16:creationId xmlns:a16="http://schemas.microsoft.com/office/drawing/2014/main" id="{7B80FC0E-BB98-1E4F-B23B-7E153C6F6B81}"/>
                  </a:ext>
                </a:extLst>
              </p:cNvPr>
              <p:cNvSpPr>
                <a:spLocks/>
              </p:cNvSpPr>
              <p:nvPr/>
            </p:nvSpPr>
            <p:spPr bwMode="auto">
              <a:xfrm>
                <a:off x="4026004" y="2249726"/>
                <a:ext cx="563563" cy="563563"/>
              </a:xfrm>
              <a:custGeom>
                <a:avLst/>
                <a:gdLst/>
                <a:ahLst/>
                <a:cxnLst>
                  <a:cxn ang="0">
                    <a:pos x="106" y="52"/>
                  </a:cxn>
                  <a:cxn ang="0">
                    <a:pos x="54" y="105"/>
                  </a:cxn>
                  <a:cxn ang="0">
                    <a:pos x="0" y="53"/>
                  </a:cxn>
                  <a:cxn ang="0">
                    <a:pos x="53" y="0"/>
                  </a:cxn>
                  <a:cxn ang="0">
                    <a:pos x="106" y="52"/>
                  </a:cxn>
                </a:cxnLst>
                <a:rect l="0" t="0" r="r" b="b"/>
                <a:pathLst>
                  <a:path w="106" h="106">
                    <a:moveTo>
                      <a:pt x="106" y="52"/>
                    </a:moveTo>
                    <a:cubicBezTo>
                      <a:pt x="106" y="82"/>
                      <a:pt x="83" y="105"/>
                      <a:pt x="54" y="105"/>
                    </a:cubicBezTo>
                    <a:cubicBezTo>
                      <a:pt x="24" y="106"/>
                      <a:pt x="1" y="82"/>
                      <a:pt x="0" y="53"/>
                    </a:cubicBezTo>
                    <a:cubicBezTo>
                      <a:pt x="0" y="24"/>
                      <a:pt x="24" y="0"/>
                      <a:pt x="53" y="0"/>
                    </a:cubicBezTo>
                    <a:cubicBezTo>
                      <a:pt x="82" y="0"/>
                      <a:pt x="106" y="23"/>
                      <a:pt x="106" y="52"/>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nchor="ctr"/>
              <a:lstStyle/>
              <a:p>
                <a:pPr algn="ctr"/>
                <a:r>
                  <a:rPr lang="vi-VN" dirty="0">
                    <a:latin typeface="Calibri" panose="020F0502020204030204" pitchFamily="34" charset="0"/>
                    <a:cs typeface="+mn-ea"/>
                    <a:sym typeface="+mn-lt"/>
                  </a:rPr>
                  <a:t>           </a:t>
                </a:r>
                <a:endParaRPr dirty="0">
                  <a:latin typeface="Calibri" panose="020F0502020204030204" pitchFamily="34" charset="0"/>
                  <a:cs typeface="+mn-ea"/>
                  <a:sym typeface="+mn-lt"/>
                </a:endParaRPr>
              </a:p>
            </p:txBody>
          </p:sp>
        </p:grpSp>
      </p:grpSp>
      <p:grpSp>
        <p:nvGrpSpPr>
          <p:cNvPr id="11" name="Group 52">
            <a:extLst>
              <a:ext uri="{FF2B5EF4-FFF2-40B4-BE49-F238E27FC236}">
                <a16:creationId xmlns:a16="http://schemas.microsoft.com/office/drawing/2014/main" id="{2BB3E187-61FE-3A4F-A6C4-8E49B9590C06}"/>
              </a:ext>
            </a:extLst>
          </p:cNvPr>
          <p:cNvGrpSpPr/>
          <p:nvPr/>
        </p:nvGrpSpPr>
        <p:grpSpPr>
          <a:xfrm flipH="1">
            <a:off x="2730899" y="1375705"/>
            <a:ext cx="1318148" cy="1072735"/>
            <a:chOff x="4840868" y="1881151"/>
            <a:chExt cx="1505288" cy="1225033"/>
          </a:xfrm>
        </p:grpSpPr>
        <p:sp>
          <p:nvSpPr>
            <p:cNvPr id="12" name="Freeform: Shape 77">
              <a:extLst>
                <a:ext uri="{FF2B5EF4-FFF2-40B4-BE49-F238E27FC236}">
                  <a16:creationId xmlns:a16="http://schemas.microsoft.com/office/drawing/2014/main" id="{2AF7BD83-8B34-9F46-A9C5-2F032D424318}"/>
                </a:ext>
              </a:extLst>
            </p:cNvPr>
            <p:cNvSpPr>
              <a:spLocks/>
            </p:cNvSpPr>
            <p:nvPr/>
          </p:nvSpPr>
          <p:spPr bwMode="auto">
            <a:xfrm rot="884903">
              <a:off x="4840868" y="2228298"/>
              <a:ext cx="877887" cy="877886"/>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solidFill>
              <a:schemeClr val="accent3">
                <a:lumMod val="75000"/>
              </a:schemeClr>
            </a:solidFill>
            <a:ln w="9525">
              <a:noFill/>
              <a:round/>
              <a:headEnd/>
              <a:tailEnd/>
            </a:ln>
          </p:spPr>
          <p:txBody>
            <a:bodyPr anchor="ctr"/>
            <a:lstStyle/>
            <a:p>
              <a:pPr algn="ctr"/>
              <a:endParaRPr dirty="0">
                <a:latin typeface="Calibri" panose="020F0502020204030204" pitchFamily="34" charset="0"/>
                <a:cs typeface="+mn-ea"/>
                <a:sym typeface="+mn-lt"/>
              </a:endParaRPr>
            </a:p>
          </p:txBody>
        </p:sp>
        <p:grpSp>
          <p:nvGrpSpPr>
            <p:cNvPr id="13" name="Group 74">
              <a:extLst>
                <a:ext uri="{FF2B5EF4-FFF2-40B4-BE49-F238E27FC236}">
                  <a16:creationId xmlns:a16="http://schemas.microsoft.com/office/drawing/2014/main" id="{B5AC4909-F65D-5A49-A756-AD46A2605415}"/>
                </a:ext>
              </a:extLst>
            </p:cNvPr>
            <p:cNvGrpSpPr/>
            <p:nvPr/>
          </p:nvGrpSpPr>
          <p:grpSpPr>
            <a:xfrm>
              <a:off x="5409072" y="1881151"/>
              <a:ext cx="937084" cy="935102"/>
              <a:chOff x="4122144" y="1570169"/>
              <a:chExt cx="750888" cy="749300"/>
            </a:xfrm>
          </p:grpSpPr>
          <p:sp>
            <p:nvSpPr>
              <p:cNvPr id="14" name="Oval 75">
                <a:extLst>
                  <a:ext uri="{FF2B5EF4-FFF2-40B4-BE49-F238E27FC236}">
                    <a16:creationId xmlns:a16="http://schemas.microsoft.com/office/drawing/2014/main" id="{D4D73B9C-6651-6C43-97CC-C48481DD7001}"/>
                  </a:ext>
                </a:extLst>
              </p:cNvPr>
              <p:cNvSpPr>
                <a:spLocks/>
              </p:cNvSpPr>
              <p:nvPr/>
            </p:nvSpPr>
            <p:spPr bwMode="auto">
              <a:xfrm>
                <a:off x="4122144" y="1570169"/>
                <a:ext cx="750888" cy="7493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lt1"/>
                  </a:solidFill>
                  <a:latin typeface="Calibri" panose="020F0502020204030204" pitchFamily="34" charset="0"/>
                  <a:cs typeface="+mn-ea"/>
                  <a:sym typeface="+mn-lt"/>
                </a:endParaRPr>
              </a:p>
            </p:txBody>
          </p:sp>
          <p:sp>
            <p:nvSpPr>
              <p:cNvPr id="15" name="Freeform: Shape 76">
                <a:extLst>
                  <a:ext uri="{FF2B5EF4-FFF2-40B4-BE49-F238E27FC236}">
                    <a16:creationId xmlns:a16="http://schemas.microsoft.com/office/drawing/2014/main" id="{2493D4AA-D6AC-1646-8B58-860CB647A89F}"/>
                  </a:ext>
                </a:extLst>
              </p:cNvPr>
              <p:cNvSpPr>
                <a:spLocks/>
              </p:cNvSpPr>
              <p:nvPr/>
            </p:nvSpPr>
            <p:spPr bwMode="auto">
              <a:xfrm>
                <a:off x="4215806" y="1669187"/>
                <a:ext cx="563563" cy="563563"/>
              </a:xfrm>
              <a:custGeom>
                <a:avLst/>
                <a:gdLst/>
                <a:ahLst/>
                <a:cxnLst>
                  <a:cxn ang="0">
                    <a:pos x="106" y="52"/>
                  </a:cxn>
                  <a:cxn ang="0">
                    <a:pos x="54" y="105"/>
                  </a:cxn>
                  <a:cxn ang="0">
                    <a:pos x="0" y="53"/>
                  </a:cxn>
                  <a:cxn ang="0">
                    <a:pos x="53" y="0"/>
                  </a:cxn>
                  <a:cxn ang="0">
                    <a:pos x="106" y="52"/>
                  </a:cxn>
                </a:cxnLst>
                <a:rect l="0" t="0" r="r" b="b"/>
                <a:pathLst>
                  <a:path w="106" h="106">
                    <a:moveTo>
                      <a:pt x="106" y="52"/>
                    </a:moveTo>
                    <a:cubicBezTo>
                      <a:pt x="106" y="82"/>
                      <a:pt x="83" y="105"/>
                      <a:pt x="54" y="105"/>
                    </a:cubicBezTo>
                    <a:cubicBezTo>
                      <a:pt x="24" y="106"/>
                      <a:pt x="1" y="82"/>
                      <a:pt x="0" y="53"/>
                    </a:cubicBezTo>
                    <a:cubicBezTo>
                      <a:pt x="0" y="24"/>
                      <a:pt x="24" y="0"/>
                      <a:pt x="53" y="0"/>
                    </a:cubicBezTo>
                    <a:cubicBezTo>
                      <a:pt x="82" y="0"/>
                      <a:pt x="106" y="23"/>
                      <a:pt x="106" y="52"/>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nchor="ctr"/>
              <a:lstStyle/>
              <a:p>
                <a:pPr algn="ctr"/>
                <a:endParaRPr dirty="0">
                  <a:latin typeface="Calibri" panose="020F0502020204030204" pitchFamily="34" charset="0"/>
                  <a:cs typeface="+mn-ea"/>
                  <a:sym typeface="+mn-lt"/>
                </a:endParaRPr>
              </a:p>
            </p:txBody>
          </p:sp>
        </p:grpSp>
      </p:grpSp>
      <p:sp>
        <p:nvSpPr>
          <p:cNvPr id="17" name="Oval 87">
            <a:extLst>
              <a:ext uri="{FF2B5EF4-FFF2-40B4-BE49-F238E27FC236}">
                <a16:creationId xmlns:a16="http://schemas.microsoft.com/office/drawing/2014/main" id="{A8511BAA-6D42-A84F-BC76-3999790D872F}"/>
              </a:ext>
            </a:extLst>
          </p:cNvPr>
          <p:cNvSpPr>
            <a:spLocks/>
          </p:cNvSpPr>
          <p:nvPr/>
        </p:nvSpPr>
        <p:spPr bwMode="auto">
          <a:xfrm>
            <a:off x="3778803" y="1799304"/>
            <a:ext cx="1504533" cy="1501350"/>
          </a:xfrm>
          <a:prstGeom prst="ellipse">
            <a:avLst/>
          </a:prstGeom>
          <a:solidFill>
            <a:schemeClr val="accent5">
              <a:lumMod val="40000"/>
              <a:lumOff val="60000"/>
            </a:schemeClr>
          </a:solidFill>
          <a:ln w="9525">
            <a:noFill/>
            <a:round/>
            <a:headEnd/>
            <a:tailEnd/>
          </a:ln>
        </p:spPr>
        <p:txBody>
          <a:bodyPr anchor="ctr"/>
          <a:lstStyle/>
          <a:p>
            <a:pPr algn="ctr"/>
            <a:endParaRPr dirty="0">
              <a:latin typeface="Calibri" panose="020F0502020204030204" pitchFamily="34" charset="0"/>
              <a:cs typeface="+mn-ea"/>
              <a:sym typeface="+mn-lt"/>
            </a:endParaRPr>
          </a:p>
        </p:txBody>
      </p:sp>
      <p:grpSp>
        <p:nvGrpSpPr>
          <p:cNvPr id="20" name="Group 19">
            <a:extLst>
              <a:ext uri="{FF2B5EF4-FFF2-40B4-BE49-F238E27FC236}">
                <a16:creationId xmlns:a16="http://schemas.microsoft.com/office/drawing/2014/main" id="{E6F1F73D-C76D-9248-AEED-80A344418589}"/>
              </a:ext>
            </a:extLst>
          </p:cNvPr>
          <p:cNvGrpSpPr/>
          <p:nvPr/>
        </p:nvGrpSpPr>
        <p:grpSpPr>
          <a:xfrm>
            <a:off x="4110054" y="3151810"/>
            <a:ext cx="820585" cy="1414742"/>
            <a:chOff x="4110054" y="3151810"/>
            <a:chExt cx="820585" cy="1414742"/>
          </a:xfrm>
        </p:grpSpPr>
        <p:sp>
          <p:nvSpPr>
            <p:cNvPr id="5" name="Freeform: Shape 43">
              <a:extLst>
                <a:ext uri="{FF2B5EF4-FFF2-40B4-BE49-F238E27FC236}">
                  <a16:creationId xmlns:a16="http://schemas.microsoft.com/office/drawing/2014/main" id="{5581BDD5-BE4F-A54D-A782-E68D335BB6EB}"/>
                </a:ext>
              </a:extLst>
            </p:cNvPr>
            <p:cNvSpPr>
              <a:spLocks/>
            </p:cNvSpPr>
            <p:nvPr/>
          </p:nvSpPr>
          <p:spPr bwMode="auto">
            <a:xfrm rot="18844446" flipH="1" flipV="1">
              <a:off x="4124140" y="3151811"/>
              <a:ext cx="768748" cy="768745"/>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solidFill>
              <a:schemeClr val="accent3">
                <a:lumMod val="75000"/>
              </a:schemeClr>
            </a:solidFill>
            <a:ln w="9525">
              <a:noFill/>
              <a:round/>
              <a:headEnd/>
              <a:tailEnd/>
            </a:ln>
          </p:spPr>
          <p:txBody>
            <a:bodyPr anchor="ctr"/>
            <a:lstStyle/>
            <a:p>
              <a:pPr algn="ctr"/>
              <a:endParaRPr dirty="0">
                <a:latin typeface="Calibri" panose="020F0502020204030204" pitchFamily="34" charset="0"/>
                <a:cs typeface="+mn-ea"/>
                <a:sym typeface="+mn-lt"/>
              </a:endParaRPr>
            </a:p>
          </p:txBody>
        </p:sp>
        <p:sp>
          <p:nvSpPr>
            <p:cNvPr id="38" name="Oval 41">
              <a:extLst>
                <a:ext uri="{FF2B5EF4-FFF2-40B4-BE49-F238E27FC236}">
                  <a16:creationId xmlns:a16="http://schemas.microsoft.com/office/drawing/2014/main" id="{6C59655E-CC7A-2B4B-9779-C87763E0E422}"/>
                </a:ext>
              </a:extLst>
            </p:cNvPr>
            <p:cNvSpPr>
              <a:spLocks/>
            </p:cNvSpPr>
            <p:nvPr/>
          </p:nvSpPr>
          <p:spPr bwMode="auto">
            <a:xfrm flipH="1" flipV="1">
              <a:off x="4110054" y="3747703"/>
              <a:ext cx="820585" cy="818849"/>
            </a:xfrm>
            <a:prstGeom prst="ellipse">
              <a:avLst/>
            </a:prstGeom>
            <a:solidFill>
              <a:srgbClr val="3EC0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lt1"/>
                </a:solidFill>
                <a:latin typeface="Calibri" panose="020F0502020204030204" pitchFamily="34" charset="0"/>
                <a:cs typeface="+mn-ea"/>
                <a:sym typeface="+mn-lt"/>
              </a:endParaRPr>
            </a:p>
          </p:txBody>
        </p:sp>
        <p:sp>
          <p:nvSpPr>
            <p:cNvPr id="39" name="Freeform: Shape 42">
              <a:extLst>
                <a:ext uri="{FF2B5EF4-FFF2-40B4-BE49-F238E27FC236}">
                  <a16:creationId xmlns:a16="http://schemas.microsoft.com/office/drawing/2014/main" id="{4FFB534A-0595-5245-A4D9-15829B722F8B}"/>
                </a:ext>
              </a:extLst>
            </p:cNvPr>
            <p:cNvSpPr>
              <a:spLocks/>
            </p:cNvSpPr>
            <p:nvPr/>
          </p:nvSpPr>
          <p:spPr bwMode="auto">
            <a:xfrm flipH="1" flipV="1">
              <a:off x="4212410" y="3849191"/>
              <a:ext cx="615873" cy="615872"/>
            </a:xfrm>
            <a:custGeom>
              <a:avLst/>
              <a:gdLst/>
              <a:ahLst/>
              <a:cxnLst>
                <a:cxn ang="0">
                  <a:pos x="106" y="52"/>
                </a:cxn>
                <a:cxn ang="0">
                  <a:pos x="54" y="105"/>
                </a:cxn>
                <a:cxn ang="0">
                  <a:pos x="0" y="53"/>
                </a:cxn>
                <a:cxn ang="0">
                  <a:pos x="53" y="0"/>
                </a:cxn>
                <a:cxn ang="0">
                  <a:pos x="106" y="52"/>
                </a:cxn>
              </a:cxnLst>
              <a:rect l="0" t="0" r="r" b="b"/>
              <a:pathLst>
                <a:path w="106" h="106">
                  <a:moveTo>
                    <a:pt x="106" y="52"/>
                  </a:moveTo>
                  <a:cubicBezTo>
                    <a:pt x="106" y="82"/>
                    <a:pt x="83" y="105"/>
                    <a:pt x="54" y="105"/>
                  </a:cubicBezTo>
                  <a:cubicBezTo>
                    <a:pt x="24" y="106"/>
                    <a:pt x="1" y="82"/>
                    <a:pt x="0" y="53"/>
                  </a:cubicBezTo>
                  <a:cubicBezTo>
                    <a:pt x="0" y="24"/>
                    <a:pt x="24" y="0"/>
                    <a:pt x="53" y="0"/>
                  </a:cubicBezTo>
                  <a:cubicBezTo>
                    <a:pt x="82" y="0"/>
                    <a:pt x="106" y="23"/>
                    <a:pt x="106" y="52"/>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nchor="ctr"/>
            <a:lstStyle/>
            <a:p>
              <a:pPr algn="ctr"/>
              <a:endParaRPr dirty="0">
                <a:latin typeface="Calibri" panose="020F0502020204030204" pitchFamily="34" charset="0"/>
                <a:cs typeface="+mn-ea"/>
                <a:sym typeface="+mn-lt"/>
              </a:endParaRPr>
            </a:p>
          </p:txBody>
        </p:sp>
      </p:grpSp>
      <p:grpSp>
        <p:nvGrpSpPr>
          <p:cNvPr id="48" name="Group 107">
            <a:extLst>
              <a:ext uri="{FF2B5EF4-FFF2-40B4-BE49-F238E27FC236}">
                <a16:creationId xmlns:a16="http://schemas.microsoft.com/office/drawing/2014/main" id="{F9045CC7-2DF3-6943-A1F7-AF146A0AF167}"/>
              </a:ext>
            </a:extLst>
          </p:cNvPr>
          <p:cNvGrpSpPr/>
          <p:nvPr/>
        </p:nvGrpSpPr>
        <p:grpSpPr>
          <a:xfrm>
            <a:off x="0" y="1450183"/>
            <a:ext cx="2820997" cy="649603"/>
            <a:chOff x="567341" y="1669738"/>
            <a:chExt cx="3761330" cy="866137"/>
          </a:xfrm>
        </p:grpSpPr>
        <p:sp>
          <p:nvSpPr>
            <p:cNvPr id="49" name="TextBox 111">
              <a:extLst>
                <a:ext uri="{FF2B5EF4-FFF2-40B4-BE49-F238E27FC236}">
                  <a16:creationId xmlns:a16="http://schemas.microsoft.com/office/drawing/2014/main" id="{1894CAE7-BC3C-9C43-B33F-FE865157A7CA}"/>
                </a:ext>
              </a:extLst>
            </p:cNvPr>
            <p:cNvSpPr txBox="1">
              <a:spLocks/>
            </p:cNvSpPr>
            <p:nvPr/>
          </p:nvSpPr>
          <p:spPr bwMode="auto">
            <a:xfrm>
              <a:off x="1415480" y="1669738"/>
              <a:ext cx="2913191" cy="309958"/>
            </a:xfrm>
            <a:prstGeom prst="rect">
              <a:avLst/>
            </a:prstGeom>
            <a:noFill/>
          </p:spPr>
          <p:txBody>
            <a:bodyPr wrap="none" lIns="360000" tIns="0" rIns="360000" bIns="0" anchor="ctr" anchorCtr="0">
              <a:normAutofit/>
            </a:bodyPr>
            <a:lstStyle/>
            <a:p>
              <a:pPr algn="r"/>
              <a:r>
                <a:rPr lang="en-US" altLang="zh-CN" sz="1200" dirty="0" err="1">
                  <a:solidFill>
                    <a:schemeClr val="accent4">
                      <a:lumMod val="100000"/>
                    </a:schemeClr>
                  </a:solidFill>
                  <a:effectLst/>
                  <a:latin typeface="Cambria" panose="02040503050406030204" pitchFamily="18" charset="0"/>
                  <a:cs typeface="+mn-ea"/>
                  <a:sym typeface="+mn-lt"/>
                </a:rPr>
                <a:t>Máy</a:t>
              </a:r>
              <a:r>
                <a:rPr lang="en-US" altLang="zh-CN" sz="1200" dirty="0">
                  <a:solidFill>
                    <a:schemeClr val="accent4">
                      <a:lumMod val="100000"/>
                    </a:schemeClr>
                  </a:solidFill>
                  <a:effectLst/>
                  <a:latin typeface="Cambria" panose="02040503050406030204" pitchFamily="18" charset="0"/>
                  <a:cs typeface="+mn-ea"/>
                  <a:sym typeface="+mn-lt"/>
                </a:rPr>
                <a:t> </a:t>
              </a:r>
              <a:r>
                <a:rPr lang="en-US" altLang="zh-CN" sz="1200" dirty="0" err="1">
                  <a:solidFill>
                    <a:schemeClr val="accent4">
                      <a:lumMod val="100000"/>
                    </a:schemeClr>
                  </a:solidFill>
                  <a:effectLst/>
                  <a:latin typeface="Cambria" panose="02040503050406030204" pitchFamily="18" charset="0"/>
                  <a:cs typeface="+mn-ea"/>
                  <a:sym typeface="+mn-lt"/>
                </a:rPr>
                <a:t>chủ</a:t>
              </a:r>
              <a:r>
                <a:rPr lang="en-US" altLang="zh-CN" sz="1200" dirty="0">
                  <a:solidFill>
                    <a:schemeClr val="accent4">
                      <a:lumMod val="100000"/>
                    </a:schemeClr>
                  </a:solidFill>
                  <a:effectLst/>
                  <a:latin typeface="Cambria" panose="02040503050406030204" pitchFamily="18" charset="0"/>
                  <a:cs typeface="+mn-ea"/>
                  <a:sym typeface="+mn-lt"/>
                </a:rPr>
                <a:t> Proxy </a:t>
              </a:r>
              <a:r>
                <a:rPr lang="en-US" altLang="zh-CN" sz="1200" dirty="0" err="1">
                  <a:solidFill>
                    <a:schemeClr val="accent4">
                      <a:lumMod val="100000"/>
                    </a:schemeClr>
                  </a:solidFill>
                  <a:effectLst/>
                  <a:latin typeface="Cambria" panose="02040503050406030204" pitchFamily="18" charset="0"/>
                  <a:cs typeface="+mn-ea"/>
                  <a:sym typeface="+mn-lt"/>
                </a:rPr>
                <a:t>miễn</a:t>
              </a:r>
              <a:r>
                <a:rPr lang="en-US" altLang="zh-CN" sz="1200" dirty="0">
                  <a:solidFill>
                    <a:schemeClr val="accent4">
                      <a:lumMod val="100000"/>
                    </a:schemeClr>
                  </a:solidFill>
                  <a:effectLst/>
                  <a:latin typeface="Cambria" panose="02040503050406030204" pitchFamily="18" charset="0"/>
                  <a:cs typeface="+mn-ea"/>
                  <a:sym typeface="+mn-lt"/>
                </a:rPr>
                <a:t> </a:t>
              </a:r>
              <a:r>
                <a:rPr lang="en-US" altLang="zh-CN" sz="1200" dirty="0" err="1">
                  <a:solidFill>
                    <a:schemeClr val="accent4">
                      <a:lumMod val="100000"/>
                    </a:schemeClr>
                  </a:solidFill>
                  <a:effectLst/>
                  <a:latin typeface="Cambria" panose="02040503050406030204" pitchFamily="18" charset="0"/>
                  <a:cs typeface="+mn-ea"/>
                  <a:sym typeface="+mn-lt"/>
                </a:rPr>
                <a:t>phí</a:t>
              </a:r>
              <a:endParaRPr lang="zh-CN" altLang="en-US" sz="1200" dirty="0">
                <a:solidFill>
                  <a:schemeClr val="accent4">
                    <a:lumMod val="100000"/>
                  </a:schemeClr>
                </a:solidFill>
                <a:effectLst/>
                <a:latin typeface="Cambria" panose="02040503050406030204" pitchFamily="18" charset="0"/>
                <a:cs typeface="+mn-ea"/>
                <a:sym typeface="+mn-lt"/>
              </a:endParaRPr>
            </a:p>
          </p:txBody>
        </p:sp>
        <p:sp>
          <p:nvSpPr>
            <p:cNvPr id="50" name="TextBox 112">
              <a:extLst>
                <a:ext uri="{FF2B5EF4-FFF2-40B4-BE49-F238E27FC236}">
                  <a16:creationId xmlns:a16="http://schemas.microsoft.com/office/drawing/2014/main" id="{C835586F-8BD4-DE48-B3C8-388F10F35C43}"/>
                </a:ext>
              </a:extLst>
            </p:cNvPr>
            <p:cNvSpPr txBox="1">
              <a:spLocks/>
            </p:cNvSpPr>
            <p:nvPr/>
          </p:nvSpPr>
          <p:spPr bwMode="auto">
            <a:xfrm>
              <a:off x="567341" y="1979697"/>
              <a:ext cx="3761330" cy="556178"/>
            </a:xfrm>
            <a:prstGeom prst="rect">
              <a:avLst/>
            </a:prstGeom>
            <a:noFill/>
          </p:spPr>
          <p:txBody>
            <a:bodyPr wrap="square" lIns="360000" tIns="0" rIns="360000" bIns="0" anchor="ctr" anchorCtr="0">
              <a:noAutofit/>
            </a:bodyPr>
            <a:lstStyle/>
            <a:p>
              <a:pPr algn="just">
                <a:lnSpc>
                  <a:spcPct val="120000"/>
                </a:lnSpc>
              </a:pPr>
              <a:r>
                <a:rPr lang="en-US" altLang="zh-CN" sz="800" dirty="0" err="1">
                  <a:latin typeface="Calibri" panose="020F0502020204030204" pitchFamily="34" charset="0"/>
                  <a:cs typeface="+mn-ea"/>
                  <a:sym typeface="+mn-lt"/>
                </a:rPr>
                <a:t>Các</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vấn</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đề</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hiệu</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suất</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và</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các</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vấn</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đề</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bảo</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mật</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dữ</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liệu</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tiềm</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ẩn</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Một</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số</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trong</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số</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đó</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chỉ</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tìm</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cách</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ăn</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cắp</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số</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thẻ</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tín</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dụng</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của</a:t>
              </a:r>
              <a:r>
                <a:rPr lang="en-US" altLang="zh-CN" sz="800" dirty="0">
                  <a:latin typeface="Calibri" panose="020F0502020204030204" pitchFamily="34" charset="0"/>
                  <a:cs typeface="+mn-ea"/>
                  <a:sym typeface="+mn-lt"/>
                </a:rPr>
                <a:t> </a:t>
              </a:r>
              <a:r>
                <a:rPr lang="en-US" altLang="zh-CN" sz="800" dirty="0" err="1">
                  <a:latin typeface="Calibri" panose="020F0502020204030204" pitchFamily="34" charset="0"/>
                  <a:cs typeface="+mn-ea"/>
                  <a:sym typeface="+mn-lt"/>
                </a:rPr>
                <a:t>bạn</a:t>
              </a:r>
              <a:r>
                <a:rPr lang="en-US" altLang="zh-CN" sz="800" dirty="0">
                  <a:latin typeface="Calibri" panose="020F0502020204030204" pitchFamily="34" charset="0"/>
                  <a:cs typeface="+mn-ea"/>
                  <a:sym typeface="+mn-lt"/>
                </a:rPr>
                <a:t>.</a:t>
              </a:r>
              <a:endParaRPr lang="zh-CN" altLang="en-US" sz="800" b="0" dirty="0">
                <a:solidFill>
                  <a:schemeClr val="tx1"/>
                </a:solidFill>
                <a:effectLst/>
                <a:latin typeface="Calibri" panose="020F0502020204030204" pitchFamily="34" charset="0"/>
                <a:cs typeface="+mn-ea"/>
                <a:sym typeface="+mn-lt"/>
              </a:endParaRPr>
            </a:p>
          </p:txBody>
        </p:sp>
      </p:grpSp>
      <p:pic>
        <p:nvPicPr>
          <p:cNvPr id="52" name="Graphic 51" descr="Document">
            <a:extLst>
              <a:ext uri="{FF2B5EF4-FFF2-40B4-BE49-F238E27FC236}">
                <a16:creationId xmlns:a16="http://schemas.microsoft.com/office/drawing/2014/main" id="{55F15D95-6808-724E-9B5C-A17B8FC76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2547" y="1573446"/>
            <a:ext cx="367184" cy="367184"/>
          </a:xfrm>
          <a:prstGeom prst="rect">
            <a:avLst/>
          </a:prstGeom>
        </p:spPr>
      </p:pic>
      <p:pic>
        <p:nvPicPr>
          <p:cNvPr id="54" name="Graphic 53" descr="Target Audience">
            <a:extLst>
              <a:ext uri="{FF2B5EF4-FFF2-40B4-BE49-F238E27FC236}">
                <a16:creationId xmlns:a16="http://schemas.microsoft.com/office/drawing/2014/main" id="{2EB8DB82-C0FA-9542-9F7C-C2302B1ED2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04717" y="1553465"/>
            <a:ext cx="476769" cy="476769"/>
          </a:xfrm>
          <a:prstGeom prst="rect">
            <a:avLst/>
          </a:prstGeom>
        </p:spPr>
      </p:pic>
      <p:grpSp>
        <p:nvGrpSpPr>
          <p:cNvPr id="55" name="Group 107">
            <a:extLst>
              <a:ext uri="{FF2B5EF4-FFF2-40B4-BE49-F238E27FC236}">
                <a16:creationId xmlns:a16="http://schemas.microsoft.com/office/drawing/2014/main" id="{6FEC4C8F-EDE7-E94F-B042-40082FC35A25}"/>
              </a:ext>
            </a:extLst>
          </p:cNvPr>
          <p:cNvGrpSpPr/>
          <p:nvPr/>
        </p:nvGrpSpPr>
        <p:grpSpPr>
          <a:xfrm>
            <a:off x="6244067" y="1455400"/>
            <a:ext cx="2936438" cy="640302"/>
            <a:chOff x="567332" y="1663167"/>
            <a:chExt cx="3915251" cy="853735"/>
          </a:xfrm>
        </p:grpSpPr>
        <p:sp>
          <p:nvSpPr>
            <p:cNvPr id="56" name="TextBox 111">
              <a:extLst>
                <a:ext uri="{FF2B5EF4-FFF2-40B4-BE49-F238E27FC236}">
                  <a16:creationId xmlns:a16="http://schemas.microsoft.com/office/drawing/2014/main" id="{F6E75ADF-7CD1-4446-911B-7DBBB05A4B67}"/>
                </a:ext>
              </a:extLst>
            </p:cNvPr>
            <p:cNvSpPr txBox="1">
              <a:spLocks/>
            </p:cNvSpPr>
            <p:nvPr/>
          </p:nvSpPr>
          <p:spPr bwMode="auto">
            <a:xfrm>
              <a:off x="567341" y="1663167"/>
              <a:ext cx="2913191" cy="309959"/>
            </a:xfrm>
            <a:prstGeom prst="rect">
              <a:avLst/>
            </a:prstGeom>
            <a:noFill/>
          </p:spPr>
          <p:txBody>
            <a:bodyPr wrap="none" lIns="360000" tIns="0" rIns="360000" bIns="0" anchor="ctr" anchorCtr="0">
              <a:normAutofit/>
            </a:bodyPr>
            <a:lstStyle/>
            <a:p>
              <a:r>
                <a:rPr lang="en-US" altLang="zh-CN" sz="1200" dirty="0" err="1">
                  <a:solidFill>
                    <a:schemeClr val="accent4">
                      <a:lumMod val="100000"/>
                    </a:schemeClr>
                  </a:solidFill>
                  <a:effectLst/>
                  <a:latin typeface="Cambria" panose="02040503050406030204" pitchFamily="18" charset="0"/>
                  <a:cs typeface="+mn-ea"/>
                  <a:sym typeface="+mn-lt"/>
                </a:rPr>
                <a:t>Lịch</a:t>
              </a:r>
              <a:r>
                <a:rPr lang="en-US" altLang="zh-CN" sz="1200" dirty="0">
                  <a:solidFill>
                    <a:schemeClr val="accent4">
                      <a:lumMod val="100000"/>
                    </a:schemeClr>
                  </a:solidFill>
                  <a:effectLst/>
                  <a:latin typeface="Cambria" panose="02040503050406030204" pitchFamily="18" charset="0"/>
                  <a:cs typeface="+mn-ea"/>
                  <a:sym typeface="+mn-lt"/>
                </a:rPr>
                <a:t> </a:t>
              </a:r>
              <a:r>
                <a:rPr lang="en-US" altLang="zh-CN" sz="1200" dirty="0" err="1">
                  <a:solidFill>
                    <a:schemeClr val="accent4">
                      <a:lumMod val="100000"/>
                    </a:schemeClr>
                  </a:solidFill>
                  <a:effectLst/>
                  <a:latin typeface="Cambria" panose="02040503050406030204" pitchFamily="18" charset="0"/>
                  <a:cs typeface="+mn-ea"/>
                  <a:sym typeface="+mn-lt"/>
                </a:rPr>
                <a:t>sử</a:t>
              </a:r>
              <a:r>
                <a:rPr lang="en-US" altLang="zh-CN" sz="1200" dirty="0">
                  <a:solidFill>
                    <a:schemeClr val="accent4">
                      <a:lumMod val="100000"/>
                    </a:schemeClr>
                  </a:solidFill>
                  <a:effectLst/>
                  <a:latin typeface="Cambria" panose="02040503050406030204" pitchFamily="18" charset="0"/>
                  <a:cs typeface="+mn-ea"/>
                  <a:sym typeface="+mn-lt"/>
                </a:rPr>
                <a:t> </a:t>
              </a:r>
              <a:r>
                <a:rPr lang="en-US" altLang="zh-CN" sz="1200" dirty="0" err="1">
                  <a:solidFill>
                    <a:schemeClr val="accent4">
                      <a:lumMod val="100000"/>
                    </a:schemeClr>
                  </a:solidFill>
                  <a:effectLst/>
                  <a:latin typeface="Cambria" panose="02040503050406030204" pitchFamily="18" charset="0"/>
                  <a:cs typeface="+mn-ea"/>
                  <a:sym typeface="+mn-lt"/>
                </a:rPr>
                <a:t>duyệt</a:t>
              </a:r>
              <a:r>
                <a:rPr lang="en-US" altLang="zh-CN" sz="1200" dirty="0">
                  <a:solidFill>
                    <a:schemeClr val="accent4">
                      <a:lumMod val="100000"/>
                    </a:schemeClr>
                  </a:solidFill>
                  <a:effectLst/>
                  <a:latin typeface="Cambria" panose="02040503050406030204" pitchFamily="18" charset="0"/>
                  <a:cs typeface="+mn-ea"/>
                  <a:sym typeface="+mn-lt"/>
                </a:rPr>
                <a:t> web</a:t>
              </a:r>
              <a:endParaRPr lang="zh-CN" altLang="en-US" sz="1200" dirty="0">
                <a:solidFill>
                  <a:schemeClr val="accent4">
                    <a:lumMod val="100000"/>
                  </a:schemeClr>
                </a:solidFill>
                <a:effectLst/>
                <a:latin typeface="Cambria" panose="02040503050406030204" pitchFamily="18" charset="0"/>
                <a:cs typeface="+mn-ea"/>
                <a:sym typeface="+mn-lt"/>
              </a:endParaRPr>
            </a:p>
          </p:txBody>
        </p:sp>
        <p:sp>
          <p:nvSpPr>
            <p:cNvPr id="57" name="TextBox 112">
              <a:extLst>
                <a:ext uri="{FF2B5EF4-FFF2-40B4-BE49-F238E27FC236}">
                  <a16:creationId xmlns:a16="http://schemas.microsoft.com/office/drawing/2014/main" id="{84D4A1C2-E3EA-9D4E-87DB-61DC2E7A3B32}"/>
                </a:ext>
              </a:extLst>
            </p:cNvPr>
            <p:cNvSpPr txBox="1">
              <a:spLocks/>
            </p:cNvSpPr>
            <p:nvPr/>
          </p:nvSpPr>
          <p:spPr bwMode="auto">
            <a:xfrm>
              <a:off x="567332" y="1960721"/>
              <a:ext cx="3915251" cy="556181"/>
            </a:xfrm>
            <a:prstGeom prst="rect">
              <a:avLst/>
            </a:prstGeom>
            <a:noFill/>
          </p:spPr>
          <p:txBody>
            <a:bodyPr wrap="square" lIns="360000" tIns="0" rIns="360000" bIns="0" anchor="ctr" anchorCtr="0">
              <a:noAutofit/>
            </a:bodyPr>
            <a:lstStyle/>
            <a:p>
              <a:pPr>
                <a:lnSpc>
                  <a:spcPct val="120000"/>
                </a:lnSpc>
              </a:pPr>
              <a:r>
                <a:rPr lang="vi-VN" altLang="zh-CN" sz="800" dirty="0">
                  <a:latin typeface="Cambria" panose="02040503050406030204" pitchFamily="18" charset="0"/>
                  <a:cs typeface="+mn-ea"/>
                  <a:sym typeface="+mn-lt"/>
                </a:rPr>
                <a:t>Máy chủ proxy có địa chỉ IP và thông tin yêu cầu web ban đầu của bạn do đó, hãy chắc chắn kiểm tra nhật ký máy chủ proxy và lưu dữ liệu đó.</a:t>
              </a:r>
              <a:endParaRPr lang="zh-CN" altLang="en-US" sz="800" b="0" dirty="0">
                <a:solidFill>
                  <a:schemeClr val="tx1"/>
                </a:solidFill>
                <a:effectLst/>
                <a:latin typeface="Cambria" panose="02040503050406030204" pitchFamily="18" charset="0"/>
                <a:cs typeface="+mn-ea"/>
                <a:sym typeface="+mn-lt"/>
              </a:endParaRPr>
            </a:p>
          </p:txBody>
        </p:sp>
      </p:grpSp>
      <p:pic>
        <p:nvPicPr>
          <p:cNvPr id="59" name="Graphic 58" descr="Head with gears">
            <a:extLst>
              <a:ext uri="{FF2B5EF4-FFF2-40B4-BE49-F238E27FC236}">
                <a16:creationId xmlns:a16="http://schemas.microsoft.com/office/drawing/2014/main" id="{BBFF759E-0E52-C947-AE18-A132269A15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38441" y="3969868"/>
            <a:ext cx="374518" cy="374518"/>
          </a:xfrm>
          <a:prstGeom prst="rect">
            <a:avLst/>
          </a:prstGeom>
        </p:spPr>
      </p:pic>
      <p:grpSp>
        <p:nvGrpSpPr>
          <p:cNvPr id="60" name="Group 107">
            <a:extLst>
              <a:ext uri="{FF2B5EF4-FFF2-40B4-BE49-F238E27FC236}">
                <a16:creationId xmlns:a16="http://schemas.microsoft.com/office/drawing/2014/main" id="{C494F287-27E1-E245-A45D-0843EA06F57F}"/>
              </a:ext>
            </a:extLst>
          </p:cNvPr>
          <p:cNvGrpSpPr/>
          <p:nvPr/>
        </p:nvGrpSpPr>
        <p:grpSpPr>
          <a:xfrm>
            <a:off x="4915433" y="3894128"/>
            <a:ext cx="2951637" cy="570935"/>
            <a:chOff x="567341" y="1663167"/>
            <a:chExt cx="3935517" cy="761246"/>
          </a:xfrm>
        </p:grpSpPr>
        <p:sp>
          <p:nvSpPr>
            <p:cNvPr id="61" name="TextBox 111">
              <a:extLst>
                <a:ext uri="{FF2B5EF4-FFF2-40B4-BE49-F238E27FC236}">
                  <a16:creationId xmlns:a16="http://schemas.microsoft.com/office/drawing/2014/main" id="{D56337CC-D07B-B044-8783-9D5EF75F0A0E}"/>
                </a:ext>
              </a:extLst>
            </p:cNvPr>
            <p:cNvSpPr txBox="1">
              <a:spLocks/>
            </p:cNvSpPr>
            <p:nvPr/>
          </p:nvSpPr>
          <p:spPr bwMode="auto">
            <a:xfrm>
              <a:off x="567341" y="1663167"/>
              <a:ext cx="2913191" cy="309959"/>
            </a:xfrm>
            <a:prstGeom prst="rect">
              <a:avLst/>
            </a:prstGeom>
            <a:noFill/>
          </p:spPr>
          <p:txBody>
            <a:bodyPr wrap="none" lIns="360000" tIns="0" rIns="360000" bIns="0" anchor="ctr" anchorCtr="0">
              <a:normAutofit/>
            </a:bodyPr>
            <a:lstStyle/>
            <a:p>
              <a:r>
                <a:rPr lang="en-US" altLang="zh-CN" sz="1200" dirty="0" err="1">
                  <a:solidFill>
                    <a:schemeClr val="accent4">
                      <a:lumMod val="100000"/>
                    </a:schemeClr>
                  </a:solidFill>
                  <a:effectLst/>
                  <a:latin typeface="Cambria" panose="02040503050406030204" pitchFamily="18" charset="0"/>
                  <a:cs typeface="+mn-ea"/>
                  <a:sym typeface="+mn-lt"/>
                </a:rPr>
                <a:t>Không</a:t>
              </a:r>
              <a:r>
                <a:rPr lang="en-US" altLang="zh-CN" sz="1200" dirty="0">
                  <a:solidFill>
                    <a:schemeClr val="accent4">
                      <a:lumMod val="100000"/>
                    </a:schemeClr>
                  </a:solidFill>
                  <a:effectLst/>
                  <a:latin typeface="Cambria" panose="02040503050406030204" pitchFamily="18" charset="0"/>
                  <a:cs typeface="+mn-ea"/>
                  <a:sym typeface="+mn-lt"/>
                </a:rPr>
                <a:t> </a:t>
              </a:r>
              <a:r>
                <a:rPr lang="en-US" altLang="zh-CN" sz="1200" dirty="0" err="1">
                  <a:solidFill>
                    <a:schemeClr val="accent4">
                      <a:lumMod val="100000"/>
                    </a:schemeClr>
                  </a:solidFill>
                  <a:effectLst/>
                  <a:latin typeface="Cambria" panose="02040503050406030204" pitchFamily="18" charset="0"/>
                  <a:cs typeface="+mn-ea"/>
                  <a:sym typeface="+mn-lt"/>
                </a:rPr>
                <a:t>mã</a:t>
              </a:r>
              <a:r>
                <a:rPr lang="en-US" altLang="zh-CN" sz="1200" dirty="0">
                  <a:solidFill>
                    <a:schemeClr val="accent4">
                      <a:lumMod val="100000"/>
                    </a:schemeClr>
                  </a:solidFill>
                  <a:effectLst/>
                  <a:latin typeface="Cambria" panose="02040503050406030204" pitchFamily="18" charset="0"/>
                  <a:cs typeface="+mn-ea"/>
                  <a:sym typeface="+mn-lt"/>
                </a:rPr>
                <a:t> </a:t>
              </a:r>
              <a:r>
                <a:rPr lang="en-US" altLang="zh-CN" sz="1200" dirty="0" err="1">
                  <a:solidFill>
                    <a:schemeClr val="accent4">
                      <a:lumMod val="100000"/>
                    </a:schemeClr>
                  </a:solidFill>
                  <a:effectLst/>
                  <a:latin typeface="Cambria" panose="02040503050406030204" pitchFamily="18" charset="0"/>
                  <a:cs typeface="+mn-ea"/>
                  <a:sym typeface="+mn-lt"/>
                </a:rPr>
                <a:t>hoá</a:t>
              </a:r>
              <a:endParaRPr lang="zh-CN" altLang="en-US" sz="1200" dirty="0">
                <a:solidFill>
                  <a:schemeClr val="accent4">
                    <a:lumMod val="100000"/>
                  </a:schemeClr>
                </a:solidFill>
                <a:effectLst/>
                <a:latin typeface="Cambria" panose="02040503050406030204" pitchFamily="18" charset="0"/>
                <a:cs typeface="+mn-ea"/>
                <a:sym typeface="+mn-lt"/>
              </a:endParaRPr>
            </a:p>
          </p:txBody>
        </p:sp>
        <p:sp>
          <p:nvSpPr>
            <p:cNvPr id="62" name="TextBox 112">
              <a:extLst>
                <a:ext uri="{FF2B5EF4-FFF2-40B4-BE49-F238E27FC236}">
                  <a16:creationId xmlns:a16="http://schemas.microsoft.com/office/drawing/2014/main" id="{69240298-5A11-E045-8496-FA1C0E82FECE}"/>
                </a:ext>
              </a:extLst>
            </p:cNvPr>
            <p:cNvSpPr txBox="1">
              <a:spLocks/>
            </p:cNvSpPr>
            <p:nvPr/>
          </p:nvSpPr>
          <p:spPr bwMode="auto">
            <a:xfrm>
              <a:off x="587607" y="1868232"/>
              <a:ext cx="3915251" cy="556181"/>
            </a:xfrm>
            <a:prstGeom prst="rect">
              <a:avLst/>
            </a:prstGeom>
            <a:noFill/>
          </p:spPr>
          <p:txBody>
            <a:bodyPr wrap="square" lIns="360000" tIns="0" rIns="360000" bIns="0" anchor="ctr" anchorCtr="0">
              <a:noAutofit/>
            </a:bodyPr>
            <a:lstStyle/>
            <a:p>
              <a:pPr>
                <a:lnSpc>
                  <a:spcPct val="120000"/>
                </a:lnSpc>
              </a:pPr>
              <a:r>
                <a:rPr lang="vi-VN" altLang="zh-CN" sz="800" dirty="0">
                  <a:latin typeface="Cambria" panose="02040503050406030204" pitchFamily="18" charset="0"/>
                  <a:cs typeface="+mn-ea"/>
                  <a:sym typeface="+mn-lt"/>
                </a:rPr>
                <a:t>Bất cứ ai cũng có thể thấy tên người dùng, mật khẩu và thông tin tài khoản.</a:t>
              </a:r>
              <a:endParaRPr lang="zh-CN" altLang="en-US" sz="800" b="0" dirty="0">
                <a:solidFill>
                  <a:schemeClr val="tx1"/>
                </a:solidFill>
                <a:effectLst/>
                <a:latin typeface="Cambria" panose="02040503050406030204" pitchFamily="18" charset="0"/>
                <a:cs typeface="+mn-ea"/>
                <a:sym typeface="+mn-lt"/>
              </a:endParaRPr>
            </a:p>
          </p:txBody>
        </p:sp>
      </p:grpSp>
      <p:grpSp>
        <p:nvGrpSpPr>
          <p:cNvPr id="19" name="Group 18">
            <a:extLst>
              <a:ext uri="{FF2B5EF4-FFF2-40B4-BE49-F238E27FC236}">
                <a16:creationId xmlns:a16="http://schemas.microsoft.com/office/drawing/2014/main" id="{5AB83DCA-9B36-A54E-A009-35AE0DDD0437}"/>
              </a:ext>
            </a:extLst>
          </p:cNvPr>
          <p:cNvGrpSpPr/>
          <p:nvPr/>
        </p:nvGrpSpPr>
        <p:grpSpPr>
          <a:xfrm>
            <a:off x="3966471" y="1975783"/>
            <a:ext cx="1129196" cy="1129195"/>
            <a:chOff x="3966471" y="1975783"/>
            <a:chExt cx="1129196" cy="1129195"/>
          </a:xfrm>
        </p:grpSpPr>
        <p:sp>
          <p:nvSpPr>
            <p:cNvPr id="40" name="Freeform: Shape 88">
              <a:extLst>
                <a:ext uri="{FF2B5EF4-FFF2-40B4-BE49-F238E27FC236}">
                  <a16:creationId xmlns:a16="http://schemas.microsoft.com/office/drawing/2014/main" id="{CE43DA7A-0DD1-DF4F-88BC-1CA5B0419716}"/>
                </a:ext>
              </a:extLst>
            </p:cNvPr>
            <p:cNvSpPr>
              <a:spLocks/>
            </p:cNvSpPr>
            <p:nvPr/>
          </p:nvSpPr>
          <p:spPr bwMode="auto">
            <a:xfrm>
              <a:off x="3966471" y="1975783"/>
              <a:ext cx="1129196" cy="1129195"/>
            </a:xfrm>
            <a:custGeom>
              <a:avLst/>
              <a:gdLst/>
              <a:ahLst/>
              <a:cxnLst>
                <a:cxn ang="0">
                  <a:pos x="106" y="52"/>
                </a:cxn>
                <a:cxn ang="0">
                  <a:pos x="54" y="105"/>
                </a:cxn>
                <a:cxn ang="0">
                  <a:pos x="0" y="53"/>
                </a:cxn>
                <a:cxn ang="0">
                  <a:pos x="53" y="0"/>
                </a:cxn>
                <a:cxn ang="0">
                  <a:pos x="106" y="52"/>
                </a:cxn>
              </a:cxnLst>
              <a:rect l="0" t="0" r="r" b="b"/>
              <a:pathLst>
                <a:path w="106" h="106">
                  <a:moveTo>
                    <a:pt x="106" y="52"/>
                  </a:moveTo>
                  <a:cubicBezTo>
                    <a:pt x="106" y="82"/>
                    <a:pt x="83" y="105"/>
                    <a:pt x="54" y="105"/>
                  </a:cubicBezTo>
                  <a:cubicBezTo>
                    <a:pt x="24" y="106"/>
                    <a:pt x="1" y="82"/>
                    <a:pt x="0" y="53"/>
                  </a:cubicBezTo>
                  <a:cubicBezTo>
                    <a:pt x="0" y="24"/>
                    <a:pt x="24" y="0"/>
                    <a:pt x="53" y="0"/>
                  </a:cubicBezTo>
                  <a:cubicBezTo>
                    <a:pt x="82" y="0"/>
                    <a:pt x="106" y="23"/>
                    <a:pt x="106" y="52"/>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nchor="ctr"/>
            <a:lstStyle/>
            <a:p>
              <a:pPr algn="ctr"/>
              <a:endParaRPr dirty="0">
                <a:latin typeface="Calibri" panose="020F0502020204030204" pitchFamily="34" charset="0"/>
                <a:cs typeface="+mn-ea"/>
                <a:sym typeface="+mn-lt"/>
              </a:endParaRPr>
            </a:p>
          </p:txBody>
        </p:sp>
        <p:pic>
          <p:nvPicPr>
            <p:cNvPr id="18" name="Graphic 17" descr="Warning">
              <a:extLst>
                <a:ext uri="{FF2B5EF4-FFF2-40B4-BE49-F238E27FC236}">
                  <a16:creationId xmlns:a16="http://schemas.microsoft.com/office/drawing/2014/main" id="{DF04C577-04C5-B544-BE45-A11E57E200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71523" y="2244562"/>
              <a:ext cx="522506" cy="522506"/>
            </a:xfrm>
            <a:prstGeom prst="rect">
              <a:avLst/>
            </a:prstGeom>
          </p:spPr>
        </p:pic>
      </p:grpSp>
    </p:spTree>
    <p:extLst>
      <p:ext uri="{BB962C8B-B14F-4D97-AF65-F5344CB8AC3E}">
        <p14:creationId xmlns:p14="http://schemas.microsoft.com/office/powerpoint/2010/main" val="289736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childTnLst>
                          </p:cTn>
                        </p:par>
                        <p:par>
                          <p:cTn id="25" fill="hold">
                            <p:stCondLst>
                              <p:cond delay="500"/>
                            </p:stCondLst>
                            <p:childTnLst>
                              <p:par>
                                <p:cTn id="26" presetID="49" presetClass="entr" presetSubtype="0" decel="10000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 calcmode="lin" valueType="num">
                                      <p:cBhvr>
                                        <p:cTn id="30" dur="500" fill="hold"/>
                                        <p:tgtEl>
                                          <p:spTgt spid="19"/>
                                        </p:tgtEl>
                                        <p:attrNameLst>
                                          <p:attrName>style.rotation</p:attrName>
                                        </p:attrNameLst>
                                      </p:cBhvr>
                                      <p:tavLst>
                                        <p:tav tm="0">
                                          <p:val>
                                            <p:fltVal val="360"/>
                                          </p:val>
                                        </p:tav>
                                        <p:tav tm="100000">
                                          <p:val>
                                            <p:fltVal val="0"/>
                                          </p:val>
                                        </p:tav>
                                      </p:tavLst>
                                    </p:anim>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9"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strips(upLeft)">
                                      <p:cBhvr>
                                        <p:cTn id="36" dur="500"/>
                                        <p:tgtEl>
                                          <p:spTgt spid="11"/>
                                        </p:tgtEl>
                                      </p:cBhvr>
                                    </p:animEffect>
                                  </p:childTnLst>
                                </p:cTn>
                              </p:par>
                            </p:childTnLst>
                          </p:cTn>
                        </p:par>
                        <p:par>
                          <p:cTn id="37" fill="hold">
                            <p:stCondLst>
                              <p:cond delay="500"/>
                            </p:stCondLst>
                            <p:childTnLst>
                              <p:par>
                                <p:cTn id="38" presetID="53" presetClass="entr" presetSubtype="16" fill="hold" nodeType="after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p:cTn id="40" dur="500" fill="hold"/>
                                        <p:tgtEl>
                                          <p:spTgt spid="54"/>
                                        </p:tgtEl>
                                        <p:attrNameLst>
                                          <p:attrName>ppt_w</p:attrName>
                                        </p:attrNameLst>
                                      </p:cBhvr>
                                      <p:tavLst>
                                        <p:tav tm="0">
                                          <p:val>
                                            <p:fltVal val="0"/>
                                          </p:val>
                                        </p:tav>
                                        <p:tav tm="100000">
                                          <p:val>
                                            <p:strVal val="#ppt_w"/>
                                          </p:val>
                                        </p:tav>
                                      </p:tavLst>
                                    </p:anim>
                                    <p:anim calcmode="lin" valueType="num">
                                      <p:cBhvr>
                                        <p:cTn id="41" dur="500" fill="hold"/>
                                        <p:tgtEl>
                                          <p:spTgt spid="54"/>
                                        </p:tgtEl>
                                        <p:attrNameLst>
                                          <p:attrName>ppt_h</p:attrName>
                                        </p:attrNameLst>
                                      </p:cBhvr>
                                      <p:tavLst>
                                        <p:tav tm="0">
                                          <p:val>
                                            <p:fltVal val="0"/>
                                          </p:val>
                                        </p:tav>
                                        <p:tav tm="100000">
                                          <p:val>
                                            <p:strVal val="#ppt_h"/>
                                          </p:val>
                                        </p:tav>
                                      </p:tavLst>
                                    </p:anim>
                                    <p:animEffect transition="in" filter="fade">
                                      <p:cBhvr>
                                        <p:cTn id="42" dur="500"/>
                                        <p:tgtEl>
                                          <p:spTgt spid="54"/>
                                        </p:tgtEl>
                                      </p:cBhvr>
                                    </p:animEffect>
                                  </p:childTnLst>
                                </p:cTn>
                              </p:par>
                            </p:childTnLst>
                          </p:cTn>
                        </p:par>
                        <p:par>
                          <p:cTn id="43" fill="hold">
                            <p:stCondLst>
                              <p:cond delay="1000"/>
                            </p:stCondLst>
                            <p:childTnLst>
                              <p:par>
                                <p:cTn id="44" presetID="42" presetClass="entr" presetSubtype="0" fill="hold"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1000"/>
                                        <p:tgtEl>
                                          <p:spTgt spid="48"/>
                                        </p:tgtEl>
                                      </p:cBhvr>
                                    </p:animEffect>
                                    <p:anim calcmode="lin" valueType="num">
                                      <p:cBhvr>
                                        <p:cTn id="47" dur="1000" fill="hold"/>
                                        <p:tgtEl>
                                          <p:spTgt spid="48"/>
                                        </p:tgtEl>
                                        <p:attrNameLst>
                                          <p:attrName>ppt_x</p:attrName>
                                        </p:attrNameLst>
                                      </p:cBhvr>
                                      <p:tavLst>
                                        <p:tav tm="0">
                                          <p:val>
                                            <p:strVal val="#ppt_x"/>
                                          </p:val>
                                        </p:tav>
                                        <p:tav tm="100000">
                                          <p:val>
                                            <p:strVal val="#ppt_x"/>
                                          </p:val>
                                        </p:tav>
                                      </p:tavLst>
                                    </p:anim>
                                    <p:anim calcmode="lin" valueType="num">
                                      <p:cBhvr>
                                        <p:cTn id="4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8" presetClass="entr" presetSubtype="3"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strips(upRight)">
                                      <p:cBhvr>
                                        <p:cTn id="53" dur="500"/>
                                        <p:tgtEl>
                                          <p:spTgt spid="6"/>
                                        </p:tgtEl>
                                      </p:cBhvr>
                                    </p:animEffect>
                                  </p:childTnLst>
                                </p:cTn>
                              </p:par>
                            </p:childTnLst>
                          </p:cTn>
                        </p:par>
                        <p:par>
                          <p:cTn id="54" fill="hold">
                            <p:stCondLst>
                              <p:cond delay="500"/>
                            </p:stCondLst>
                            <p:childTnLst>
                              <p:par>
                                <p:cTn id="55" presetID="53" presetClass="entr" presetSubtype="16" fill="hold" nodeType="afterEffect">
                                  <p:stCondLst>
                                    <p:cond delay="0"/>
                                  </p:stCondLst>
                                  <p:childTnLst>
                                    <p:set>
                                      <p:cBhvr>
                                        <p:cTn id="56" dur="1" fill="hold">
                                          <p:stCondLst>
                                            <p:cond delay="0"/>
                                          </p:stCondLst>
                                        </p:cTn>
                                        <p:tgtEl>
                                          <p:spTgt spid="52"/>
                                        </p:tgtEl>
                                        <p:attrNameLst>
                                          <p:attrName>style.visibility</p:attrName>
                                        </p:attrNameLst>
                                      </p:cBhvr>
                                      <p:to>
                                        <p:strVal val="visible"/>
                                      </p:to>
                                    </p:set>
                                    <p:anim calcmode="lin" valueType="num">
                                      <p:cBhvr>
                                        <p:cTn id="57" dur="500" fill="hold"/>
                                        <p:tgtEl>
                                          <p:spTgt spid="52"/>
                                        </p:tgtEl>
                                        <p:attrNameLst>
                                          <p:attrName>ppt_w</p:attrName>
                                        </p:attrNameLst>
                                      </p:cBhvr>
                                      <p:tavLst>
                                        <p:tav tm="0">
                                          <p:val>
                                            <p:fltVal val="0"/>
                                          </p:val>
                                        </p:tav>
                                        <p:tav tm="100000">
                                          <p:val>
                                            <p:strVal val="#ppt_w"/>
                                          </p:val>
                                        </p:tav>
                                      </p:tavLst>
                                    </p:anim>
                                    <p:anim calcmode="lin" valueType="num">
                                      <p:cBhvr>
                                        <p:cTn id="58" dur="500" fill="hold"/>
                                        <p:tgtEl>
                                          <p:spTgt spid="52"/>
                                        </p:tgtEl>
                                        <p:attrNameLst>
                                          <p:attrName>ppt_h</p:attrName>
                                        </p:attrNameLst>
                                      </p:cBhvr>
                                      <p:tavLst>
                                        <p:tav tm="0">
                                          <p:val>
                                            <p:fltVal val="0"/>
                                          </p:val>
                                        </p:tav>
                                        <p:tav tm="100000">
                                          <p:val>
                                            <p:strVal val="#ppt_h"/>
                                          </p:val>
                                        </p:tav>
                                      </p:tavLst>
                                    </p:anim>
                                    <p:animEffect transition="in" filter="fade">
                                      <p:cBhvr>
                                        <p:cTn id="59" dur="500"/>
                                        <p:tgtEl>
                                          <p:spTgt spid="52"/>
                                        </p:tgtEl>
                                      </p:cBhvr>
                                    </p:animEffect>
                                  </p:childTnLst>
                                </p:cTn>
                              </p:par>
                            </p:childTnLst>
                          </p:cTn>
                        </p:par>
                        <p:par>
                          <p:cTn id="60" fill="hold">
                            <p:stCondLst>
                              <p:cond delay="1000"/>
                            </p:stCondLst>
                            <p:childTnLst>
                              <p:par>
                                <p:cTn id="61" presetID="12" presetClass="entr" presetSubtype="8" fill="hold" nodeType="after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additive="base">
                                        <p:cTn id="63" dur="500"/>
                                        <p:tgtEl>
                                          <p:spTgt spid="55"/>
                                        </p:tgtEl>
                                        <p:attrNameLst>
                                          <p:attrName>ppt_x</p:attrName>
                                        </p:attrNameLst>
                                      </p:cBhvr>
                                      <p:tavLst>
                                        <p:tav tm="0">
                                          <p:val>
                                            <p:strVal val="#ppt_x-#ppt_w*1.125000"/>
                                          </p:val>
                                        </p:tav>
                                        <p:tav tm="100000">
                                          <p:val>
                                            <p:strVal val="#ppt_x"/>
                                          </p:val>
                                        </p:tav>
                                      </p:tavLst>
                                    </p:anim>
                                    <p:animEffect transition="in" filter="wipe(right)">
                                      <p:cBhvr>
                                        <p:cTn id="64" dur="500"/>
                                        <p:tgtEl>
                                          <p:spTgt spid="5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up)">
                                      <p:cBhvr>
                                        <p:cTn id="69" dur="500"/>
                                        <p:tgtEl>
                                          <p:spTgt spid="20"/>
                                        </p:tgtEl>
                                      </p:cBhvr>
                                    </p:animEffect>
                                  </p:childTnLst>
                                </p:cTn>
                              </p:par>
                            </p:childTnLst>
                          </p:cTn>
                        </p:par>
                        <p:par>
                          <p:cTn id="70" fill="hold">
                            <p:stCondLst>
                              <p:cond delay="500"/>
                            </p:stCondLst>
                            <p:childTnLst>
                              <p:par>
                                <p:cTn id="71" presetID="53" presetClass="entr" presetSubtype="16" fill="hold" nodeType="afterEffect">
                                  <p:stCondLst>
                                    <p:cond delay="0"/>
                                  </p:stCondLst>
                                  <p:childTnLst>
                                    <p:set>
                                      <p:cBhvr>
                                        <p:cTn id="72" dur="1" fill="hold">
                                          <p:stCondLst>
                                            <p:cond delay="0"/>
                                          </p:stCondLst>
                                        </p:cTn>
                                        <p:tgtEl>
                                          <p:spTgt spid="59"/>
                                        </p:tgtEl>
                                        <p:attrNameLst>
                                          <p:attrName>style.visibility</p:attrName>
                                        </p:attrNameLst>
                                      </p:cBhvr>
                                      <p:to>
                                        <p:strVal val="visible"/>
                                      </p:to>
                                    </p:set>
                                    <p:anim calcmode="lin" valueType="num">
                                      <p:cBhvr>
                                        <p:cTn id="73" dur="500" fill="hold"/>
                                        <p:tgtEl>
                                          <p:spTgt spid="59"/>
                                        </p:tgtEl>
                                        <p:attrNameLst>
                                          <p:attrName>ppt_w</p:attrName>
                                        </p:attrNameLst>
                                      </p:cBhvr>
                                      <p:tavLst>
                                        <p:tav tm="0">
                                          <p:val>
                                            <p:fltVal val="0"/>
                                          </p:val>
                                        </p:tav>
                                        <p:tav tm="100000">
                                          <p:val>
                                            <p:strVal val="#ppt_w"/>
                                          </p:val>
                                        </p:tav>
                                      </p:tavLst>
                                    </p:anim>
                                    <p:anim calcmode="lin" valueType="num">
                                      <p:cBhvr>
                                        <p:cTn id="74" dur="500" fill="hold"/>
                                        <p:tgtEl>
                                          <p:spTgt spid="59"/>
                                        </p:tgtEl>
                                        <p:attrNameLst>
                                          <p:attrName>ppt_h</p:attrName>
                                        </p:attrNameLst>
                                      </p:cBhvr>
                                      <p:tavLst>
                                        <p:tav tm="0">
                                          <p:val>
                                            <p:fltVal val="0"/>
                                          </p:val>
                                        </p:tav>
                                        <p:tav tm="100000">
                                          <p:val>
                                            <p:strVal val="#ppt_h"/>
                                          </p:val>
                                        </p:tav>
                                      </p:tavLst>
                                    </p:anim>
                                    <p:animEffect transition="in" filter="fade">
                                      <p:cBhvr>
                                        <p:cTn id="75" dur="500"/>
                                        <p:tgtEl>
                                          <p:spTgt spid="59"/>
                                        </p:tgtEl>
                                      </p:cBhvr>
                                    </p:animEffect>
                                  </p:childTnLst>
                                </p:cTn>
                              </p:par>
                            </p:childTnLst>
                          </p:cTn>
                        </p:par>
                        <p:par>
                          <p:cTn id="76" fill="hold">
                            <p:stCondLst>
                              <p:cond delay="1000"/>
                            </p:stCondLst>
                            <p:childTnLst>
                              <p:par>
                                <p:cTn id="77" presetID="12" presetClass="entr" presetSubtype="1" fill="hold" nodeType="after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p:tgtEl>
                                          <p:spTgt spid="60"/>
                                        </p:tgtEl>
                                        <p:attrNameLst>
                                          <p:attrName>ppt_y</p:attrName>
                                        </p:attrNameLst>
                                      </p:cBhvr>
                                      <p:tavLst>
                                        <p:tav tm="0">
                                          <p:val>
                                            <p:strVal val="#ppt_y-#ppt_h*1.125000"/>
                                          </p:val>
                                        </p:tav>
                                        <p:tav tm="100000">
                                          <p:val>
                                            <p:strVal val="#ppt_y"/>
                                          </p:val>
                                        </p:tav>
                                      </p:tavLst>
                                    </p:anim>
                                    <p:animEffect transition="in" filter="wipe(down)">
                                      <p:cBhvr>
                                        <p:cTn id="8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a:extLst>
              <a:ext uri="{FF2B5EF4-FFF2-40B4-BE49-F238E27FC236}">
                <a16:creationId xmlns:a16="http://schemas.microsoft.com/office/drawing/2014/main" id="{9A387B51-8554-D74F-8FAD-1FD40E79F2F0}"/>
              </a:ext>
            </a:extLst>
          </p:cNvPr>
          <p:cNvSpPr/>
          <p:nvPr/>
        </p:nvSpPr>
        <p:spPr>
          <a:xfrm>
            <a:off x="0" y="0"/>
            <a:ext cx="9144000" cy="5143500"/>
          </a:xfrm>
          <a:prstGeom prst="rect">
            <a:avLst/>
          </a:prstGeom>
          <a:solidFill>
            <a:srgbClr val="94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9">
            <a:extLst>
              <a:ext uri="{FF2B5EF4-FFF2-40B4-BE49-F238E27FC236}">
                <a16:creationId xmlns:a16="http://schemas.microsoft.com/office/drawing/2014/main" id="{EF8060FF-2BC2-EE42-A531-F97705C118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609136"/>
            <a:ext cx="3923204" cy="3925227"/>
          </a:xfrm>
          <a:prstGeom prst="rect">
            <a:avLst/>
          </a:prstGeom>
          <a:effectLst>
            <a:outerShdw blurRad="50800" dist="38100" dir="2700000" algn="tl" rotWithShape="0">
              <a:prstClr val="black">
                <a:alpha val="40000"/>
              </a:prstClr>
            </a:outerShdw>
          </a:effectLst>
        </p:spPr>
      </p:pic>
      <p:sp>
        <p:nvSpPr>
          <p:cNvPr id="4" name="TextBox 7">
            <a:extLst>
              <a:ext uri="{FF2B5EF4-FFF2-40B4-BE49-F238E27FC236}">
                <a16:creationId xmlns:a16="http://schemas.microsoft.com/office/drawing/2014/main" id="{D15D1B64-8384-804F-B0F5-18031A4B0AC2}"/>
              </a:ext>
            </a:extLst>
          </p:cNvPr>
          <p:cNvSpPr>
            <a:spLocks noChangeArrowheads="1"/>
          </p:cNvSpPr>
          <p:nvPr/>
        </p:nvSpPr>
        <p:spPr bwMode="auto">
          <a:xfrm>
            <a:off x="3972875" y="2722577"/>
            <a:ext cx="5622719"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40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mn-ea"/>
                <a:sym typeface="+mn-lt"/>
              </a:rPr>
              <a:t>Cache </a:t>
            </a:r>
            <a:r>
              <a:rPr lang="en-US" altLang="zh-CN" sz="4000" b="1" dirty="0"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mn-ea"/>
                <a:sym typeface="+mn-lt"/>
              </a:rPr>
              <a:t>là</a:t>
            </a:r>
            <a:r>
              <a:rPr lang="en-US" altLang="zh-CN" sz="40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mn-ea"/>
                <a:sym typeface="+mn-lt"/>
              </a:rPr>
              <a:t> </a:t>
            </a:r>
            <a:r>
              <a:rPr lang="en-US" altLang="zh-CN" sz="4000" b="1" dirty="0" err="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mn-ea"/>
                <a:sym typeface="+mn-lt"/>
              </a:rPr>
              <a:t>gì</a:t>
            </a:r>
            <a:r>
              <a:rPr lang="en-US" altLang="zh-CN" sz="40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mn-ea"/>
                <a:sym typeface="+mn-lt"/>
              </a:rPr>
              <a:t> ?</a:t>
            </a:r>
            <a:endParaRPr lang="zh-CN" altLang="en-US" sz="40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mn-ea"/>
              <a:sym typeface="+mn-lt"/>
            </a:endParaRPr>
          </a:p>
        </p:txBody>
      </p:sp>
      <p:sp>
        <p:nvSpPr>
          <p:cNvPr id="5" name="矩形 15">
            <a:extLst>
              <a:ext uri="{FF2B5EF4-FFF2-40B4-BE49-F238E27FC236}">
                <a16:creationId xmlns:a16="http://schemas.microsoft.com/office/drawing/2014/main" id="{011F0824-6710-7B44-BC99-DCD2B28099FA}"/>
              </a:ext>
            </a:extLst>
          </p:cNvPr>
          <p:cNvSpPr/>
          <p:nvPr/>
        </p:nvSpPr>
        <p:spPr>
          <a:xfrm>
            <a:off x="5900126" y="1299129"/>
            <a:ext cx="1768218" cy="1569660"/>
          </a:xfrm>
          <a:prstGeom prst="rect">
            <a:avLst/>
          </a:prstGeom>
        </p:spPr>
        <p:txBody>
          <a:bodyPr wrap="square">
            <a:spAutoFit/>
          </a:bodyPr>
          <a:lstStyle/>
          <a:p>
            <a:pPr fontAlgn="auto">
              <a:spcBef>
                <a:spcPts val="0"/>
              </a:spcBef>
              <a:spcAft>
                <a:spcPts val="0"/>
              </a:spcAft>
              <a:defRPr/>
            </a:pPr>
            <a:r>
              <a:rPr lang="en-US" altLang="zh-CN" sz="9600" spc="300" dirty="0">
                <a:solidFill>
                  <a:srgbClr val="DD6144"/>
                </a:solidFill>
                <a:effectLst>
                  <a:outerShdw blurRad="38100" dist="38100" dir="2700000" algn="tl">
                    <a:srgbClr val="000000">
                      <a:alpha val="43137"/>
                    </a:srgbClr>
                  </a:outerShdw>
                </a:effectLst>
                <a:latin typeface="Cambria" panose="02040503050406030204" pitchFamily="18" charset="0"/>
                <a:cs typeface="+mn-ea"/>
                <a:sym typeface="+mn-lt"/>
              </a:rPr>
              <a:t>02</a:t>
            </a:r>
            <a:endParaRPr lang="zh-CN" altLang="en-US" sz="9600" spc="300" dirty="0">
              <a:solidFill>
                <a:srgbClr val="DD6144"/>
              </a:solidFill>
              <a:effectLst>
                <a:outerShdw blurRad="38100" dist="38100" dir="2700000" algn="tl">
                  <a:srgbClr val="000000">
                    <a:alpha val="43137"/>
                  </a:srgbClr>
                </a:outerShdw>
              </a:effectLst>
              <a:latin typeface="Cambria" panose="02040503050406030204" pitchFamily="18" charset="0"/>
              <a:cs typeface="+mn-ea"/>
              <a:sym typeface="+mn-lt"/>
            </a:endParaRPr>
          </a:p>
        </p:txBody>
      </p:sp>
      <p:sp>
        <p:nvSpPr>
          <p:cNvPr id="6" name="矩形: 圆角 16">
            <a:extLst>
              <a:ext uri="{FF2B5EF4-FFF2-40B4-BE49-F238E27FC236}">
                <a16:creationId xmlns:a16="http://schemas.microsoft.com/office/drawing/2014/main" id="{5A77DA27-C4B9-EF48-858F-D14620BD29DA}"/>
              </a:ext>
            </a:extLst>
          </p:cNvPr>
          <p:cNvSpPr/>
          <p:nvPr/>
        </p:nvSpPr>
        <p:spPr>
          <a:xfrm>
            <a:off x="179512" y="226462"/>
            <a:ext cx="8784976" cy="4690575"/>
          </a:xfrm>
          <a:prstGeom prst="roundRect">
            <a:avLst>
              <a:gd name="adj" fmla="val 6072"/>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95158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calcmode="lin" valueType="num">
                                      <p:cBhvr>
                                        <p:cTn id="23"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4" dur="250" fill="hold"/>
                                        <p:tgtEl>
                                          <p:spTgt spid="4"/>
                                        </p:tgtEl>
                                        <p:attrNameLst>
                                          <p:attrName>ppt_y</p:attrName>
                                        </p:attrNameLst>
                                      </p:cBhvr>
                                      <p:tavLst>
                                        <p:tav tm="0">
                                          <p:val>
                                            <p:strVal val="#ppt_y"/>
                                          </p:val>
                                        </p:tav>
                                        <p:tav tm="100000">
                                          <p:val>
                                            <p:strVal val="#ppt_y"/>
                                          </p:val>
                                        </p:tav>
                                      </p:tavLst>
                                    </p:anim>
                                    <p:anim calcmode="lin" valueType="num">
                                      <p:cBhvr>
                                        <p:cTn id="25"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6"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250" tmFilter="0,0; .5, 1; 1, 1"/>
                                        <p:tgtEl>
                                          <p:spTgt spid="4"/>
                                        </p:tgtEl>
                                      </p:cBhvr>
                                    </p:animEffect>
                                  </p:childTnLst>
                                </p:cTn>
                              </p:par>
                            </p:childTnLst>
                          </p:cTn>
                        </p:par>
                        <p:par>
                          <p:cTn id="28" fill="hold">
                            <p:stCondLst>
                              <p:cond delay="2475"/>
                            </p:stCondLst>
                            <p:childTnLst>
                              <p:par>
                                <p:cTn id="29" presetID="36" presetClass="emph" presetSubtype="0" fill="hold" grpId="1" nodeType="afterEffect">
                                  <p:stCondLst>
                                    <p:cond delay="0"/>
                                  </p:stCondLst>
                                  <p:iterate type="lt">
                                    <p:tmPct val="10000"/>
                                  </p:iterate>
                                  <p:childTnLst>
                                    <p:animScale>
                                      <p:cBhvr>
                                        <p:cTn id="30" dur="250" autoRev="1" fill="hold">
                                          <p:stCondLst>
                                            <p:cond delay="0"/>
                                          </p:stCondLst>
                                        </p:cTn>
                                        <p:tgtEl>
                                          <p:spTgt spid="4"/>
                                        </p:tgtEl>
                                      </p:cBhvr>
                                      <p:to x="80000" y="100000"/>
                                    </p:animScale>
                                    <p:anim by="(#ppt_w*0.10)" calcmode="lin" valueType="num">
                                      <p:cBhvr>
                                        <p:cTn id="31" dur="250" autoRev="1" fill="hold">
                                          <p:stCondLst>
                                            <p:cond delay="0"/>
                                          </p:stCondLst>
                                        </p:cTn>
                                        <p:tgtEl>
                                          <p:spTgt spid="4"/>
                                        </p:tgtEl>
                                        <p:attrNameLst>
                                          <p:attrName>ppt_x</p:attrName>
                                        </p:attrNameLst>
                                      </p:cBhvr>
                                    </p:anim>
                                    <p:anim by="(-#ppt_w*0.10)" calcmode="lin" valueType="num">
                                      <p:cBhvr>
                                        <p:cTn id="32" dur="250" autoRev="1" fill="hold">
                                          <p:stCondLst>
                                            <p:cond delay="0"/>
                                          </p:stCondLst>
                                        </p:cTn>
                                        <p:tgtEl>
                                          <p:spTgt spid="4"/>
                                        </p:tgtEl>
                                        <p:attrNameLst>
                                          <p:attrName>ppt_y</p:attrName>
                                        </p:attrNameLst>
                                      </p:cBhvr>
                                    </p:anim>
                                    <p:animRot by="-480000">
                                      <p:cBhvr>
                                        <p:cTn id="33" dur="250" autoRev="1"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03F3E5-55E6-C64C-9BF2-4ADF15969775}"/>
              </a:ext>
            </a:extLst>
          </p:cNvPr>
          <p:cNvSpPr/>
          <p:nvPr/>
        </p:nvSpPr>
        <p:spPr>
          <a:xfrm>
            <a:off x="499408" y="101416"/>
            <a:ext cx="1725152" cy="369332"/>
          </a:xfrm>
          <a:prstGeom prst="rect">
            <a:avLst/>
          </a:prstGeom>
        </p:spPr>
        <p:txBody>
          <a:bodyPr wrap="none">
            <a:spAutoFit/>
          </a:bodyPr>
          <a:lstStyle/>
          <a:p>
            <a:pPr fontAlgn="auto">
              <a:spcBef>
                <a:spcPts val="0"/>
              </a:spcBef>
              <a:spcAft>
                <a:spcPts val="0"/>
              </a:spcAft>
              <a:defRPr/>
            </a:pP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Định nghĩa</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endParaRPr>
          </a:p>
        </p:txBody>
      </p:sp>
      <p:cxnSp>
        <p:nvCxnSpPr>
          <p:cNvPr id="3" name="直接连接符 1">
            <a:extLst>
              <a:ext uri="{FF2B5EF4-FFF2-40B4-BE49-F238E27FC236}">
                <a16:creationId xmlns:a16="http://schemas.microsoft.com/office/drawing/2014/main" id="{2DC28CEC-218C-0E4F-AF8B-6557998C6301}"/>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4" name="Graphic 3" descr="Lightbulb and gear">
            <a:extLst>
              <a:ext uri="{FF2B5EF4-FFF2-40B4-BE49-F238E27FC236}">
                <a16:creationId xmlns:a16="http://schemas.microsoft.com/office/drawing/2014/main" id="{C00F1D83-8B54-144C-AC5E-62FE71C0AC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sp>
        <p:nvSpPr>
          <p:cNvPr id="5" name="Rectangle 4">
            <a:extLst>
              <a:ext uri="{FF2B5EF4-FFF2-40B4-BE49-F238E27FC236}">
                <a16:creationId xmlns:a16="http://schemas.microsoft.com/office/drawing/2014/main" id="{15B9FBE6-1F7E-794B-915B-385FE23EFD92}"/>
              </a:ext>
            </a:extLst>
          </p:cNvPr>
          <p:cNvSpPr/>
          <p:nvPr/>
        </p:nvSpPr>
        <p:spPr>
          <a:xfrm>
            <a:off x="755576" y="735546"/>
            <a:ext cx="7789069" cy="1200329"/>
          </a:xfrm>
          <a:prstGeom prst="rect">
            <a:avLst/>
          </a:prstGeom>
        </p:spPr>
        <p:txBody>
          <a:bodyPr wrap="square">
            <a:spAutoFit/>
          </a:bodyPr>
          <a:lstStyle/>
          <a:p>
            <a:pPr algn="just"/>
            <a:r>
              <a:rPr lang="vi-VN" dirty="0">
                <a:latin typeface="Cambria" panose="02040503050406030204" pitchFamily="18" charset="0"/>
              </a:rPr>
              <a:t>Cache hay bộ nhớ đệm là phần cứng hoặc phần mềm được tích hợp sẵn với tác dụng lưu trữ dữ liệu tạm thời trong môi trường máy tính. Nội dung lưu có thể là: logo, banner, hình ảnh tĩnh, các file định dạng css, javascript, tập tin có thể tải về, tập tin media,...</a:t>
            </a:r>
            <a:endParaRPr lang="en-VN" dirty="0">
              <a:latin typeface="Cambria" panose="02040503050406030204" pitchFamily="18" charset="0"/>
            </a:endParaRPr>
          </a:p>
        </p:txBody>
      </p:sp>
      <p:pic>
        <p:nvPicPr>
          <p:cNvPr id="6" name="Picture 5">
            <a:extLst>
              <a:ext uri="{FF2B5EF4-FFF2-40B4-BE49-F238E27FC236}">
                <a16:creationId xmlns:a16="http://schemas.microsoft.com/office/drawing/2014/main" id="{BC2907A4-902E-2643-8BEA-3DF1FC05F91F}"/>
              </a:ext>
            </a:extLst>
          </p:cNvPr>
          <p:cNvPicPr>
            <a:picLocks noChangeAspect="1"/>
          </p:cNvPicPr>
          <p:nvPr/>
        </p:nvPicPr>
        <p:blipFill>
          <a:blip r:embed="rId4"/>
          <a:stretch>
            <a:fillRect/>
          </a:stretch>
        </p:blipFill>
        <p:spPr>
          <a:xfrm>
            <a:off x="2127250" y="2499742"/>
            <a:ext cx="4889500" cy="1663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5742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21209-2F44-1A4E-B61B-1D6FD90142AB}"/>
              </a:ext>
            </a:extLst>
          </p:cNvPr>
          <p:cNvSpPr/>
          <p:nvPr/>
        </p:nvSpPr>
        <p:spPr>
          <a:xfrm>
            <a:off x="499408" y="101416"/>
            <a:ext cx="1521570"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Phân</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loại</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endParaRPr>
          </a:p>
        </p:txBody>
      </p:sp>
      <p:cxnSp>
        <p:nvCxnSpPr>
          <p:cNvPr id="3" name="直接连接符 1">
            <a:extLst>
              <a:ext uri="{FF2B5EF4-FFF2-40B4-BE49-F238E27FC236}">
                <a16:creationId xmlns:a16="http://schemas.microsoft.com/office/drawing/2014/main" id="{448882DD-8233-4A45-8FE1-2982AC10DB46}"/>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4" name="Graphic 3" descr="Lightbulb and gear">
            <a:extLst>
              <a:ext uri="{FF2B5EF4-FFF2-40B4-BE49-F238E27FC236}">
                <a16:creationId xmlns:a16="http://schemas.microsoft.com/office/drawing/2014/main" id="{304CD85B-D811-724C-A53D-266825B0A8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sp>
        <p:nvSpPr>
          <p:cNvPr id="52" name="AutoShape 3">
            <a:extLst>
              <a:ext uri="{FF2B5EF4-FFF2-40B4-BE49-F238E27FC236}">
                <a16:creationId xmlns:a16="http://schemas.microsoft.com/office/drawing/2014/main" id="{2065AD9B-2A21-6549-8289-6BC201BBE708}"/>
              </a:ext>
            </a:extLst>
          </p:cNvPr>
          <p:cNvSpPr>
            <a:spLocks noChangeAspect="1" noChangeArrowheads="1" noTextEdit="1"/>
          </p:cNvSpPr>
          <p:nvPr/>
        </p:nvSpPr>
        <p:spPr bwMode="auto">
          <a:xfrm>
            <a:off x="899592" y="917494"/>
            <a:ext cx="2479105" cy="267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7" name="Group 96">
            <a:extLst>
              <a:ext uri="{FF2B5EF4-FFF2-40B4-BE49-F238E27FC236}">
                <a16:creationId xmlns:a16="http://schemas.microsoft.com/office/drawing/2014/main" id="{7D11A743-9FD1-EA40-B698-545D66794EBD}"/>
              </a:ext>
            </a:extLst>
          </p:cNvPr>
          <p:cNvGrpSpPr/>
          <p:nvPr/>
        </p:nvGrpSpPr>
        <p:grpSpPr>
          <a:xfrm>
            <a:off x="899592" y="915566"/>
            <a:ext cx="2479105" cy="924363"/>
            <a:chOff x="899592" y="915566"/>
            <a:chExt cx="2479105" cy="924363"/>
          </a:xfrm>
        </p:grpSpPr>
        <p:sp>
          <p:nvSpPr>
            <p:cNvPr id="53" name="Freeform 52">
              <a:extLst>
                <a:ext uri="{FF2B5EF4-FFF2-40B4-BE49-F238E27FC236}">
                  <a16:creationId xmlns:a16="http://schemas.microsoft.com/office/drawing/2014/main" id="{2387DAEB-F6F4-014D-B06F-99B80D012C9D}"/>
                </a:ext>
              </a:extLst>
            </p:cNvPr>
            <p:cNvSpPr>
              <a:spLocks/>
            </p:cNvSpPr>
            <p:nvPr/>
          </p:nvSpPr>
          <p:spPr bwMode="auto">
            <a:xfrm>
              <a:off x="997908" y="915566"/>
              <a:ext cx="2282473" cy="924363"/>
            </a:xfrm>
            <a:custGeom>
              <a:avLst/>
              <a:gdLst>
                <a:gd name="T0" fmla="*/ 478 w 2368"/>
                <a:gd name="T1" fmla="*/ 0 h 959"/>
                <a:gd name="T2" fmla="*/ 0 w 2368"/>
                <a:gd name="T3" fmla="*/ 0 h 959"/>
                <a:gd name="T4" fmla="*/ 1890 w 2368"/>
                <a:gd name="T5" fmla="*/ 959 h 959"/>
                <a:gd name="T6" fmla="*/ 2368 w 2368"/>
                <a:gd name="T7" fmla="*/ 959 h 959"/>
                <a:gd name="T8" fmla="*/ 478 w 2368"/>
                <a:gd name="T9" fmla="*/ 0 h 959"/>
              </a:gdLst>
              <a:ahLst/>
              <a:cxnLst>
                <a:cxn ang="0">
                  <a:pos x="T0" y="T1"/>
                </a:cxn>
                <a:cxn ang="0">
                  <a:pos x="T2" y="T3"/>
                </a:cxn>
                <a:cxn ang="0">
                  <a:pos x="T4" y="T5"/>
                </a:cxn>
                <a:cxn ang="0">
                  <a:pos x="T6" y="T7"/>
                </a:cxn>
                <a:cxn ang="0">
                  <a:pos x="T8" y="T9"/>
                </a:cxn>
              </a:cxnLst>
              <a:rect l="0" t="0" r="r" b="b"/>
              <a:pathLst>
                <a:path w="2368" h="959">
                  <a:moveTo>
                    <a:pt x="478" y="0"/>
                  </a:moveTo>
                  <a:lnTo>
                    <a:pt x="0" y="0"/>
                  </a:lnTo>
                  <a:lnTo>
                    <a:pt x="1890" y="959"/>
                  </a:lnTo>
                  <a:lnTo>
                    <a:pt x="2368" y="959"/>
                  </a:lnTo>
                  <a:lnTo>
                    <a:pt x="478" y="0"/>
                  </a:lnTo>
                  <a:close/>
                </a:path>
              </a:pathLst>
            </a:custGeom>
            <a:solidFill>
              <a:srgbClr val="9EC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3">
              <a:extLst>
                <a:ext uri="{FF2B5EF4-FFF2-40B4-BE49-F238E27FC236}">
                  <a16:creationId xmlns:a16="http://schemas.microsoft.com/office/drawing/2014/main" id="{ACE0AB7B-FC50-7741-AD6A-389957A34506}"/>
                </a:ext>
              </a:extLst>
            </p:cNvPr>
            <p:cNvSpPr>
              <a:spLocks/>
            </p:cNvSpPr>
            <p:nvPr/>
          </p:nvSpPr>
          <p:spPr bwMode="auto">
            <a:xfrm>
              <a:off x="899592" y="1036051"/>
              <a:ext cx="2479105" cy="673754"/>
            </a:xfrm>
            <a:custGeom>
              <a:avLst/>
              <a:gdLst>
                <a:gd name="T0" fmla="*/ 0 w 1086"/>
                <a:gd name="T1" fmla="*/ 0 h 295"/>
                <a:gd name="T2" fmla="*/ 1086 w 1086"/>
                <a:gd name="T3" fmla="*/ 0 h 295"/>
                <a:gd name="T4" fmla="*/ 1086 w 1086"/>
                <a:gd name="T5" fmla="*/ 295 h 295"/>
                <a:gd name="T6" fmla="*/ 0 w 1086"/>
                <a:gd name="T7" fmla="*/ 295 h 295"/>
                <a:gd name="T8" fmla="*/ 0 w 1086"/>
                <a:gd name="T9" fmla="*/ 0 h 295"/>
              </a:gdLst>
              <a:ahLst/>
              <a:cxnLst>
                <a:cxn ang="0">
                  <a:pos x="T0" y="T1"/>
                </a:cxn>
                <a:cxn ang="0">
                  <a:pos x="T2" y="T3"/>
                </a:cxn>
                <a:cxn ang="0">
                  <a:pos x="T4" y="T5"/>
                </a:cxn>
                <a:cxn ang="0">
                  <a:pos x="T6" y="T7"/>
                </a:cxn>
                <a:cxn ang="0">
                  <a:pos x="T8" y="T9"/>
                </a:cxn>
              </a:cxnLst>
              <a:rect l="0" t="0" r="r" b="b"/>
              <a:pathLst>
                <a:path w="1086" h="295">
                  <a:moveTo>
                    <a:pt x="0" y="0"/>
                  </a:moveTo>
                  <a:cubicBezTo>
                    <a:pt x="362" y="0"/>
                    <a:pt x="724" y="0"/>
                    <a:pt x="1086" y="0"/>
                  </a:cubicBezTo>
                  <a:cubicBezTo>
                    <a:pt x="1086" y="295"/>
                    <a:pt x="1086" y="295"/>
                    <a:pt x="1086" y="295"/>
                  </a:cubicBezTo>
                  <a:cubicBezTo>
                    <a:pt x="724" y="295"/>
                    <a:pt x="362" y="295"/>
                    <a:pt x="0" y="295"/>
                  </a:cubicBezTo>
                  <a:lnTo>
                    <a:pt x="0" y="0"/>
                  </a:lnTo>
                  <a:close/>
                </a:path>
              </a:pathLst>
            </a:custGeom>
            <a:solidFill>
              <a:srgbClr val="4FC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4">
              <a:extLst>
                <a:ext uri="{FF2B5EF4-FFF2-40B4-BE49-F238E27FC236}">
                  <a16:creationId xmlns:a16="http://schemas.microsoft.com/office/drawing/2014/main" id="{B8E0CE1D-E370-3548-B7A6-AE06137275A2}"/>
                </a:ext>
              </a:extLst>
            </p:cNvPr>
            <p:cNvSpPr>
              <a:spLocks/>
            </p:cNvSpPr>
            <p:nvPr/>
          </p:nvSpPr>
          <p:spPr bwMode="auto">
            <a:xfrm>
              <a:off x="997908" y="915566"/>
              <a:ext cx="460736" cy="697851"/>
            </a:xfrm>
            <a:custGeom>
              <a:avLst/>
              <a:gdLst>
                <a:gd name="T0" fmla="*/ 0 w 478"/>
                <a:gd name="T1" fmla="*/ 0 h 724"/>
                <a:gd name="T2" fmla="*/ 0 w 478"/>
                <a:gd name="T3" fmla="*/ 544 h 724"/>
                <a:gd name="T4" fmla="*/ 239 w 478"/>
                <a:gd name="T5" fmla="*/ 724 h 724"/>
                <a:gd name="T6" fmla="*/ 478 w 478"/>
                <a:gd name="T7" fmla="*/ 544 h 724"/>
                <a:gd name="T8" fmla="*/ 478 w 478"/>
                <a:gd name="T9" fmla="*/ 0 h 724"/>
                <a:gd name="T10" fmla="*/ 0 w 478"/>
                <a:gd name="T11" fmla="*/ 0 h 724"/>
              </a:gdLst>
              <a:ahLst/>
              <a:cxnLst>
                <a:cxn ang="0">
                  <a:pos x="T0" y="T1"/>
                </a:cxn>
                <a:cxn ang="0">
                  <a:pos x="T2" y="T3"/>
                </a:cxn>
                <a:cxn ang="0">
                  <a:pos x="T4" y="T5"/>
                </a:cxn>
                <a:cxn ang="0">
                  <a:pos x="T6" y="T7"/>
                </a:cxn>
                <a:cxn ang="0">
                  <a:pos x="T8" y="T9"/>
                </a:cxn>
                <a:cxn ang="0">
                  <a:pos x="T10" y="T11"/>
                </a:cxn>
              </a:cxnLst>
              <a:rect l="0" t="0" r="r" b="b"/>
              <a:pathLst>
                <a:path w="478" h="724">
                  <a:moveTo>
                    <a:pt x="0" y="0"/>
                  </a:moveTo>
                  <a:lnTo>
                    <a:pt x="0" y="544"/>
                  </a:lnTo>
                  <a:lnTo>
                    <a:pt x="239" y="724"/>
                  </a:lnTo>
                  <a:lnTo>
                    <a:pt x="478" y="544"/>
                  </a:lnTo>
                  <a:lnTo>
                    <a:pt x="478" y="0"/>
                  </a:lnTo>
                  <a:lnTo>
                    <a:pt x="0" y="0"/>
                  </a:lnTo>
                  <a:close/>
                </a:path>
              </a:pathLst>
            </a:custGeom>
            <a:solidFill>
              <a:srgbClr val="B2D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5">
              <a:extLst>
                <a:ext uri="{FF2B5EF4-FFF2-40B4-BE49-F238E27FC236}">
                  <a16:creationId xmlns:a16="http://schemas.microsoft.com/office/drawing/2014/main" id="{8BA476F4-0E17-BE4C-A5B5-445354319D1B}"/>
                </a:ext>
              </a:extLst>
            </p:cNvPr>
            <p:cNvSpPr>
              <a:spLocks/>
            </p:cNvSpPr>
            <p:nvPr/>
          </p:nvSpPr>
          <p:spPr bwMode="auto">
            <a:xfrm>
              <a:off x="2819645" y="1129548"/>
              <a:ext cx="460736" cy="710381"/>
            </a:xfrm>
            <a:custGeom>
              <a:avLst/>
              <a:gdLst>
                <a:gd name="T0" fmla="*/ 0 w 478"/>
                <a:gd name="T1" fmla="*/ 737 h 737"/>
                <a:gd name="T2" fmla="*/ 0 w 478"/>
                <a:gd name="T3" fmla="*/ 185 h 737"/>
                <a:gd name="T4" fmla="*/ 239 w 478"/>
                <a:gd name="T5" fmla="*/ 0 h 737"/>
                <a:gd name="T6" fmla="*/ 478 w 478"/>
                <a:gd name="T7" fmla="*/ 185 h 737"/>
                <a:gd name="T8" fmla="*/ 478 w 478"/>
                <a:gd name="T9" fmla="*/ 737 h 737"/>
                <a:gd name="T10" fmla="*/ 0 w 478"/>
                <a:gd name="T11" fmla="*/ 737 h 737"/>
              </a:gdLst>
              <a:ahLst/>
              <a:cxnLst>
                <a:cxn ang="0">
                  <a:pos x="T0" y="T1"/>
                </a:cxn>
                <a:cxn ang="0">
                  <a:pos x="T2" y="T3"/>
                </a:cxn>
                <a:cxn ang="0">
                  <a:pos x="T4" y="T5"/>
                </a:cxn>
                <a:cxn ang="0">
                  <a:pos x="T6" y="T7"/>
                </a:cxn>
                <a:cxn ang="0">
                  <a:pos x="T8" y="T9"/>
                </a:cxn>
                <a:cxn ang="0">
                  <a:pos x="T10" y="T11"/>
                </a:cxn>
              </a:cxnLst>
              <a:rect l="0" t="0" r="r" b="b"/>
              <a:pathLst>
                <a:path w="478" h="737">
                  <a:moveTo>
                    <a:pt x="0" y="737"/>
                  </a:moveTo>
                  <a:lnTo>
                    <a:pt x="0" y="185"/>
                  </a:lnTo>
                  <a:lnTo>
                    <a:pt x="239" y="0"/>
                  </a:lnTo>
                  <a:lnTo>
                    <a:pt x="478" y="185"/>
                  </a:lnTo>
                  <a:lnTo>
                    <a:pt x="478" y="737"/>
                  </a:lnTo>
                  <a:lnTo>
                    <a:pt x="0" y="737"/>
                  </a:lnTo>
                  <a:close/>
                </a:path>
              </a:pathLst>
            </a:custGeom>
            <a:solidFill>
              <a:srgbClr val="B2D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6">
              <a:extLst>
                <a:ext uri="{FF2B5EF4-FFF2-40B4-BE49-F238E27FC236}">
                  <a16:creationId xmlns:a16="http://schemas.microsoft.com/office/drawing/2014/main" id="{92446545-0B62-174E-9CF6-F75718FAEF77}"/>
                </a:ext>
              </a:extLst>
            </p:cNvPr>
            <p:cNvSpPr>
              <a:spLocks noEditPoints="1"/>
            </p:cNvSpPr>
            <p:nvPr/>
          </p:nvSpPr>
          <p:spPr bwMode="auto">
            <a:xfrm>
              <a:off x="2890009" y="1417749"/>
              <a:ext cx="189885" cy="188921"/>
            </a:xfrm>
            <a:custGeom>
              <a:avLst/>
              <a:gdLst>
                <a:gd name="T0" fmla="*/ 52 w 83"/>
                <a:gd name="T1" fmla="*/ 50 h 83"/>
                <a:gd name="T2" fmla="*/ 50 w 83"/>
                <a:gd name="T3" fmla="*/ 31 h 83"/>
                <a:gd name="T4" fmla="*/ 31 w 83"/>
                <a:gd name="T5" fmla="*/ 33 h 83"/>
                <a:gd name="T6" fmla="*/ 33 w 83"/>
                <a:gd name="T7" fmla="*/ 52 h 83"/>
                <a:gd name="T8" fmla="*/ 52 w 83"/>
                <a:gd name="T9" fmla="*/ 50 h 83"/>
                <a:gd name="T10" fmla="*/ 35 w 83"/>
                <a:gd name="T11" fmla="*/ 10 h 83"/>
                <a:gd name="T12" fmla="*/ 35 w 83"/>
                <a:gd name="T13" fmla="*/ 10 h 83"/>
                <a:gd name="T14" fmla="*/ 42 w 83"/>
                <a:gd name="T15" fmla="*/ 10 h 83"/>
                <a:gd name="T16" fmla="*/ 46 w 83"/>
                <a:gd name="T17" fmla="*/ 0 h 83"/>
                <a:gd name="T18" fmla="*/ 50 w 83"/>
                <a:gd name="T19" fmla="*/ 1 h 83"/>
                <a:gd name="T20" fmla="*/ 51 w 83"/>
                <a:gd name="T21" fmla="*/ 11 h 83"/>
                <a:gd name="T22" fmla="*/ 57 w 83"/>
                <a:gd name="T23" fmla="*/ 14 h 83"/>
                <a:gd name="T24" fmla="*/ 66 w 83"/>
                <a:gd name="T25" fmla="*/ 8 h 83"/>
                <a:gd name="T26" fmla="*/ 68 w 83"/>
                <a:gd name="T27" fmla="*/ 9 h 83"/>
                <a:gd name="T28" fmla="*/ 69 w 83"/>
                <a:gd name="T29" fmla="*/ 11 h 83"/>
                <a:gd name="T30" fmla="*/ 65 w 83"/>
                <a:gd name="T31" fmla="*/ 20 h 83"/>
                <a:gd name="T32" fmla="*/ 69 w 83"/>
                <a:gd name="T33" fmla="*/ 26 h 83"/>
                <a:gd name="T34" fmla="*/ 79 w 83"/>
                <a:gd name="T35" fmla="*/ 24 h 83"/>
                <a:gd name="T36" fmla="*/ 81 w 83"/>
                <a:gd name="T37" fmla="*/ 29 h 83"/>
                <a:gd name="T38" fmla="*/ 72 w 83"/>
                <a:gd name="T39" fmla="*/ 35 h 83"/>
                <a:gd name="T40" fmla="*/ 73 w 83"/>
                <a:gd name="T41" fmla="*/ 42 h 83"/>
                <a:gd name="T42" fmla="*/ 83 w 83"/>
                <a:gd name="T43" fmla="*/ 45 h 83"/>
                <a:gd name="T44" fmla="*/ 82 w 83"/>
                <a:gd name="T45" fmla="*/ 50 h 83"/>
                <a:gd name="T46" fmla="*/ 71 w 83"/>
                <a:gd name="T47" fmla="*/ 51 h 83"/>
                <a:gd name="T48" fmla="*/ 69 w 83"/>
                <a:gd name="T49" fmla="*/ 57 h 83"/>
                <a:gd name="T50" fmla="*/ 75 w 83"/>
                <a:gd name="T51" fmla="*/ 66 h 83"/>
                <a:gd name="T52" fmla="*/ 73 w 83"/>
                <a:gd name="T53" fmla="*/ 68 h 83"/>
                <a:gd name="T54" fmla="*/ 72 w 83"/>
                <a:gd name="T55" fmla="*/ 69 h 83"/>
                <a:gd name="T56" fmla="*/ 63 w 83"/>
                <a:gd name="T57" fmla="*/ 65 h 83"/>
                <a:gd name="T58" fmla="*/ 57 w 83"/>
                <a:gd name="T59" fmla="*/ 69 h 83"/>
                <a:gd name="T60" fmla="*/ 58 w 83"/>
                <a:gd name="T61" fmla="*/ 79 h 83"/>
                <a:gd name="T62" fmla="*/ 54 w 83"/>
                <a:gd name="T63" fmla="*/ 81 h 83"/>
                <a:gd name="T64" fmla="*/ 48 w 83"/>
                <a:gd name="T65" fmla="*/ 72 h 83"/>
                <a:gd name="T66" fmla="*/ 41 w 83"/>
                <a:gd name="T67" fmla="*/ 73 h 83"/>
                <a:gd name="T68" fmla="*/ 37 w 83"/>
                <a:gd name="T69" fmla="*/ 83 h 83"/>
                <a:gd name="T70" fmla="*/ 32 w 83"/>
                <a:gd name="T71" fmla="*/ 82 h 83"/>
                <a:gd name="T72" fmla="*/ 31 w 83"/>
                <a:gd name="T73" fmla="*/ 71 h 83"/>
                <a:gd name="T74" fmla="*/ 25 w 83"/>
                <a:gd name="T75" fmla="*/ 69 h 83"/>
                <a:gd name="T76" fmla="*/ 17 w 83"/>
                <a:gd name="T77" fmla="*/ 75 h 83"/>
                <a:gd name="T78" fmla="*/ 15 w 83"/>
                <a:gd name="T79" fmla="*/ 73 h 83"/>
                <a:gd name="T80" fmla="*/ 13 w 83"/>
                <a:gd name="T81" fmla="*/ 72 h 83"/>
                <a:gd name="T82" fmla="*/ 18 w 83"/>
                <a:gd name="T83" fmla="*/ 63 h 83"/>
                <a:gd name="T84" fmla="*/ 14 w 83"/>
                <a:gd name="T85" fmla="*/ 57 h 83"/>
                <a:gd name="T86" fmla="*/ 4 w 83"/>
                <a:gd name="T87" fmla="*/ 58 h 83"/>
                <a:gd name="T88" fmla="*/ 2 w 83"/>
                <a:gd name="T89" fmla="*/ 54 h 83"/>
                <a:gd name="T90" fmla="*/ 10 w 83"/>
                <a:gd name="T91" fmla="*/ 48 h 83"/>
                <a:gd name="T92" fmla="*/ 10 w 83"/>
                <a:gd name="T93" fmla="*/ 41 h 83"/>
                <a:gd name="T94" fmla="*/ 0 w 83"/>
                <a:gd name="T95" fmla="*/ 37 h 83"/>
                <a:gd name="T96" fmla="*/ 1 w 83"/>
                <a:gd name="T97" fmla="*/ 32 h 83"/>
                <a:gd name="T98" fmla="*/ 11 w 83"/>
                <a:gd name="T99" fmla="*/ 31 h 83"/>
                <a:gd name="T100" fmla="*/ 14 w 83"/>
                <a:gd name="T101" fmla="*/ 25 h 83"/>
                <a:gd name="T102" fmla="*/ 8 w 83"/>
                <a:gd name="T103" fmla="*/ 17 h 83"/>
                <a:gd name="T104" fmla="*/ 9 w 83"/>
                <a:gd name="T105" fmla="*/ 15 h 83"/>
                <a:gd name="T106" fmla="*/ 11 w 83"/>
                <a:gd name="T107" fmla="*/ 13 h 83"/>
                <a:gd name="T108" fmla="*/ 20 w 83"/>
                <a:gd name="T109" fmla="*/ 18 h 83"/>
                <a:gd name="T110" fmla="*/ 26 w 83"/>
                <a:gd name="T111" fmla="*/ 14 h 83"/>
                <a:gd name="T112" fmla="*/ 24 w 83"/>
                <a:gd name="T113" fmla="*/ 4 h 83"/>
                <a:gd name="T114" fmla="*/ 29 w 83"/>
                <a:gd name="T115" fmla="*/ 2 h 83"/>
                <a:gd name="T116" fmla="*/ 35 w 83"/>
                <a:gd name="T117"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83">
                  <a:moveTo>
                    <a:pt x="52" y="50"/>
                  </a:moveTo>
                  <a:cubicBezTo>
                    <a:pt x="56" y="44"/>
                    <a:pt x="55" y="36"/>
                    <a:pt x="50" y="31"/>
                  </a:cubicBezTo>
                  <a:cubicBezTo>
                    <a:pt x="44" y="26"/>
                    <a:pt x="36" y="27"/>
                    <a:pt x="31" y="33"/>
                  </a:cubicBezTo>
                  <a:cubicBezTo>
                    <a:pt x="26" y="39"/>
                    <a:pt x="27" y="47"/>
                    <a:pt x="33" y="52"/>
                  </a:cubicBezTo>
                  <a:cubicBezTo>
                    <a:pt x="39" y="56"/>
                    <a:pt x="47" y="55"/>
                    <a:pt x="52" y="50"/>
                  </a:cubicBezTo>
                  <a:close/>
                  <a:moveTo>
                    <a:pt x="35" y="10"/>
                  </a:moveTo>
                  <a:cubicBezTo>
                    <a:pt x="35" y="10"/>
                    <a:pt x="35" y="10"/>
                    <a:pt x="35" y="10"/>
                  </a:cubicBezTo>
                  <a:cubicBezTo>
                    <a:pt x="37" y="10"/>
                    <a:pt x="39" y="10"/>
                    <a:pt x="42" y="10"/>
                  </a:cubicBezTo>
                  <a:cubicBezTo>
                    <a:pt x="46" y="0"/>
                    <a:pt x="46" y="0"/>
                    <a:pt x="46" y="0"/>
                  </a:cubicBezTo>
                  <a:cubicBezTo>
                    <a:pt x="47" y="0"/>
                    <a:pt x="49" y="1"/>
                    <a:pt x="50" y="1"/>
                  </a:cubicBezTo>
                  <a:cubicBezTo>
                    <a:pt x="51" y="11"/>
                    <a:pt x="51" y="11"/>
                    <a:pt x="51" y="11"/>
                  </a:cubicBezTo>
                  <a:cubicBezTo>
                    <a:pt x="53" y="12"/>
                    <a:pt x="55" y="13"/>
                    <a:pt x="57" y="14"/>
                  </a:cubicBezTo>
                  <a:cubicBezTo>
                    <a:pt x="66" y="8"/>
                    <a:pt x="66" y="8"/>
                    <a:pt x="66" y="8"/>
                  </a:cubicBezTo>
                  <a:cubicBezTo>
                    <a:pt x="66" y="8"/>
                    <a:pt x="67" y="9"/>
                    <a:pt x="68" y="9"/>
                  </a:cubicBezTo>
                  <a:cubicBezTo>
                    <a:pt x="68" y="10"/>
                    <a:pt x="69" y="10"/>
                    <a:pt x="69" y="11"/>
                  </a:cubicBezTo>
                  <a:cubicBezTo>
                    <a:pt x="65" y="20"/>
                    <a:pt x="65" y="20"/>
                    <a:pt x="65" y="20"/>
                  </a:cubicBezTo>
                  <a:cubicBezTo>
                    <a:pt x="66" y="22"/>
                    <a:pt x="68" y="24"/>
                    <a:pt x="69" y="26"/>
                  </a:cubicBezTo>
                  <a:cubicBezTo>
                    <a:pt x="79" y="24"/>
                    <a:pt x="79" y="24"/>
                    <a:pt x="79" y="24"/>
                  </a:cubicBezTo>
                  <a:cubicBezTo>
                    <a:pt x="80" y="26"/>
                    <a:pt x="80" y="27"/>
                    <a:pt x="81" y="29"/>
                  </a:cubicBezTo>
                  <a:cubicBezTo>
                    <a:pt x="72" y="35"/>
                    <a:pt x="72" y="35"/>
                    <a:pt x="72" y="35"/>
                  </a:cubicBezTo>
                  <a:cubicBezTo>
                    <a:pt x="73" y="37"/>
                    <a:pt x="73" y="39"/>
                    <a:pt x="73" y="42"/>
                  </a:cubicBezTo>
                  <a:cubicBezTo>
                    <a:pt x="83" y="45"/>
                    <a:pt x="83" y="45"/>
                    <a:pt x="83" y="45"/>
                  </a:cubicBezTo>
                  <a:cubicBezTo>
                    <a:pt x="82" y="47"/>
                    <a:pt x="82" y="49"/>
                    <a:pt x="82" y="50"/>
                  </a:cubicBezTo>
                  <a:cubicBezTo>
                    <a:pt x="71" y="51"/>
                    <a:pt x="71" y="51"/>
                    <a:pt x="71" y="51"/>
                  </a:cubicBezTo>
                  <a:cubicBezTo>
                    <a:pt x="71" y="53"/>
                    <a:pt x="70" y="55"/>
                    <a:pt x="69" y="57"/>
                  </a:cubicBezTo>
                  <a:cubicBezTo>
                    <a:pt x="75" y="66"/>
                    <a:pt x="75" y="66"/>
                    <a:pt x="75" y="66"/>
                  </a:cubicBezTo>
                  <a:cubicBezTo>
                    <a:pt x="75" y="66"/>
                    <a:pt x="74" y="67"/>
                    <a:pt x="73" y="68"/>
                  </a:cubicBezTo>
                  <a:cubicBezTo>
                    <a:pt x="73" y="68"/>
                    <a:pt x="72" y="69"/>
                    <a:pt x="72" y="69"/>
                  </a:cubicBezTo>
                  <a:cubicBezTo>
                    <a:pt x="63" y="65"/>
                    <a:pt x="63" y="65"/>
                    <a:pt x="63" y="65"/>
                  </a:cubicBezTo>
                  <a:cubicBezTo>
                    <a:pt x="61" y="66"/>
                    <a:pt x="59" y="68"/>
                    <a:pt x="57" y="69"/>
                  </a:cubicBezTo>
                  <a:cubicBezTo>
                    <a:pt x="58" y="79"/>
                    <a:pt x="58" y="79"/>
                    <a:pt x="58" y="79"/>
                  </a:cubicBezTo>
                  <a:cubicBezTo>
                    <a:pt x="57" y="80"/>
                    <a:pt x="55" y="80"/>
                    <a:pt x="54" y="81"/>
                  </a:cubicBezTo>
                  <a:cubicBezTo>
                    <a:pt x="48" y="72"/>
                    <a:pt x="48" y="72"/>
                    <a:pt x="48" y="72"/>
                  </a:cubicBezTo>
                  <a:cubicBezTo>
                    <a:pt x="46" y="73"/>
                    <a:pt x="43" y="73"/>
                    <a:pt x="41" y="73"/>
                  </a:cubicBezTo>
                  <a:cubicBezTo>
                    <a:pt x="37" y="83"/>
                    <a:pt x="37" y="83"/>
                    <a:pt x="37" y="83"/>
                  </a:cubicBezTo>
                  <a:cubicBezTo>
                    <a:pt x="36" y="82"/>
                    <a:pt x="34" y="82"/>
                    <a:pt x="32" y="82"/>
                  </a:cubicBezTo>
                  <a:cubicBezTo>
                    <a:pt x="31" y="71"/>
                    <a:pt x="31" y="71"/>
                    <a:pt x="31" y="71"/>
                  </a:cubicBezTo>
                  <a:cubicBezTo>
                    <a:pt x="29" y="71"/>
                    <a:pt x="27" y="70"/>
                    <a:pt x="25" y="69"/>
                  </a:cubicBezTo>
                  <a:cubicBezTo>
                    <a:pt x="17" y="75"/>
                    <a:pt x="17" y="75"/>
                    <a:pt x="17" y="75"/>
                  </a:cubicBezTo>
                  <a:cubicBezTo>
                    <a:pt x="16" y="74"/>
                    <a:pt x="16" y="74"/>
                    <a:pt x="15" y="73"/>
                  </a:cubicBezTo>
                  <a:cubicBezTo>
                    <a:pt x="14" y="73"/>
                    <a:pt x="14" y="72"/>
                    <a:pt x="13" y="72"/>
                  </a:cubicBezTo>
                  <a:cubicBezTo>
                    <a:pt x="18" y="63"/>
                    <a:pt x="18" y="63"/>
                    <a:pt x="18" y="63"/>
                  </a:cubicBezTo>
                  <a:cubicBezTo>
                    <a:pt x="16" y="61"/>
                    <a:pt x="15" y="59"/>
                    <a:pt x="14" y="57"/>
                  </a:cubicBezTo>
                  <a:cubicBezTo>
                    <a:pt x="4" y="58"/>
                    <a:pt x="4" y="58"/>
                    <a:pt x="4" y="58"/>
                  </a:cubicBezTo>
                  <a:cubicBezTo>
                    <a:pt x="3" y="57"/>
                    <a:pt x="2" y="55"/>
                    <a:pt x="2" y="54"/>
                  </a:cubicBezTo>
                  <a:cubicBezTo>
                    <a:pt x="10" y="48"/>
                    <a:pt x="10" y="48"/>
                    <a:pt x="10" y="48"/>
                  </a:cubicBezTo>
                  <a:cubicBezTo>
                    <a:pt x="10" y="46"/>
                    <a:pt x="10" y="43"/>
                    <a:pt x="10" y="41"/>
                  </a:cubicBezTo>
                  <a:cubicBezTo>
                    <a:pt x="0" y="37"/>
                    <a:pt x="0" y="37"/>
                    <a:pt x="0" y="37"/>
                  </a:cubicBezTo>
                  <a:cubicBezTo>
                    <a:pt x="0" y="35"/>
                    <a:pt x="1" y="34"/>
                    <a:pt x="1" y="32"/>
                  </a:cubicBezTo>
                  <a:cubicBezTo>
                    <a:pt x="11" y="31"/>
                    <a:pt x="11" y="31"/>
                    <a:pt x="11" y="31"/>
                  </a:cubicBezTo>
                  <a:cubicBezTo>
                    <a:pt x="12" y="29"/>
                    <a:pt x="13" y="27"/>
                    <a:pt x="14" y="25"/>
                  </a:cubicBezTo>
                  <a:cubicBezTo>
                    <a:pt x="8" y="17"/>
                    <a:pt x="8" y="17"/>
                    <a:pt x="8" y="17"/>
                  </a:cubicBezTo>
                  <a:cubicBezTo>
                    <a:pt x="8" y="16"/>
                    <a:pt x="9" y="16"/>
                    <a:pt x="9" y="15"/>
                  </a:cubicBezTo>
                  <a:cubicBezTo>
                    <a:pt x="10" y="14"/>
                    <a:pt x="10" y="14"/>
                    <a:pt x="11" y="13"/>
                  </a:cubicBezTo>
                  <a:cubicBezTo>
                    <a:pt x="20" y="18"/>
                    <a:pt x="20" y="18"/>
                    <a:pt x="20" y="18"/>
                  </a:cubicBezTo>
                  <a:cubicBezTo>
                    <a:pt x="22" y="16"/>
                    <a:pt x="24" y="15"/>
                    <a:pt x="26" y="14"/>
                  </a:cubicBezTo>
                  <a:cubicBezTo>
                    <a:pt x="24" y="4"/>
                    <a:pt x="24" y="4"/>
                    <a:pt x="24" y="4"/>
                  </a:cubicBezTo>
                  <a:cubicBezTo>
                    <a:pt x="26" y="3"/>
                    <a:pt x="27" y="2"/>
                    <a:pt x="29" y="2"/>
                  </a:cubicBezTo>
                  <a:lnTo>
                    <a:pt x="35" y="10"/>
                  </a:lnTo>
                  <a:close/>
                </a:path>
              </a:pathLst>
            </a:custGeom>
            <a:solidFill>
              <a:srgbClr val="4FC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7">
              <a:extLst>
                <a:ext uri="{FF2B5EF4-FFF2-40B4-BE49-F238E27FC236}">
                  <a16:creationId xmlns:a16="http://schemas.microsoft.com/office/drawing/2014/main" id="{17BBA883-26ED-A04A-A857-D3A0C1C34D9D}"/>
                </a:ext>
              </a:extLst>
            </p:cNvPr>
            <p:cNvSpPr>
              <a:spLocks noEditPoints="1"/>
            </p:cNvSpPr>
            <p:nvPr/>
          </p:nvSpPr>
          <p:spPr bwMode="auto">
            <a:xfrm>
              <a:off x="3061580" y="1387868"/>
              <a:ext cx="148438" cy="148438"/>
            </a:xfrm>
            <a:custGeom>
              <a:avLst/>
              <a:gdLst>
                <a:gd name="T0" fmla="*/ 41 w 65"/>
                <a:gd name="T1" fmla="*/ 38 h 65"/>
                <a:gd name="T2" fmla="*/ 37 w 65"/>
                <a:gd name="T3" fmla="*/ 23 h 65"/>
                <a:gd name="T4" fmla="*/ 23 w 65"/>
                <a:gd name="T5" fmla="*/ 27 h 65"/>
                <a:gd name="T6" fmla="*/ 27 w 65"/>
                <a:gd name="T7" fmla="*/ 42 h 65"/>
                <a:gd name="T8" fmla="*/ 41 w 65"/>
                <a:gd name="T9" fmla="*/ 38 h 65"/>
                <a:gd name="T10" fmla="*/ 23 w 65"/>
                <a:gd name="T11" fmla="*/ 9 h 65"/>
                <a:gd name="T12" fmla="*/ 23 w 65"/>
                <a:gd name="T13" fmla="*/ 9 h 65"/>
                <a:gd name="T14" fmla="*/ 28 w 65"/>
                <a:gd name="T15" fmla="*/ 8 h 65"/>
                <a:gd name="T16" fmla="*/ 29 w 65"/>
                <a:gd name="T17" fmla="*/ 0 h 65"/>
                <a:gd name="T18" fmla="*/ 33 w 65"/>
                <a:gd name="T19" fmla="*/ 0 h 65"/>
                <a:gd name="T20" fmla="*/ 36 w 65"/>
                <a:gd name="T21" fmla="*/ 8 h 65"/>
                <a:gd name="T22" fmla="*/ 41 w 65"/>
                <a:gd name="T23" fmla="*/ 9 h 65"/>
                <a:gd name="T24" fmla="*/ 46 w 65"/>
                <a:gd name="T25" fmla="*/ 3 h 65"/>
                <a:gd name="T26" fmla="*/ 48 w 65"/>
                <a:gd name="T27" fmla="*/ 4 h 65"/>
                <a:gd name="T28" fmla="*/ 50 w 65"/>
                <a:gd name="T29" fmla="*/ 5 h 65"/>
                <a:gd name="T30" fmla="*/ 47 w 65"/>
                <a:gd name="T31" fmla="*/ 13 h 65"/>
                <a:gd name="T32" fmla="*/ 51 w 65"/>
                <a:gd name="T33" fmla="*/ 16 h 65"/>
                <a:gd name="T34" fmla="*/ 59 w 65"/>
                <a:gd name="T35" fmla="*/ 14 h 65"/>
                <a:gd name="T36" fmla="*/ 61 w 65"/>
                <a:gd name="T37" fmla="*/ 17 h 65"/>
                <a:gd name="T38" fmla="*/ 55 w 65"/>
                <a:gd name="T39" fmla="*/ 23 h 65"/>
                <a:gd name="T40" fmla="*/ 57 w 65"/>
                <a:gd name="T41" fmla="*/ 28 h 65"/>
                <a:gd name="T42" fmla="*/ 65 w 65"/>
                <a:gd name="T43" fmla="*/ 30 h 65"/>
                <a:gd name="T44" fmla="*/ 65 w 65"/>
                <a:gd name="T45" fmla="*/ 34 h 65"/>
                <a:gd name="T46" fmla="*/ 57 w 65"/>
                <a:gd name="T47" fmla="*/ 36 h 65"/>
                <a:gd name="T48" fmla="*/ 56 w 65"/>
                <a:gd name="T49" fmla="*/ 41 h 65"/>
                <a:gd name="T50" fmla="*/ 62 w 65"/>
                <a:gd name="T51" fmla="*/ 46 h 65"/>
                <a:gd name="T52" fmla="*/ 61 w 65"/>
                <a:gd name="T53" fmla="*/ 48 h 65"/>
                <a:gd name="T54" fmla="*/ 60 w 65"/>
                <a:gd name="T55" fmla="*/ 50 h 65"/>
                <a:gd name="T56" fmla="*/ 52 w 65"/>
                <a:gd name="T57" fmla="*/ 48 h 65"/>
                <a:gd name="T58" fmla="*/ 48 w 65"/>
                <a:gd name="T59" fmla="*/ 52 h 65"/>
                <a:gd name="T60" fmla="*/ 51 w 65"/>
                <a:gd name="T61" fmla="*/ 59 h 65"/>
                <a:gd name="T62" fmla="*/ 48 w 65"/>
                <a:gd name="T63" fmla="*/ 61 h 65"/>
                <a:gd name="T64" fmla="*/ 42 w 65"/>
                <a:gd name="T65" fmla="*/ 56 h 65"/>
                <a:gd name="T66" fmla="*/ 37 w 65"/>
                <a:gd name="T67" fmla="*/ 57 h 65"/>
                <a:gd name="T68" fmla="*/ 35 w 65"/>
                <a:gd name="T69" fmla="*/ 65 h 65"/>
                <a:gd name="T70" fmla="*/ 31 w 65"/>
                <a:gd name="T71" fmla="*/ 65 h 65"/>
                <a:gd name="T72" fmla="*/ 29 w 65"/>
                <a:gd name="T73" fmla="*/ 57 h 65"/>
                <a:gd name="T74" fmla="*/ 24 w 65"/>
                <a:gd name="T75" fmla="*/ 56 h 65"/>
                <a:gd name="T76" fmla="*/ 18 w 65"/>
                <a:gd name="T77" fmla="*/ 62 h 65"/>
                <a:gd name="T78" fmla="*/ 17 w 65"/>
                <a:gd name="T79" fmla="*/ 61 h 65"/>
                <a:gd name="T80" fmla="*/ 15 w 65"/>
                <a:gd name="T81" fmla="*/ 60 h 65"/>
                <a:gd name="T82" fmla="*/ 17 w 65"/>
                <a:gd name="T83" fmla="*/ 52 h 65"/>
                <a:gd name="T84" fmla="*/ 13 w 65"/>
                <a:gd name="T85" fmla="*/ 49 h 65"/>
                <a:gd name="T86" fmla="*/ 5 w 65"/>
                <a:gd name="T87" fmla="*/ 51 h 65"/>
                <a:gd name="T88" fmla="*/ 3 w 65"/>
                <a:gd name="T89" fmla="*/ 48 h 65"/>
                <a:gd name="T90" fmla="*/ 9 w 65"/>
                <a:gd name="T91" fmla="*/ 42 h 65"/>
                <a:gd name="T92" fmla="*/ 8 w 65"/>
                <a:gd name="T93" fmla="*/ 37 h 65"/>
                <a:gd name="T94" fmla="*/ 0 w 65"/>
                <a:gd name="T95" fmla="*/ 35 h 65"/>
                <a:gd name="T96" fmla="*/ 0 w 65"/>
                <a:gd name="T97" fmla="*/ 31 h 65"/>
                <a:gd name="T98" fmla="*/ 7 w 65"/>
                <a:gd name="T99" fmla="*/ 29 h 65"/>
                <a:gd name="T100" fmla="*/ 9 w 65"/>
                <a:gd name="T101" fmla="*/ 24 h 65"/>
                <a:gd name="T102" fmla="*/ 3 w 65"/>
                <a:gd name="T103" fmla="*/ 19 h 65"/>
                <a:gd name="T104" fmla="*/ 4 w 65"/>
                <a:gd name="T105" fmla="*/ 17 h 65"/>
                <a:gd name="T106" fmla="*/ 5 w 65"/>
                <a:gd name="T107" fmla="*/ 15 h 65"/>
                <a:gd name="T108" fmla="*/ 12 w 65"/>
                <a:gd name="T109" fmla="*/ 17 h 65"/>
                <a:gd name="T110" fmla="*/ 16 w 65"/>
                <a:gd name="T111" fmla="*/ 13 h 65"/>
                <a:gd name="T112" fmla="*/ 14 w 65"/>
                <a:gd name="T113" fmla="*/ 6 h 65"/>
                <a:gd name="T114" fmla="*/ 17 w 65"/>
                <a:gd name="T115" fmla="*/ 4 h 65"/>
                <a:gd name="T116" fmla="*/ 23 w 65"/>
                <a:gd name="T117" fmla="*/ 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 h="65">
                  <a:moveTo>
                    <a:pt x="41" y="38"/>
                  </a:moveTo>
                  <a:cubicBezTo>
                    <a:pt x="44" y="32"/>
                    <a:pt x="42" y="26"/>
                    <a:pt x="37" y="23"/>
                  </a:cubicBezTo>
                  <a:cubicBezTo>
                    <a:pt x="32" y="21"/>
                    <a:pt x="26" y="22"/>
                    <a:pt x="23" y="27"/>
                  </a:cubicBezTo>
                  <a:cubicBezTo>
                    <a:pt x="20" y="33"/>
                    <a:pt x="22" y="39"/>
                    <a:pt x="27" y="42"/>
                  </a:cubicBezTo>
                  <a:cubicBezTo>
                    <a:pt x="32" y="45"/>
                    <a:pt x="39" y="43"/>
                    <a:pt x="41" y="38"/>
                  </a:cubicBezTo>
                  <a:close/>
                  <a:moveTo>
                    <a:pt x="23" y="9"/>
                  </a:moveTo>
                  <a:cubicBezTo>
                    <a:pt x="23" y="9"/>
                    <a:pt x="23" y="9"/>
                    <a:pt x="23" y="9"/>
                  </a:cubicBezTo>
                  <a:cubicBezTo>
                    <a:pt x="24" y="9"/>
                    <a:pt x="26" y="8"/>
                    <a:pt x="28" y="8"/>
                  </a:cubicBezTo>
                  <a:cubicBezTo>
                    <a:pt x="29" y="0"/>
                    <a:pt x="29" y="0"/>
                    <a:pt x="29" y="0"/>
                  </a:cubicBezTo>
                  <a:cubicBezTo>
                    <a:pt x="31" y="0"/>
                    <a:pt x="32" y="0"/>
                    <a:pt x="33" y="0"/>
                  </a:cubicBezTo>
                  <a:cubicBezTo>
                    <a:pt x="36" y="8"/>
                    <a:pt x="36" y="8"/>
                    <a:pt x="36" y="8"/>
                  </a:cubicBezTo>
                  <a:cubicBezTo>
                    <a:pt x="37" y="8"/>
                    <a:pt x="39" y="8"/>
                    <a:pt x="41" y="9"/>
                  </a:cubicBezTo>
                  <a:cubicBezTo>
                    <a:pt x="46" y="3"/>
                    <a:pt x="46" y="3"/>
                    <a:pt x="46" y="3"/>
                  </a:cubicBezTo>
                  <a:cubicBezTo>
                    <a:pt x="47" y="3"/>
                    <a:pt x="47" y="3"/>
                    <a:pt x="48" y="4"/>
                  </a:cubicBezTo>
                  <a:cubicBezTo>
                    <a:pt x="49" y="4"/>
                    <a:pt x="49" y="4"/>
                    <a:pt x="50" y="5"/>
                  </a:cubicBezTo>
                  <a:cubicBezTo>
                    <a:pt x="47" y="13"/>
                    <a:pt x="47" y="13"/>
                    <a:pt x="47" y="13"/>
                  </a:cubicBezTo>
                  <a:cubicBezTo>
                    <a:pt x="49" y="14"/>
                    <a:pt x="50" y="15"/>
                    <a:pt x="51" y="16"/>
                  </a:cubicBezTo>
                  <a:cubicBezTo>
                    <a:pt x="59" y="14"/>
                    <a:pt x="59" y="14"/>
                    <a:pt x="59" y="14"/>
                  </a:cubicBezTo>
                  <a:cubicBezTo>
                    <a:pt x="60" y="15"/>
                    <a:pt x="61" y="16"/>
                    <a:pt x="61" y="17"/>
                  </a:cubicBezTo>
                  <a:cubicBezTo>
                    <a:pt x="55" y="23"/>
                    <a:pt x="55" y="23"/>
                    <a:pt x="55" y="23"/>
                  </a:cubicBezTo>
                  <a:cubicBezTo>
                    <a:pt x="56" y="25"/>
                    <a:pt x="57" y="26"/>
                    <a:pt x="57" y="28"/>
                  </a:cubicBezTo>
                  <a:cubicBezTo>
                    <a:pt x="65" y="30"/>
                    <a:pt x="65" y="30"/>
                    <a:pt x="65" y="30"/>
                  </a:cubicBezTo>
                  <a:cubicBezTo>
                    <a:pt x="65" y="31"/>
                    <a:pt x="65" y="32"/>
                    <a:pt x="65" y="34"/>
                  </a:cubicBezTo>
                  <a:cubicBezTo>
                    <a:pt x="57" y="36"/>
                    <a:pt x="57" y="36"/>
                    <a:pt x="57" y="36"/>
                  </a:cubicBezTo>
                  <a:cubicBezTo>
                    <a:pt x="57" y="38"/>
                    <a:pt x="56" y="39"/>
                    <a:pt x="56" y="41"/>
                  </a:cubicBezTo>
                  <a:cubicBezTo>
                    <a:pt x="62" y="46"/>
                    <a:pt x="62" y="46"/>
                    <a:pt x="62" y="46"/>
                  </a:cubicBezTo>
                  <a:cubicBezTo>
                    <a:pt x="62" y="47"/>
                    <a:pt x="61" y="48"/>
                    <a:pt x="61" y="48"/>
                  </a:cubicBezTo>
                  <a:cubicBezTo>
                    <a:pt x="61" y="49"/>
                    <a:pt x="60" y="49"/>
                    <a:pt x="60" y="50"/>
                  </a:cubicBezTo>
                  <a:cubicBezTo>
                    <a:pt x="52" y="48"/>
                    <a:pt x="52" y="48"/>
                    <a:pt x="52" y="48"/>
                  </a:cubicBezTo>
                  <a:cubicBezTo>
                    <a:pt x="51" y="49"/>
                    <a:pt x="50" y="50"/>
                    <a:pt x="48" y="52"/>
                  </a:cubicBezTo>
                  <a:cubicBezTo>
                    <a:pt x="51" y="59"/>
                    <a:pt x="51" y="59"/>
                    <a:pt x="51" y="59"/>
                  </a:cubicBezTo>
                  <a:cubicBezTo>
                    <a:pt x="50" y="60"/>
                    <a:pt x="49" y="61"/>
                    <a:pt x="48" y="61"/>
                  </a:cubicBezTo>
                  <a:cubicBezTo>
                    <a:pt x="42" y="56"/>
                    <a:pt x="42" y="56"/>
                    <a:pt x="42" y="56"/>
                  </a:cubicBezTo>
                  <a:cubicBezTo>
                    <a:pt x="40" y="56"/>
                    <a:pt x="38" y="57"/>
                    <a:pt x="37" y="57"/>
                  </a:cubicBezTo>
                  <a:cubicBezTo>
                    <a:pt x="35" y="65"/>
                    <a:pt x="35" y="65"/>
                    <a:pt x="35" y="65"/>
                  </a:cubicBezTo>
                  <a:cubicBezTo>
                    <a:pt x="34" y="65"/>
                    <a:pt x="32" y="65"/>
                    <a:pt x="31" y="65"/>
                  </a:cubicBezTo>
                  <a:cubicBezTo>
                    <a:pt x="29" y="57"/>
                    <a:pt x="29" y="57"/>
                    <a:pt x="29" y="57"/>
                  </a:cubicBezTo>
                  <a:cubicBezTo>
                    <a:pt x="27" y="57"/>
                    <a:pt x="26" y="57"/>
                    <a:pt x="24" y="56"/>
                  </a:cubicBezTo>
                  <a:cubicBezTo>
                    <a:pt x="18" y="62"/>
                    <a:pt x="18" y="62"/>
                    <a:pt x="18" y="62"/>
                  </a:cubicBezTo>
                  <a:cubicBezTo>
                    <a:pt x="18" y="62"/>
                    <a:pt x="17" y="62"/>
                    <a:pt x="17" y="61"/>
                  </a:cubicBezTo>
                  <a:cubicBezTo>
                    <a:pt x="16" y="61"/>
                    <a:pt x="15" y="61"/>
                    <a:pt x="15" y="60"/>
                  </a:cubicBezTo>
                  <a:cubicBezTo>
                    <a:pt x="17" y="52"/>
                    <a:pt x="17" y="52"/>
                    <a:pt x="17" y="52"/>
                  </a:cubicBezTo>
                  <a:cubicBezTo>
                    <a:pt x="16" y="51"/>
                    <a:pt x="14" y="50"/>
                    <a:pt x="13" y="49"/>
                  </a:cubicBezTo>
                  <a:cubicBezTo>
                    <a:pt x="5" y="51"/>
                    <a:pt x="5" y="51"/>
                    <a:pt x="5" y="51"/>
                  </a:cubicBezTo>
                  <a:cubicBezTo>
                    <a:pt x="5" y="50"/>
                    <a:pt x="4" y="49"/>
                    <a:pt x="3" y="48"/>
                  </a:cubicBezTo>
                  <a:cubicBezTo>
                    <a:pt x="9" y="42"/>
                    <a:pt x="9" y="42"/>
                    <a:pt x="9" y="42"/>
                  </a:cubicBezTo>
                  <a:cubicBezTo>
                    <a:pt x="8" y="40"/>
                    <a:pt x="8" y="39"/>
                    <a:pt x="8" y="37"/>
                  </a:cubicBezTo>
                  <a:cubicBezTo>
                    <a:pt x="0" y="35"/>
                    <a:pt x="0" y="35"/>
                    <a:pt x="0" y="35"/>
                  </a:cubicBezTo>
                  <a:cubicBezTo>
                    <a:pt x="0" y="34"/>
                    <a:pt x="0" y="33"/>
                    <a:pt x="0" y="31"/>
                  </a:cubicBezTo>
                  <a:cubicBezTo>
                    <a:pt x="7" y="29"/>
                    <a:pt x="7" y="29"/>
                    <a:pt x="7" y="29"/>
                  </a:cubicBezTo>
                  <a:cubicBezTo>
                    <a:pt x="8" y="28"/>
                    <a:pt x="8" y="26"/>
                    <a:pt x="9" y="24"/>
                  </a:cubicBezTo>
                  <a:cubicBezTo>
                    <a:pt x="3" y="19"/>
                    <a:pt x="3" y="19"/>
                    <a:pt x="3" y="19"/>
                  </a:cubicBezTo>
                  <a:cubicBezTo>
                    <a:pt x="3" y="18"/>
                    <a:pt x="3" y="17"/>
                    <a:pt x="4" y="17"/>
                  </a:cubicBezTo>
                  <a:cubicBezTo>
                    <a:pt x="4" y="16"/>
                    <a:pt x="4" y="16"/>
                    <a:pt x="5" y="15"/>
                  </a:cubicBezTo>
                  <a:cubicBezTo>
                    <a:pt x="12" y="17"/>
                    <a:pt x="12" y="17"/>
                    <a:pt x="12" y="17"/>
                  </a:cubicBezTo>
                  <a:cubicBezTo>
                    <a:pt x="14" y="16"/>
                    <a:pt x="15" y="15"/>
                    <a:pt x="16" y="13"/>
                  </a:cubicBezTo>
                  <a:cubicBezTo>
                    <a:pt x="14" y="6"/>
                    <a:pt x="14" y="6"/>
                    <a:pt x="14" y="6"/>
                  </a:cubicBezTo>
                  <a:cubicBezTo>
                    <a:pt x="15" y="5"/>
                    <a:pt x="16" y="4"/>
                    <a:pt x="17" y="4"/>
                  </a:cubicBezTo>
                  <a:lnTo>
                    <a:pt x="23" y="9"/>
                  </a:lnTo>
                  <a:close/>
                </a:path>
              </a:pathLst>
            </a:custGeom>
            <a:solidFill>
              <a:srgbClr val="4FC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Rectangle 58">
              <a:extLst>
                <a:ext uri="{FF2B5EF4-FFF2-40B4-BE49-F238E27FC236}">
                  <a16:creationId xmlns:a16="http://schemas.microsoft.com/office/drawing/2014/main" id="{437BAC56-BD04-DB49-B758-8270905D00FD}"/>
                </a:ext>
              </a:extLst>
            </p:cNvPr>
            <p:cNvSpPr>
              <a:spLocks noChangeArrowheads="1"/>
            </p:cNvSpPr>
            <p:nvPr/>
          </p:nvSpPr>
          <p:spPr bwMode="auto">
            <a:xfrm>
              <a:off x="1103935" y="943519"/>
              <a:ext cx="318081" cy="615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1" i="0" u="none" strike="noStrike" cap="none" normalizeH="0" baseline="0" dirty="0">
                  <a:ln>
                    <a:noFill/>
                  </a:ln>
                  <a:solidFill>
                    <a:srgbClr val="4FC1CD"/>
                  </a:solidFill>
                  <a:effectLst/>
                  <a:latin typeface="Open Sans Extrabold" panose="020B0906030804020204" pitchFamily="34" charset="0"/>
                </a:rPr>
                <a:t>1</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60" name="Rectangle 59">
              <a:extLst>
                <a:ext uri="{FF2B5EF4-FFF2-40B4-BE49-F238E27FC236}">
                  <a16:creationId xmlns:a16="http://schemas.microsoft.com/office/drawing/2014/main" id="{A5C6095A-FEA7-2C47-A45D-C8327EB9CFB9}"/>
                </a:ext>
              </a:extLst>
            </p:cNvPr>
            <p:cNvSpPr>
              <a:spLocks noChangeArrowheads="1"/>
            </p:cNvSpPr>
            <p:nvPr/>
          </p:nvSpPr>
          <p:spPr bwMode="auto">
            <a:xfrm>
              <a:off x="1666842" y="1106415"/>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1" name="Rectangle 60">
              <a:extLst>
                <a:ext uri="{FF2B5EF4-FFF2-40B4-BE49-F238E27FC236}">
                  <a16:creationId xmlns:a16="http://schemas.microsoft.com/office/drawing/2014/main" id="{FCFDB85D-4E86-ED44-A8F0-BAC2DD65F98E}"/>
                </a:ext>
              </a:extLst>
            </p:cNvPr>
            <p:cNvSpPr>
              <a:spLocks noChangeArrowheads="1"/>
            </p:cNvSpPr>
            <p:nvPr/>
          </p:nvSpPr>
          <p:spPr bwMode="auto">
            <a:xfrm>
              <a:off x="1753592" y="1216297"/>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2" name="Rectangle 61">
              <a:extLst>
                <a:ext uri="{FF2B5EF4-FFF2-40B4-BE49-F238E27FC236}">
                  <a16:creationId xmlns:a16="http://schemas.microsoft.com/office/drawing/2014/main" id="{DDF449C8-9B3A-B24C-B769-5FB0E70C4B3E}"/>
                </a:ext>
              </a:extLst>
            </p:cNvPr>
            <p:cNvSpPr>
              <a:spLocks noChangeArrowheads="1"/>
            </p:cNvSpPr>
            <p:nvPr/>
          </p:nvSpPr>
          <p:spPr bwMode="auto">
            <a:xfrm>
              <a:off x="1680337" y="1326180"/>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3" name="Rectangle 62">
              <a:extLst>
                <a:ext uri="{FF2B5EF4-FFF2-40B4-BE49-F238E27FC236}">
                  <a16:creationId xmlns:a16="http://schemas.microsoft.com/office/drawing/2014/main" id="{8A48111B-307E-E341-ABEC-B6BCF7D0B7B3}"/>
                </a:ext>
              </a:extLst>
            </p:cNvPr>
            <p:cNvSpPr>
              <a:spLocks noChangeArrowheads="1"/>
            </p:cNvSpPr>
            <p:nvPr/>
          </p:nvSpPr>
          <p:spPr bwMode="auto">
            <a:xfrm>
              <a:off x="1700578" y="1277022"/>
              <a:ext cx="1043884" cy="1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zh-CN" sz="1200" b="1" i="0" u="none" strike="noStrike" cap="none" normalizeH="0" baseline="0" dirty="0">
                  <a:ln>
                    <a:noFill/>
                  </a:ln>
                  <a:solidFill>
                    <a:srgbClr val="FFFFFF"/>
                  </a:solidFill>
                  <a:effectLst/>
                  <a:latin typeface="Cambria" panose="02040503050406030204" pitchFamily="18" charset="0"/>
                </a:rPr>
                <a:t>Cache memory</a:t>
              </a:r>
              <a:endParaRPr kumimoji="0" lang="zh-CN" altLang="zh-CN" sz="1800" b="1" i="0" u="none" strike="noStrike" cap="none" normalizeH="0" baseline="0" dirty="0">
                <a:ln>
                  <a:noFill/>
                </a:ln>
                <a:solidFill>
                  <a:schemeClr val="tx1"/>
                </a:solidFill>
                <a:effectLst/>
                <a:latin typeface="Cambria" panose="02040503050406030204" pitchFamily="18" charset="0"/>
              </a:endParaRPr>
            </a:p>
          </p:txBody>
        </p:sp>
      </p:grpSp>
      <p:grpSp>
        <p:nvGrpSpPr>
          <p:cNvPr id="98" name="Group 97">
            <a:extLst>
              <a:ext uri="{FF2B5EF4-FFF2-40B4-BE49-F238E27FC236}">
                <a16:creationId xmlns:a16="http://schemas.microsoft.com/office/drawing/2014/main" id="{8CB2788E-756D-5C44-AAC5-BEC4A45770A9}"/>
              </a:ext>
            </a:extLst>
          </p:cNvPr>
          <p:cNvGrpSpPr/>
          <p:nvPr/>
        </p:nvGrpSpPr>
        <p:grpSpPr>
          <a:xfrm>
            <a:off x="894660" y="3750344"/>
            <a:ext cx="2479105" cy="924363"/>
            <a:chOff x="899592" y="915566"/>
            <a:chExt cx="2479105" cy="924363"/>
          </a:xfrm>
        </p:grpSpPr>
        <p:sp>
          <p:nvSpPr>
            <p:cNvPr id="99" name="Freeform 98">
              <a:extLst>
                <a:ext uri="{FF2B5EF4-FFF2-40B4-BE49-F238E27FC236}">
                  <a16:creationId xmlns:a16="http://schemas.microsoft.com/office/drawing/2014/main" id="{3E33CF30-2A8C-F944-8A9A-9E32F793FD83}"/>
                </a:ext>
              </a:extLst>
            </p:cNvPr>
            <p:cNvSpPr>
              <a:spLocks/>
            </p:cNvSpPr>
            <p:nvPr/>
          </p:nvSpPr>
          <p:spPr bwMode="auto">
            <a:xfrm>
              <a:off x="997908" y="915566"/>
              <a:ext cx="2282473" cy="924363"/>
            </a:xfrm>
            <a:custGeom>
              <a:avLst/>
              <a:gdLst>
                <a:gd name="T0" fmla="*/ 478 w 2368"/>
                <a:gd name="T1" fmla="*/ 0 h 959"/>
                <a:gd name="T2" fmla="*/ 0 w 2368"/>
                <a:gd name="T3" fmla="*/ 0 h 959"/>
                <a:gd name="T4" fmla="*/ 1890 w 2368"/>
                <a:gd name="T5" fmla="*/ 959 h 959"/>
                <a:gd name="T6" fmla="*/ 2368 w 2368"/>
                <a:gd name="T7" fmla="*/ 959 h 959"/>
                <a:gd name="T8" fmla="*/ 478 w 2368"/>
                <a:gd name="T9" fmla="*/ 0 h 959"/>
              </a:gdLst>
              <a:ahLst/>
              <a:cxnLst>
                <a:cxn ang="0">
                  <a:pos x="T0" y="T1"/>
                </a:cxn>
                <a:cxn ang="0">
                  <a:pos x="T2" y="T3"/>
                </a:cxn>
                <a:cxn ang="0">
                  <a:pos x="T4" y="T5"/>
                </a:cxn>
                <a:cxn ang="0">
                  <a:pos x="T6" y="T7"/>
                </a:cxn>
                <a:cxn ang="0">
                  <a:pos x="T8" y="T9"/>
                </a:cxn>
              </a:cxnLst>
              <a:rect l="0" t="0" r="r" b="b"/>
              <a:pathLst>
                <a:path w="2368" h="959">
                  <a:moveTo>
                    <a:pt x="478" y="0"/>
                  </a:moveTo>
                  <a:lnTo>
                    <a:pt x="0" y="0"/>
                  </a:lnTo>
                  <a:lnTo>
                    <a:pt x="1890" y="959"/>
                  </a:lnTo>
                  <a:lnTo>
                    <a:pt x="2368" y="959"/>
                  </a:lnTo>
                  <a:lnTo>
                    <a:pt x="478" y="0"/>
                  </a:lnTo>
                  <a:close/>
                </a:path>
              </a:pathLst>
            </a:custGeom>
            <a:solidFill>
              <a:srgbClr val="9EC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9">
              <a:extLst>
                <a:ext uri="{FF2B5EF4-FFF2-40B4-BE49-F238E27FC236}">
                  <a16:creationId xmlns:a16="http://schemas.microsoft.com/office/drawing/2014/main" id="{078BE046-03E2-E748-AA0B-34E7B498C7C4}"/>
                </a:ext>
              </a:extLst>
            </p:cNvPr>
            <p:cNvSpPr>
              <a:spLocks/>
            </p:cNvSpPr>
            <p:nvPr/>
          </p:nvSpPr>
          <p:spPr bwMode="auto">
            <a:xfrm>
              <a:off x="899592" y="1036051"/>
              <a:ext cx="2479105" cy="673754"/>
            </a:xfrm>
            <a:custGeom>
              <a:avLst/>
              <a:gdLst>
                <a:gd name="T0" fmla="*/ 0 w 1086"/>
                <a:gd name="T1" fmla="*/ 0 h 295"/>
                <a:gd name="T2" fmla="*/ 1086 w 1086"/>
                <a:gd name="T3" fmla="*/ 0 h 295"/>
                <a:gd name="T4" fmla="*/ 1086 w 1086"/>
                <a:gd name="T5" fmla="*/ 295 h 295"/>
                <a:gd name="T6" fmla="*/ 0 w 1086"/>
                <a:gd name="T7" fmla="*/ 295 h 295"/>
                <a:gd name="T8" fmla="*/ 0 w 1086"/>
                <a:gd name="T9" fmla="*/ 0 h 295"/>
              </a:gdLst>
              <a:ahLst/>
              <a:cxnLst>
                <a:cxn ang="0">
                  <a:pos x="T0" y="T1"/>
                </a:cxn>
                <a:cxn ang="0">
                  <a:pos x="T2" y="T3"/>
                </a:cxn>
                <a:cxn ang="0">
                  <a:pos x="T4" y="T5"/>
                </a:cxn>
                <a:cxn ang="0">
                  <a:pos x="T6" y="T7"/>
                </a:cxn>
                <a:cxn ang="0">
                  <a:pos x="T8" y="T9"/>
                </a:cxn>
              </a:cxnLst>
              <a:rect l="0" t="0" r="r" b="b"/>
              <a:pathLst>
                <a:path w="1086" h="295">
                  <a:moveTo>
                    <a:pt x="0" y="0"/>
                  </a:moveTo>
                  <a:cubicBezTo>
                    <a:pt x="362" y="0"/>
                    <a:pt x="724" y="0"/>
                    <a:pt x="1086" y="0"/>
                  </a:cubicBezTo>
                  <a:cubicBezTo>
                    <a:pt x="1086" y="295"/>
                    <a:pt x="1086" y="295"/>
                    <a:pt x="1086" y="295"/>
                  </a:cubicBezTo>
                  <a:cubicBezTo>
                    <a:pt x="724" y="295"/>
                    <a:pt x="362" y="295"/>
                    <a:pt x="0" y="295"/>
                  </a:cubicBezTo>
                  <a:lnTo>
                    <a:pt x="0" y="0"/>
                  </a:lnTo>
                  <a:close/>
                </a:path>
              </a:pathLst>
            </a:custGeom>
            <a:solidFill>
              <a:srgbClr val="4FC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0">
              <a:extLst>
                <a:ext uri="{FF2B5EF4-FFF2-40B4-BE49-F238E27FC236}">
                  <a16:creationId xmlns:a16="http://schemas.microsoft.com/office/drawing/2014/main" id="{32406550-32D8-4640-9C38-532814FEAB7B}"/>
                </a:ext>
              </a:extLst>
            </p:cNvPr>
            <p:cNvSpPr>
              <a:spLocks/>
            </p:cNvSpPr>
            <p:nvPr/>
          </p:nvSpPr>
          <p:spPr bwMode="auto">
            <a:xfrm>
              <a:off x="997908" y="915566"/>
              <a:ext cx="460736" cy="697851"/>
            </a:xfrm>
            <a:custGeom>
              <a:avLst/>
              <a:gdLst>
                <a:gd name="T0" fmla="*/ 0 w 478"/>
                <a:gd name="T1" fmla="*/ 0 h 724"/>
                <a:gd name="T2" fmla="*/ 0 w 478"/>
                <a:gd name="T3" fmla="*/ 544 h 724"/>
                <a:gd name="T4" fmla="*/ 239 w 478"/>
                <a:gd name="T5" fmla="*/ 724 h 724"/>
                <a:gd name="T6" fmla="*/ 478 w 478"/>
                <a:gd name="T7" fmla="*/ 544 h 724"/>
                <a:gd name="T8" fmla="*/ 478 w 478"/>
                <a:gd name="T9" fmla="*/ 0 h 724"/>
                <a:gd name="T10" fmla="*/ 0 w 478"/>
                <a:gd name="T11" fmla="*/ 0 h 724"/>
              </a:gdLst>
              <a:ahLst/>
              <a:cxnLst>
                <a:cxn ang="0">
                  <a:pos x="T0" y="T1"/>
                </a:cxn>
                <a:cxn ang="0">
                  <a:pos x="T2" y="T3"/>
                </a:cxn>
                <a:cxn ang="0">
                  <a:pos x="T4" y="T5"/>
                </a:cxn>
                <a:cxn ang="0">
                  <a:pos x="T6" y="T7"/>
                </a:cxn>
                <a:cxn ang="0">
                  <a:pos x="T8" y="T9"/>
                </a:cxn>
                <a:cxn ang="0">
                  <a:pos x="T10" y="T11"/>
                </a:cxn>
              </a:cxnLst>
              <a:rect l="0" t="0" r="r" b="b"/>
              <a:pathLst>
                <a:path w="478" h="724">
                  <a:moveTo>
                    <a:pt x="0" y="0"/>
                  </a:moveTo>
                  <a:lnTo>
                    <a:pt x="0" y="544"/>
                  </a:lnTo>
                  <a:lnTo>
                    <a:pt x="239" y="724"/>
                  </a:lnTo>
                  <a:lnTo>
                    <a:pt x="478" y="544"/>
                  </a:lnTo>
                  <a:lnTo>
                    <a:pt x="478" y="0"/>
                  </a:lnTo>
                  <a:lnTo>
                    <a:pt x="0" y="0"/>
                  </a:lnTo>
                  <a:close/>
                </a:path>
              </a:pathLst>
            </a:custGeom>
            <a:solidFill>
              <a:srgbClr val="B2D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01">
              <a:extLst>
                <a:ext uri="{FF2B5EF4-FFF2-40B4-BE49-F238E27FC236}">
                  <a16:creationId xmlns:a16="http://schemas.microsoft.com/office/drawing/2014/main" id="{27EAE049-EFE6-564D-8F1E-3EE46E094403}"/>
                </a:ext>
              </a:extLst>
            </p:cNvPr>
            <p:cNvSpPr>
              <a:spLocks/>
            </p:cNvSpPr>
            <p:nvPr/>
          </p:nvSpPr>
          <p:spPr bwMode="auto">
            <a:xfrm>
              <a:off x="2819645" y="1129548"/>
              <a:ext cx="460736" cy="710381"/>
            </a:xfrm>
            <a:custGeom>
              <a:avLst/>
              <a:gdLst>
                <a:gd name="T0" fmla="*/ 0 w 478"/>
                <a:gd name="T1" fmla="*/ 737 h 737"/>
                <a:gd name="T2" fmla="*/ 0 w 478"/>
                <a:gd name="T3" fmla="*/ 185 h 737"/>
                <a:gd name="T4" fmla="*/ 239 w 478"/>
                <a:gd name="T5" fmla="*/ 0 h 737"/>
                <a:gd name="T6" fmla="*/ 478 w 478"/>
                <a:gd name="T7" fmla="*/ 185 h 737"/>
                <a:gd name="T8" fmla="*/ 478 w 478"/>
                <a:gd name="T9" fmla="*/ 737 h 737"/>
                <a:gd name="T10" fmla="*/ 0 w 478"/>
                <a:gd name="T11" fmla="*/ 737 h 737"/>
              </a:gdLst>
              <a:ahLst/>
              <a:cxnLst>
                <a:cxn ang="0">
                  <a:pos x="T0" y="T1"/>
                </a:cxn>
                <a:cxn ang="0">
                  <a:pos x="T2" y="T3"/>
                </a:cxn>
                <a:cxn ang="0">
                  <a:pos x="T4" y="T5"/>
                </a:cxn>
                <a:cxn ang="0">
                  <a:pos x="T6" y="T7"/>
                </a:cxn>
                <a:cxn ang="0">
                  <a:pos x="T8" y="T9"/>
                </a:cxn>
                <a:cxn ang="0">
                  <a:pos x="T10" y="T11"/>
                </a:cxn>
              </a:cxnLst>
              <a:rect l="0" t="0" r="r" b="b"/>
              <a:pathLst>
                <a:path w="478" h="737">
                  <a:moveTo>
                    <a:pt x="0" y="737"/>
                  </a:moveTo>
                  <a:lnTo>
                    <a:pt x="0" y="185"/>
                  </a:lnTo>
                  <a:lnTo>
                    <a:pt x="239" y="0"/>
                  </a:lnTo>
                  <a:lnTo>
                    <a:pt x="478" y="185"/>
                  </a:lnTo>
                  <a:lnTo>
                    <a:pt x="478" y="737"/>
                  </a:lnTo>
                  <a:lnTo>
                    <a:pt x="0" y="737"/>
                  </a:lnTo>
                  <a:close/>
                </a:path>
              </a:pathLst>
            </a:custGeom>
            <a:solidFill>
              <a:srgbClr val="B2D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2">
              <a:extLst>
                <a:ext uri="{FF2B5EF4-FFF2-40B4-BE49-F238E27FC236}">
                  <a16:creationId xmlns:a16="http://schemas.microsoft.com/office/drawing/2014/main" id="{B445E754-0220-FC4F-B04F-F966D4B2996A}"/>
                </a:ext>
              </a:extLst>
            </p:cNvPr>
            <p:cNvSpPr>
              <a:spLocks noEditPoints="1"/>
            </p:cNvSpPr>
            <p:nvPr/>
          </p:nvSpPr>
          <p:spPr bwMode="auto">
            <a:xfrm>
              <a:off x="2890009" y="1417749"/>
              <a:ext cx="189885" cy="188921"/>
            </a:xfrm>
            <a:custGeom>
              <a:avLst/>
              <a:gdLst>
                <a:gd name="T0" fmla="*/ 52 w 83"/>
                <a:gd name="T1" fmla="*/ 50 h 83"/>
                <a:gd name="T2" fmla="*/ 50 w 83"/>
                <a:gd name="T3" fmla="*/ 31 h 83"/>
                <a:gd name="T4" fmla="*/ 31 w 83"/>
                <a:gd name="T5" fmla="*/ 33 h 83"/>
                <a:gd name="T6" fmla="*/ 33 w 83"/>
                <a:gd name="T7" fmla="*/ 52 h 83"/>
                <a:gd name="T8" fmla="*/ 52 w 83"/>
                <a:gd name="T9" fmla="*/ 50 h 83"/>
                <a:gd name="T10" fmla="*/ 35 w 83"/>
                <a:gd name="T11" fmla="*/ 10 h 83"/>
                <a:gd name="T12" fmla="*/ 35 w 83"/>
                <a:gd name="T13" fmla="*/ 10 h 83"/>
                <a:gd name="T14" fmla="*/ 42 w 83"/>
                <a:gd name="T15" fmla="*/ 10 h 83"/>
                <a:gd name="T16" fmla="*/ 46 w 83"/>
                <a:gd name="T17" fmla="*/ 0 h 83"/>
                <a:gd name="T18" fmla="*/ 50 w 83"/>
                <a:gd name="T19" fmla="*/ 1 h 83"/>
                <a:gd name="T20" fmla="*/ 51 w 83"/>
                <a:gd name="T21" fmla="*/ 11 h 83"/>
                <a:gd name="T22" fmla="*/ 57 w 83"/>
                <a:gd name="T23" fmla="*/ 14 h 83"/>
                <a:gd name="T24" fmla="*/ 66 w 83"/>
                <a:gd name="T25" fmla="*/ 8 h 83"/>
                <a:gd name="T26" fmla="*/ 68 w 83"/>
                <a:gd name="T27" fmla="*/ 9 h 83"/>
                <a:gd name="T28" fmla="*/ 69 w 83"/>
                <a:gd name="T29" fmla="*/ 11 h 83"/>
                <a:gd name="T30" fmla="*/ 65 w 83"/>
                <a:gd name="T31" fmla="*/ 20 h 83"/>
                <a:gd name="T32" fmla="*/ 69 w 83"/>
                <a:gd name="T33" fmla="*/ 26 h 83"/>
                <a:gd name="T34" fmla="*/ 79 w 83"/>
                <a:gd name="T35" fmla="*/ 24 h 83"/>
                <a:gd name="T36" fmla="*/ 81 w 83"/>
                <a:gd name="T37" fmla="*/ 29 h 83"/>
                <a:gd name="T38" fmla="*/ 72 w 83"/>
                <a:gd name="T39" fmla="*/ 35 h 83"/>
                <a:gd name="T40" fmla="*/ 73 w 83"/>
                <a:gd name="T41" fmla="*/ 42 h 83"/>
                <a:gd name="T42" fmla="*/ 83 w 83"/>
                <a:gd name="T43" fmla="*/ 45 h 83"/>
                <a:gd name="T44" fmla="*/ 82 w 83"/>
                <a:gd name="T45" fmla="*/ 50 h 83"/>
                <a:gd name="T46" fmla="*/ 71 w 83"/>
                <a:gd name="T47" fmla="*/ 51 h 83"/>
                <a:gd name="T48" fmla="*/ 69 w 83"/>
                <a:gd name="T49" fmla="*/ 57 h 83"/>
                <a:gd name="T50" fmla="*/ 75 w 83"/>
                <a:gd name="T51" fmla="*/ 66 h 83"/>
                <a:gd name="T52" fmla="*/ 73 w 83"/>
                <a:gd name="T53" fmla="*/ 68 h 83"/>
                <a:gd name="T54" fmla="*/ 72 w 83"/>
                <a:gd name="T55" fmla="*/ 69 h 83"/>
                <a:gd name="T56" fmla="*/ 63 w 83"/>
                <a:gd name="T57" fmla="*/ 65 h 83"/>
                <a:gd name="T58" fmla="*/ 57 w 83"/>
                <a:gd name="T59" fmla="*/ 69 h 83"/>
                <a:gd name="T60" fmla="*/ 58 w 83"/>
                <a:gd name="T61" fmla="*/ 79 h 83"/>
                <a:gd name="T62" fmla="*/ 54 w 83"/>
                <a:gd name="T63" fmla="*/ 81 h 83"/>
                <a:gd name="T64" fmla="*/ 48 w 83"/>
                <a:gd name="T65" fmla="*/ 72 h 83"/>
                <a:gd name="T66" fmla="*/ 41 w 83"/>
                <a:gd name="T67" fmla="*/ 73 h 83"/>
                <a:gd name="T68" fmla="*/ 37 w 83"/>
                <a:gd name="T69" fmla="*/ 83 h 83"/>
                <a:gd name="T70" fmla="*/ 32 w 83"/>
                <a:gd name="T71" fmla="*/ 82 h 83"/>
                <a:gd name="T72" fmla="*/ 31 w 83"/>
                <a:gd name="T73" fmla="*/ 71 h 83"/>
                <a:gd name="T74" fmla="*/ 25 w 83"/>
                <a:gd name="T75" fmla="*/ 69 h 83"/>
                <a:gd name="T76" fmla="*/ 17 w 83"/>
                <a:gd name="T77" fmla="*/ 75 h 83"/>
                <a:gd name="T78" fmla="*/ 15 w 83"/>
                <a:gd name="T79" fmla="*/ 73 h 83"/>
                <a:gd name="T80" fmla="*/ 13 w 83"/>
                <a:gd name="T81" fmla="*/ 72 h 83"/>
                <a:gd name="T82" fmla="*/ 18 w 83"/>
                <a:gd name="T83" fmla="*/ 63 h 83"/>
                <a:gd name="T84" fmla="*/ 14 w 83"/>
                <a:gd name="T85" fmla="*/ 57 h 83"/>
                <a:gd name="T86" fmla="*/ 4 w 83"/>
                <a:gd name="T87" fmla="*/ 58 h 83"/>
                <a:gd name="T88" fmla="*/ 2 w 83"/>
                <a:gd name="T89" fmla="*/ 54 h 83"/>
                <a:gd name="T90" fmla="*/ 10 w 83"/>
                <a:gd name="T91" fmla="*/ 48 h 83"/>
                <a:gd name="T92" fmla="*/ 10 w 83"/>
                <a:gd name="T93" fmla="*/ 41 h 83"/>
                <a:gd name="T94" fmla="*/ 0 w 83"/>
                <a:gd name="T95" fmla="*/ 37 h 83"/>
                <a:gd name="T96" fmla="*/ 1 w 83"/>
                <a:gd name="T97" fmla="*/ 32 h 83"/>
                <a:gd name="T98" fmla="*/ 11 w 83"/>
                <a:gd name="T99" fmla="*/ 31 h 83"/>
                <a:gd name="T100" fmla="*/ 14 w 83"/>
                <a:gd name="T101" fmla="*/ 25 h 83"/>
                <a:gd name="T102" fmla="*/ 8 w 83"/>
                <a:gd name="T103" fmla="*/ 17 h 83"/>
                <a:gd name="T104" fmla="*/ 9 w 83"/>
                <a:gd name="T105" fmla="*/ 15 h 83"/>
                <a:gd name="T106" fmla="*/ 11 w 83"/>
                <a:gd name="T107" fmla="*/ 13 h 83"/>
                <a:gd name="T108" fmla="*/ 20 w 83"/>
                <a:gd name="T109" fmla="*/ 18 h 83"/>
                <a:gd name="T110" fmla="*/ 26 w 83"/>
                <a:gd name="T111" fmla="*/ 14 h 83"/>
                <a:gd name="T112" fmla="*/ 24 w 83"/>
                <a:gd name="T113" fmla="*/ 4 h 83"/>
                <a:gd name="T114" fmla="*/ 29 w 83"/>
                <a:gd name="T115" fmla="*/ 2 h 83"/>
                <a:gd name="T116" fmla="*/ 35 w 83"/>
                <a:gd name="T117"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83">
                  <a:moveTo>
                    <a:pt x="52" y="50"/>
                  </a:moveTo>
                  <a:cubicBezTo>
                    <a:pt x="56" y="44"/>
                    <a:pt x="55" y="36"/>
                    <a:pt x="50" y="31"/>
                  </a:cubicBezTo>
                  <a:cubicBezTo>
                    <a:pt x="44" y="26"/>
                    <a:pt x="36" y="27"/>
                    <a:pt x="31" y="33"/>
                  </a:cubicBezTo>
                  <a:cubicBezTo>
                    <a:pt x="26" y="39"/>
                    <a:pt x="27" y="47"/>
                    <a:pt x="33" y="52"/>
                  </a:cubicBezTo>
                  <a:cubicBezTo>
                    <a:pt x="39" y="56"/>
                    <a:pt x="47" y="55"/>
                    <a:pt x="52" y="50"/>
                  </a:cubicBezTo>
                  <a:close/>
                  <a:moveTo>
                    <a:pt x="35" y="10"/>
                  </a:moveTo>
                  <a:cubicBezTo>
                    <a:pt x="35" y="10"/>
                    <a:pt x="35" y="10"/>
                    <a:pt x="35" y="10"/>
                  </a:cubicBezTo>
                  <a:cubicBezTo>
                    <a:pt x="37" y="10"/>
                    <a:pt x="39" y="10"/>
                    <a:pt x="42" y="10"/>
                  </a:cubicBezTo>
                  <a:cubicBezTo>
                    <a:pt x="46" y="0"/>
                    <a:pt x="46" y="0"/>
                    <a:pt x="46" y="0"/>
                  </a:cubicBezTo>
                  <a:cubicBezTo>
                    <a:pt x="47" y="0"/>
                    <a:pt x="49" y="1"/>
                    <a:pt x="50" y="1"/>
                  </a:cubicBezTo>
                  <a:cubicBezTo>
                    <a:pt x="51" y="11"/>
                    <a:pt x="51" y="11"/>
                    <a:pt x="51" y="11"/>
                  </a:cubicBezTo>
                  <a:cubicBezTo>
                    <a:pt x="53" y="12"/>
                    <a:pt x="55" y="13"/>
                    <a:pt x="57" y="14"/>
                  </a:cubicBezTo>
                  <a:cubicBezTo>
                    <a:pt x="66" y="8"/>
                    <a:pt x="66" y="8"/>
                    <a:pt x="66" y="8"/>
                  </a:cubicBezTo>
                  <a:cubicBezTo>
                    <a:pt x="66" y="8"/>
                    <a:pt x="67" y="9"/>
                    <a:pt x="68" y="9"/>
                  </a:cubicBezTo>
                  <a:cubicBezTo>
                    <a:pt x="68" y="10"/>
                    <a:pt x="69" y="10"/>
                    <a:pt x="69" y="11"/>
                  </a:cubicBezTo>
                  <a:cubicBezTo>
                    <a:pt x="65" y="20"/>
                    <a:pt x="65" y="20"/>
                    <a:pt x="65" y="20"/>
                  </a:cubicBezTo>
                  <a:cubicBezTo>
                    <a:pt x="66" y="22"/>
                    <a:pt x="68" y="24"/>
                    <a:pt x="69" y="26"/>
                  </a:cubicBezTo>
                  <a:cubicBezTo>
                    <a:pt x="79" y="24"/>
                    <a:pt x="79" y="24"/>
                    <a:pt x="79" y="24"/>
                  </a:cubicBezTo>
                  <a:cubicBezTo>
                    <a:pt x="80" y="26"/>
                    <a:pt x="80" y="27"/>
                    <a:pt x="81" y="29"/>
                  </a:cubicBezTo>
                  <a:cubicBezTo>
                    <a:pt x="72" y="35"/>
                    <a:pt x="72" y="35"/>
                    <a:pt x="72" y="35"/>
                  </a:cubicBezTo>
                  <a:cubicBezTo>
                    <a:pt x="73" y="37"/>
                    <a:pt x="73" y="39"/>
                    <a:pt x="73" y="42"/>
                  </a:cubicBezTo>
                  <a:cubicBezTo>
                    <a:pt x="83" y="45"/>
                    <a:pt x="83" y="45"/>
                    <a:pt x="83" y="45"/>
                  </a:cubicBezTo>
                  <a:cubicBezTo>
                    <a:pt x="82" y="47"/>
                    <a:pt x="82" y="49"/>
                    <a:pt x="82" y="50"/>
                  </a:cubicBezTo>
                  <a:cubicBezTo>
                    <a:pt x="71" y="51"/>
                    <a:pt x="71" y="51"/>
                    <a:pt x="71" y="51"/>
                  </a:cubicBezTo>
                  <a:cubicBezTo>
                    <a:pt x="71" y="53"/>
                    <a:pt x="70" y="55"/>
                    <a:pt x="69" y="57"/>
                  </a:cubicBezTo>
                  <a:cubicBezTo>
                    <a:pt x="75" y="66"/>
                    <a:pt x="75" y="66"/>
                    <a:pt x="75" y="66"/>
                  </a:cubicBezTo>
                  <a:cubicBezTo>
                    <a:pt x="75" y="66"/>
                    <a:pt x="74" y="67"/>
                    <a:pt x="73" y="68"/>
                  </a:cubicBezTo>
                  <a:cubicBezTo>
                    <a:pt x="73" y="68"/>
                    <a:pt x="72" y="69"/>
                    <a:pt x="72" y="69"/>
                  </a:cubicBezTo>
                  <a:cubicBezTo>
                    <a:pt x="63" y="65"/>
                    <a:pt x="63" y="65"/>
                    <a:pt x="63" y="65"/>
                  </a:cubicBezTo>
                  <a:cubicBezTo>
                    <a:pt x="61" y="66"/>
                    <a:pt x="59" y="68"/>
                    <a:pt x="57" y="69"/>
                  </a:cubicBezTo>
                  <a:cubicBezTo>
                    <a:pt x="58" y="79"/>
                    <a:pt x="58" y="79"/>
                    <a:pt x="58" y="79"/>
                  </a:cubicBezTo>
                  <a:cubicBezTo>
                    <a:pt x="57" y="80"/>
                    <a:pt x="55" y="80"/>
                    <a:pt x="54" y="81"/>
                  </a:cubicBezTo>
                  <a:cubicBezTo>
                    <a:pt x="48" y="72"/>
                    <a:pt x="48" y="72"/>
                    <a:pt x="48" y="72"/>
                  </a:cubicBezTo>
                  <a:cubicBezTo>
                    <a:pt x="46" y="73"/>
                    <a:pt x="43" y="73"/>
                    <a:pt x="41" y="73"/>
                  </a:cubicBezTo>
                  <a:cubicBezTo>
                    <a:pt x="37" y="83"/>
                    <a:pt x="37" y="83"/>
                    <a:pt x="37" y="83"/>
                  </a:cubicBezTo>
                  <a:cubicBezTo>
                    <a:pt x="36" y="82"/>
                    <a:pt x="34" y="82"/>
                    <a:pt x="32" y="82"/>
                  </a:cubicBezTo>
                  <a:cubicBezTo>
                    <a:pt x="31" y="71"/>
                    <a:pt x="31" y="71"/>
                    <a:pt x="31" y="71"/>
                  </a:cubicBezTo>
                  <a:cubicBezTo>
                    <a:pt x="29" y="71"/>
                    <a:pt x="27" y="70"/>
                    <a:pt x="25" y="69"/>
                  </a:cubicBezTo>
                  <a:cubicBezTo>
                    <a:pt x="17" y="75"/>
                    <a:pt x="17" y="75"/>
                    <a:pt x="17" y="75"/>
                  </a:cubicBezTo>
                  <a:cubicBezTo>
                    <a:pt x="16" y="74"/>
                    <a:pt x="16" y="74"/>
                    <a:pt x="15" y="73"/>
                  </a:cubicBezTo>
                  <a:cubicBezTo>
                    <a:pt x="14" y="73"/>
                    <a:pt x="14" y="72"/>
                    <a:pt x="13" y="72"/>
                  </a:cubicBezTo>
                  <a:cubicBezTo>
                    <a:pt x="18" y="63"/>
                    <a:pt x="18" y="63"/>
                    <a:pt x="18" y="63"/>
                  </a:cubicBezTo>
                  <a:cubicBezTo>
                    <a:pt x="16" y="61"/>
                    <a:pt x="15" y="59"/>
                    <a:pt x="14" y="57"/>
                  </a:cubicBezTo>
                  <a:cubicBezTo>
                    <a:pt x="4" y="58"/>
                    <a:pt x="4" y="58"/>
                    <a:pt x="4" y="58"/>
                  </a:cubicBezTo>
                  <a:cubicBezTo>
                    <a:pt x="3" y="57"/>
                    <a:pt x="2" y="55"/>
                    <a:pt x="2" y="54"/>
                  </a:cubicBezTo>
                  <a:cubicBezTo>
                    <a:pt x="10" y="48"/>
                    <a:pt x="10" y="48"/>
                    <a:pt x="10" y="48"/>
                  </a:cubicBezTo>
                  <a:cubicBezTo>
                    <a:pt x="10" y="46"/>
                    <a:pt x="10" y="43"/>
                    <a:pt x="10" y="41"/>
                  </a:cubicBezTo>
                  <a:cubicBezTo>
                    <a:pt x="0" y="37"/>
                    <a:pt x="0" y="37"/>
                    <a:pt x="0" y="37"/>
                  </a:cubicBezTo>
                  <a:cubicBezTo>
                    <a:pt x="0" y="35"/>
                    <a:pt x="1" y="34"/>
                    <a:pt x="1" y="32"/>
                  </a:cubicBezTo>
                  <a:cubicBezTo>
                    <a:pt x="11" y="31"/>
                    <a:pt x="11" y="31"/>
                    <a:pt x="11" y="31"/>
                  </a:cubicBezTo>
                  <a:cubicBezTo>
                    <a:pt x="12" y="29"/>
                    <a:pt x="13" y="27"/>
                    <a:pt x="14" y="25"/>
                  </a:cubicBezTo>
                  <a:cubicBezTo>
                    <a:pt x="8" y="17"/>
                    <a:pt x="8" y="17"/>
                    <a:pt x="8" y="17"/>
                  </a:cubicBezTo>
                  <a:cubicBezTo>
                    <a:pt x="8" y="16"/>
                    <a:pt x="9" y="16"/>
                    <a:pt x="9" y="15"/>
                  </a:cubicBezTo>
                  <a:cubicBezTo>
                    <a:pt x="10" y="14"/>
                    <a:pt x="10" y="14"/>
                    <a:pt x="11" y="13"/>
                  </a:cubicBezTo>
                  <a:cubicBezTo>
                    <a:pt x="20" y="18"/>
                    <a:pt x="20" y="18"/>
                    <a:pt x="20" y="18"/>
                  </a:cubicBezTo>
                  <a:cubicBezTo>
                    <a:pt x="22" y="16"/>
                    <a:pt x="24" y="15"/>
                    <a:pt x="26" y="14"/>
                  </a:cubicBezTo>
                  <a:cubicBezTo>
                    <a:pt x="24" y="4"/>
                    <a:pt x="24" y="4"/>
                    <a:pt x="24" y="4"/>
                  </a:cubicBezTo>
                  <a:cubicBezTo>
                    <a:pt x="26" y="3"/>
                    <a:pt x="27" y="2"/>
                    <a:pt x="29" y="2"/>
                  </a:cubicBezTo>
                  <a:lnTo>
                    <a:pt x="35" y="10"/>
                  </a:lnTo>
                  <a:close/>
                </a:path>
              </a:pathLst>
            </a:custGeom>
            <a:solidFill>
              <a:srgbClr val="4FC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3">
              <a:extLst>
                <a:ext uri="{FF2B5EF4-FFF2-40B4-BE49-F238E27FC236}">
                  <a16:creationId xmlns:a16="http://schemas.microsoft.com/office/drawing/2014/main" id="{0603C077-044A-B345-B4B8-FD182F189945}"/>
                </a:ext>
              </a:extLst>
            </p:cNvPr>
            <p:cNvSpPr>
              <a:spLocks noEditPoints="1"/>
            </p:cNvSpPr>
            <p:nvPr/>
          </p:nvSpPr>
          <p:spPr bwMode="auto">
            <a:xfrm>
              <a:off x="3061580" y="1387868"/>
              <a:ext cx="148438" cy="148438"/>
            </a:xfrm>
            <a:custGeom>
              <a:avLst/>
              <a:gdLst>
                <a:gd name="T0" fmla="*/ 41 w 65"/>
                <a:gd name="T1" fmla="*/ 38 h 65"/>
                <a:gd name="T2" fmla="*/ 37 w 65"/>
                <a:gd name="T3" fmla="*/ 23 h 65"/>
                <a:gd name="T4" fmla="*/ 23 w 65"/>
                <a:gd name="T5" fmla="*/ 27 h 65"/>
                <a:gd name="T6" fmla="*/ 27 w 65"/>
                <a:gd name="T7" fmla="*/ 42 h 65"/>
                <a:gd name="T8" fmla="*/ 41 w 65"/>
                <a:gd name="T9" fmla="*/ 38 h 65"/>
                <a:gd name="T10" fmla="*/ 23 w 65"/>
                <a:gd name="T11" fmla="*/ 9 h 65"/>
                <a:gd name="T12" fmla="*/ 23 w 65"/>
                <a:gd name="T13" fmla="*/ 9 h 65"/>
                <a:gd name="T14" fmla="*/ 28 w 65"/>
                <a:gd name="T15" fmla="*/ 8 h 65"/>
                <a:gd name="T16" fmla="*/ 29 w 65"/>
                <a:gd name="T17" fmla="*/ 0 h 65"/>
                <a:gd name="T18" fmla="*/ 33 w 65"/>
                <a:gd name="T19" fmla="*/ 0 h 65"/>
                <a:gd name="T20" fmla="*/ 36 w 65"/>
                <a:gd name="T21" fmla="*/ 8 h 65"/>
                <a:gd name="T22" fmla="*/ 41 w 65"/>
                <a:gd name="T23" fmla="*/ 9 h 65"/>
                <a:gd name="T24" fmla="*/ 46 w 65"/>
                <a:gd name="T25" fmla="*/ 3 h 65"/>
                <a:gd name="T26" fmla="*/ 48 w 65"/>
                <a:gd name="T27" fmla="*/ 4 h 65"/>
                <a:gd name="T28" fmla="*/ 50 w 65"/>
                <a:gd name="T29" fmla="*/ 5 h 65"/>
                <a:gd name="T30" fmla="*/ 47 w 65"/>
                <a:gd name="T31" fmla="*/ 13 h 65"/>
                <a:gd name="T32" fmla="*/ 51 w 65"/>
                <a:gd name="T33" fmla="*/ 16 h 65"/>
                <a:gd name="T34" fmla="*/ 59 w 65"/>
                <a:gd name="T35" fmla="*/ 14 h 65"/>
                <a:gd name="T36" fmla="*/ 61 w 65"/>
                <a:gd name="T37" fmla="*/ 17 h 65"/>
                <a:gd name="T38" fmla="*/ 55 w 65"/>
                <a:gd name="T39" fmla="*/ 23 h 65"/>
                <a:gd name="T40" fmla="*/ 57 w 65"/>
                <a:gd name="T41" fmla="*/ 28 h 65"/>
                <a:gd name="T42" fmla="*/ 65 w 65"/>
                <a:gd name="T43" fmla="*/ 30 h 65"/>
                <a:gd name="T44" fmla="*/ 65 w 65"/>
                <a:gd name="T45" fmla="*/ 34 h 65"/>
                <a:gd name="T46" fmla="*/ 57 w 65"/>
                <a:gd name="T47" fmla="*/ 36 h 65"/>
                <a:gd name="T48" fmla="*/ 56 w 65"/>
                <a:gd name="T49" fmla="*/ 41 h 65"/>
                <a:gd name="T50" fmla="*/ 62 w 65"/>
                <a:gd name="T51" fmla="*/ 46 h 65"/>
                <a:gd name="T52" fmla="*/ 61 w 65"/>
                <a:gd name="T53" fmla="*/ 48 h 65"/>
                <a:gd name="T54" fmla="*/ 60 w 65"/>
                <a:gd name="T55" fmla="*/ 50 h 65"/>
                <a:gd name="T56" fmla="*/ 52 w 65"/>
                <a:gd name="T57" fmla="*/ 48 h 65"/>
                <a:gd name="T58" fmla="*/ 48 w 65"/>
                <a:gd name="T59" fmla="*/ 52 h 65"/>
                <a:gd name="T60" fmla="*/ 51 w 65"/>
                <a:gd name="T61" fmla="*/ 59 h 65"/>
                <a:gd name="T62" fmla="*/ 48 w 65"/>
                <a:gd name="T63" fmla="*/ 61 h 65"/>
                <a:gd name="T64" fmla="*/ 42 w 65"/>
                <a:gd name="T65" fmla="*/ 56 h 65"/>
                <a:gd name="T66" fmla="*/ 37 w 65"/>
                <a:gd name="T67" fmla="*/ 57 h 65"/>
                <a:gd name="T68" fmla="*/ 35 w 65"/>
                <a:gd name="T69" fmla="*/ 65 h 65"/>
                <a:gd name="T70" fmla="*/ 31 w 65"/>
                <a:gd name="T71" fmla="*/ 65 h 65"/>
                <a:gd name="T72" fmla="*/ 29 w 65"/>
                <a:gd name="T73" fmla="*/ 57 h 65"/>
                <a:gd name="T74" fmla="*/ 24 w 65"/>
                <a:gd name="T75" fmla="*/ 56 h 65"/>
                <a:gd name="T76" fmla="*/ 18 w 65"/>
                <a:gd name="T77" fmla="*/ 62 h 65"/>
                <a:gd name="T78" fmla="*/ 17 w 65"/>
                <a:gd name="T79" fmla="*/ 61 h 65"/>
                <a:gd name="T80" fmla="*/ 15 w 65"/>
                <a:gd name="T81" fmla="*/ 60 h 65"/>
                <a:gd name="T82" fmla="*/ 17 w 65"/>
                <a:gd name="T83" fmla="*/ 52 h 65"/>
                <a:gd name="T84" fmla="*/ 13 w 65"/>
                <a:gd name="T85" fmla="*/ 49 h 65"/>
                <a:gd name="T86" fmla="*/ 5 w 65"/>
                <a:gd name="T87" fmla="*/ 51 h 65"/>
                <a:gd name="T88" fmla="*/ 3 w 65"/>
                <a:gd name="T89" fmla="*/ 48 h 65"/>
                <a:gd name="T90" fmla="*/ 9 w 65"/>
                <a:gd name="T91" fmla="*/ 42 h 65"/>
                <a:gd name="T92" fmla="*/ 8 w 65"/>
                <a:gd name="T93" fmla="*/ 37 h 65"/>
                <a:gd name="T94" fmla="*/ 0 w 65"/>
                <a:gd name="T95" fmla="*/ 35 h 65"/>
                <a:gd name="T96" fmla="*/ 0 w 65"/>
                <a:gd name="T97" fmla="*/ 31 h 65"/>
                <a:gd name="T98" fmla="*/ 7 w 65"/>
                <a:gd name="T99" fmla="*/ 29 h 65"/>
                <a:gd name="T100" fmla="*/ 9 w 65"/>
                <a:gd name="T101" fmla="*/ 24 h 65"/>
                <a:gd name="T102" fmla="*/ 3 w 65"/>
                <a:gd name="T103" fmla="*/ 19 h 65"/>
                <a:gd name="T104" fmla="*/ 4 w 65"/>
                <a:gd name="T105" fmla="*/ 17 h 65"/>
                <a:gd name="T106" fmla="*/ 5 w 65"/>
                <a:gd name="T107" fmla="*/ 15 h 65"/>
                <a:gd name="T108" fmla="*/ 12 w 65"/>
                <a:gd name="T109" fmla="*/ 17 h 65"/>
                <a:gd name="T110" fmla="*/ 16 w 65"/>
                <a:gd name="T111" fmla="*/ 13 h 65"/>
                <a:gd name="T112" fmla="*/ 14 w 65"/>
                <a:gd name="T113" fmla="*/ 6 h 65"/>
                <a:gd name="T114" fmla="*/ 17 w 65"/>
                <a:gd name="T115" fmla="*/ 4 h 65"/>
                <a:gd name="T116" fmla="*/ 23 w 65"/>
                <a:gd name="T117" fmla="*/ 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 h="65">
                  <a:moveTo>
                    <a:pt x="41" y="38"/>
                  </a:moveTo>
                  <a:cubicBezTo>
                    <a:pt x="44" y="32"/>
                    <a:pt x="42" y="26"/>
                    <a:pt x="37" y="23"/>
                  </a:cubicBezTo>
                  <a:cubicBezTo>
                    <a:pt x="32" y="21"/>
                    <a:pt x="26" y="22"/>
                    <a:pt x="23" y="27"/>
                  </a:cubicBezTo>
                  <a:cubicBezTo>
                    <a:pt x="20" y="33"/>
                    <a:pt x="22" y="39"/>
                    <a:pt x="27" y="42"/>
                  </a:cubicBezTo>
                  <a:cubicBezTo>
                    <a:pt x="32" y="45"/>
                    <a:pt x="39" y="43"/>
                    <a:pt x="41" y="38"/>
                  </a:cubicBezTo>
                  <a:close/>
                  <a:moveTo>
                    <a:pt x="23" y="9"/>
                  </a:moveTo>
                  <a:cubicBezTo>
                    <a:pt x="23" y="9"/>
                    <a:pt x="23" y="9"/>
                    <a:pt x="23" y="9"/>
                  </a:cubicBezTo>
                  <a:cubicBezTo>
                    <a:pt x="24" y="9"/>
                    <a:pt x="26" y="8"/>
                    <a:pt x="28" y="8"/>
                  </a:cubicBezTo>
                  <a:cubicBezTo>
                    <a:pt x="29" y="0"/>
                    <a:pt x="29" y="0"/>
                    <a:pt x="29" y="0"/>
                  </a:cubicBezTo>
                  <a:cubicBezTo>
                    <a:pt x="31" y="0"/>
                    <a:pt x="32" y="0"/>
                    <a:pt x="33" y="0"/>
                  </a:cubicBezTo>
                  <a:cubicBezTo>
                    <a:pt x="36" y="8"/>
                    <a:pt x="36" y="8"/>
                    <a:pt x="36" y="8"/>
                  </a:cubicBezTo>
                  <a:cubicBezTo>
                    <a:pt x="37" y="8"/>
                    <a:pt x="39" y="8"/>
                    <a:pt x="41" y="9"/>
                  </a:cubicBezTo>
                  <a:cubicBezTo>
                    <a:pt x="46" y="3"/>
                    <a:pt x="46" y="3"/>
                    <a:pt x="46" y="3"/>
                  </a:cubicBezTo>
                  <a:cubicBezTo>
                    <a:pt x="47" y="3"/>
                    <a:pt x="47" y="3"/>
                    <a:pt x="48" y="4"/>
                  </a:cubicBezTo>
                  <a:cubicBezTo>
                    <a:pt x="49" y="4"/>
                    <a:pt x="49" y="4"/>
                    <a:pt x="50" y="5"/>
                  </a:cubicBezTo>
                  <a:cubicBezTo>
                    <a:pt x="47" y="13"/>
                    <a:pt x="47" y="13"/>
                    <a:pt x="47" y="13"/>
                  </a:cubicBezTo>
                  <a:cubicBezTo>
                    <a:pt x="49" y="14"/>
                    <a:pt x="50" y="15"/>
                    <a:pt x="51" y="16"/>
                  </a:cubicBezTo>
                  <a:cubicBezTo>
                    <a:pt x="59" y="14"/>
                    <a:pt x="59" y="14"/>
                    <a:pt x="59" y="14"/>
                  </a:cubicBezTo>
                  <a:cubicBezTo>
                    <a:pt x="60" y="15"/>
                    <a:pt x="61" y="16"/>
                    <a:pt x="61" y="17"/>
                  </a:cubicBezTo>
                  <a:cubicBezTo>
                    <a:pt x="55" y="23"/>
                    <a:pt x="55" y="23"/>
                    <a:pt x="55" y="23"/>
                  </a:cubicBezTo>
                  <a:cubicBezTo>
                    <a:pt x="56" y="25"/>
                    <a:pt x="57" y="26"/>
                    <a:pt x="57" y="28"/>
                  </a:cubicBezTo>
                  <a:cubicBezTo>
                    <a:pt x="65" y="30"/>
                    <a:pt x="65" y="30"/>
                    <a:pt x="65" y="30"/>
                  </a:cubicBezTo>
                  <a:cubicBezTo>
                    <a:pt x="65" y="31"/>
                    <a:pt x="65" y="32"/>
                    <a:pt x="65" y="34"/>
                  </a:cubicBezTo>
                  <a:cubicBezTo>
                    <a:pt x="57" y="36"/>
                    <a:pt x="57" y="36"/>
                    <a:pt x="57" y="36"/>
                  </a:cubicBezTo>
                  <a:cubicBezTo>
                    <a:pt x="57" y="38"/>
                    <a:pt x="56" y="39"/>
                    <a:pt x="56" y="41"/>
                  </a:cubicBezTo>
                  <a:cubicBezTo>
                    <a:pt x="62" y="46"/>
                    <a:pt x="62" y="46"/>
                    <a:pt x="62" y="46"/>
                  </a:cubicBezTo>
                  <a:cubicBezTo>
                    <a:pt x="62" y="47"/>
                    <a:pt x="61" y="48"/>
                    <a:pt x="61" y="48"/>
                  </a:cubicBezTo>
                  <a:cubicBezTo>
                    <a:pt x="61" y="49"/>
                    <a:pt x="60" y="49"/>
                    <a:pt x="60" y="50"/>
                  </a:cubicBezTo>
                  <a:cubicBezTo>
                    <a:pt x="52" y="48"/>
                    <a:pt x="52" y="48"/>
                    <a:pt x="52" y="48"/>
                  </a:cubicBezTo>
                  <a:cubicBezTo>
                    <a:pt x="51" y="49"/>
                    <a:pt x="50" y="50"/>
                    <a:pt x="48" y="52"/>
                  </a:cubicBezTo>
                  <a:cubicBezTo>
                    <a:pt x="51" y="59"/>
                    <a:pt x="51" y="59"/>
                    <a:pt x="51" y="59"/>
                  </a:cubicBezTo>
                  <a:cubicBezTo>
                    <a:pt x="50" y="60"/>
                    <a:pt x="49" y="61"/>
                    <a:pt x="48" y="61"/>
                  </a:cubicBezTo>
                  <a:cubicBezTo>
                    <a:pt x="42" y="56"/>
                    <a:pt x="42" y="56"/>
                    <a:pt x="42" y="56"/>
                  </a:cubicBezTo>
                  <a:cubicBezTo>
                    <a:pt x="40" y="56"/>
                    <a:pt x="38" y="57"/>
                    <a:pt x="37" y="57"/>
                  </a:cubicBezTo>
                  <a:cubicBezTo>
                    <a:pt x="35" y="65"/>
                    <a:pt x="35" y="65"/>
                    <a:pt x="35" y="65"/>
                  </a:cubicBezTo>
                  <a:cubicBezTo>
                    <a:pt x="34" y="65"/>
                    <a:pt x="32" y="65"/>
                    <a:pt x="31" y="65"/>
                  </a:cubicBezTo>
                  <a:cubicBezTo>
                    <a:pt x="29" y="57"/>
                    <a:pt x="29" y="57"/>
                    <a:pt x="29" y="57"/>
                  </a:cubicBezTo>
                  <a:cubicBezTo>
                    <a:pt x="27" y="57"/>
                    <a:pt x="26" y="57"/>
                    <a:pt x="24" y="56"/>
                  </a:cubicBezTo>
                  <a:cubicBezTo>
                    <a:pt x="18" y="62"/>
                    <a:pt x="18" y="62"/>
                    <a:pt x="18" y="62"/>
                  </a:cubicBezTo>
                  <a:cubicBezTo>
                    <a:pt x="18" y="62"/>
                    <a:pt x="17" y="62"/>
                    <a:pt x="17" y="61"/>
                  </a:cubicBezTo>
                  <a:cubicBezTo>
                    <a:pt x="16" y="61"/>
                    <a:pt x="15" y="61"/>
                    <a:pt x="15" y="60"/>
                  </a:cubicBezTo>
                  <a:cubicBezTo>
                    <a:pt x="17" y="52"/>
                    <a:pt x="17" y="52"/>
                    <a:pt x="17" y="52"/>
                  </a:cubicBezTo>
                  <a:cubicBezTo>
                    <a:pt x="16" y="51"/>
                    <a:pt x="14" y="50"/>
                    <a:pt x="13" y="49"/>
                  </a:cubicBezTo>
                  <a:cubicBezTo>
                    <a:pt x="5" y="51"/>
                    <a:pt x="5" y="51"/>
                    <a:pt x="5" y="51"/>
                  </a:cubicBezTo>
                  <a:cubicBezTo>
                    <a:pt x="5" y="50"/>
                    <a:pt x="4" y="49"/>
                    <a:pt x="3" y="48"/>
                  </a:cubicBezTo>
                  <a:cubicBezTo>
                    <a:pt x="9" y="42"/>
                    <a:pt x="9" y="42"/>
                    <a:pt x="9" y="42"/>
                  </a:cubicBezTo>
                  <a:cubicBezTo>
                    <a:pt x="8" y="40"/>
                    <a:pt x="8" y="39"/>
                    <a:pt x="8" y="37"/>
                  </a:cubicBezTo>
                  <a:cubicBezTo>
                    <a:pt x="0" y="35"/>
                    <a:pt x="0" y="35"/>
                    <a:pt x="0" y="35"/>
                  </a:cubicBezTo>
                  <a:cubicBezTo>
                    <a:pt x="0" y="34"/>
                    <a:pt x="0" y="33"/>
                    <a:pt x="0" y="31"/>
                  </a:cubicBezTo>
                  <a:cubicBezTo>
                    <a:pt x="7" y="29"/>
                    <a:pt x="7" y="29"/>
                    <a:pt x="7" y="29"/>
                  </a:cubicBezTo>
                  <a:cubicBezTo>
                    <a:pt x="8" y="28"/>
                    <a:pt x="8" y="26"/>
                    <a:pt x="9" y="24"/>
                  </a:cubicBezTo>
                  <a:cubicBezTo>
                    <a:pt x="3" y="19"/>
                    <a:pt x="3" y="19"/>
                    <a:pt x="3" y="19"/>
                  </a:cubicBezTo>
                  <a:cubicBezTo>
                    <a:pt x="3" y="18"/>
                    <a:pt x="3" y="17"/>
                    <a:pt x="4" y="17"/>
                  </a:cubicBezTo>
                  <a:cubicBezTo>
                    <a:pt x="4" y="16"/>
                    <a:pt x="4" y="16"/>
                    <a:pt x="5" y="15"/>
                  </a:cubicBezTo>
                  <a:cubicBezTo>
                    <a:pt x="12" y="17"/>
                    <a:pt x="12" y="17"/>
                    <a:pt x="12" y="17"/>
                  </a:cubicBezTo>
                  <a:cubicBezTo>
                    <a:pt x="14" y="16"/>
                    <a:pt x="15" y="15"/>
                    <a:pt x="16" y="13"/>
                  </a:cubicBezTo>
                  <a:cubicBezTo>
                    <a:pt x="14" y="6"/>
                    <a:pt x="14" y="6"/>
                    <a:pt x="14" y="6"/>
                  </a:cubicBezTo>
                  <a:cubicBezTo>
                    <a:pt x="15" y="5"/>
                    <a:pt x="16" y="4"/>
                    <a:pt x="17" y="4"/>
                  </a:cubicBezTo>
                  <a:lnTo>
                    <a:pt x="23" y="9"/>
                  </a:lnTo>
                  <a:close/>
                </a:path>
              </a:pathLst>
            </a:custGeom>
            <a:solidFill>
              <a:srgbClr val="4FC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Rectangle 104">
              <a:extLst>
                <a:ext uri="{FF2B5EF4-FFF2-40B4-BE49-F238E27FC236}">
                  <a16:creationId xmlns:a16="http://schemas.microsoft.com/office/drawing/2014/main" id="{C4E87B80-E65D-D847-95E2-2B960B6F0662}"/>
                </a:ext>
              </a:extLst>
            </p:cNvPr>
            <p:cNvSpPr>
              <a:spLocks noChangeArrowheads="1"/>
            </p:cNvSpPr>
            <p:nvPr/>
          </p:nvSpPr>
          <p:spPr bwMode="auto">
            <a:xfrm>
              <a:off x="1103935" y="943519"/>
              <a:ext cx="318081" cy="615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vi-VN" altLang="zh-CN" sz="4000" b="1" dirty="0">
                  <a:solidFill>
                    <a:srgbClr val="4FC1CD"/>
                  </a:solidFill>
                </a:rPr>
                <a:t>4</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106" name="Rectangle 105">
              <a:extLst>
                <a:ext uri="{FF2B5EF4-FFF2-40B4-BE49-F238E27FC236}">
                  <a16:creationId xmlns:a16="http://schemas.microsoft.com/office/drawing/2014/main" id="{CFEC3BCE-71D7-844B-8263-38A08DD994B1}"/>
                </a:ext>
              </a:extLst>
            </p:cNvPr>
            <p:cNvSpPr>
              <a:spLocks noChangeArrowheads="1"/>
            </p:cNvSpPr>
            <p:nvPr/>
          </p:nvSpPr>
          <p:spPr bwMode="auto">
            <a:xfrm>
              <a:off x="1666842" y="1106415"/>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7" name="Rectangle 106">
              <a:extLst>
                <a:ext uri="{FF2B5EF4-FFF2-40B4-BE49-F238E27FC236}">
                  <a16:creationId xmlns:a16="http://schemas.microsoft.com/office/drawing/2014/main" id="{F561A5B3-B7D1-D548-A480-F43F1B93E1D0}"/>
                </a:ext>
              </a:extLst>
            </p:cNvPr>
            <p:cNvSpPr>
              <a:spLocks noChangeArrowheads="1"/>
            </p:cNvSpPr>
            <p:nvPr/>
          </p:nvSpPr>
          <p:spPr bwMode="auto">
            <a:xfrm>
              <a:off x="1753592" y="1216297"/>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8" name="Rectangle 107">
              <a:extLst>
                <a:ext uri="{FF2B5EF4-FFF2-40B4-BE49-F238E27FC236}">
                  <a16:creationId xmlns:a16="http://schemas.microsoft.com/office/drawing/2014/main" id="{7ABE76F2-A8B4-F444-924F-A16B61053694}"/>
                </a:ext>
              </a:extLst>
            </p:cNvPr>
            <p:cNvSpPr>
              <a:spLocks noChangeArrowheads="1"/>
            </p:cNvSpPr>
            <p:nvPr/>
          </p:nvSpPr>
          <p:spPr bwMode="auto">
            <a:xfrm>
              <a:off x="1680337" y="1326180"/>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9" name="Rectangle 108">
              <a:extLst>
                <a:ext uri="{FF2B5EF4-FFF2-40B4-BE49-F238E27FC236}">
                  <a16:creationId xmlns:a16="http://schemas.microsoft.com/office/drawing/2014/main" id="{CAF514E8-1AB2-E541-BB63-DBF47ED5ABBB}"/>
                </a:ext>
              </a:extLst>
            </p:cNvPr>
            <p:cNvSpPr>
              <a:spLocks noChangeArrowheads="1"/>
            </p:cNvSpPr>
            <p:nvPr/>
          </p:nvSpPr>
          <p:spPr bwMode="auto">
            <a:xfrm>
              <a:off x="1700578" y="1277022"/>
              <a:ext cx="80951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zh-CN" sz="1200" b="1" i="0" u="none" strike="noStrike" cap="none" normalizeH="0" baseline="0" dirty="0">
                  <a:ln>
                    <a:noFill/>
                  </a:ln>
                  <a:solidFill>
                    <a:srgbClr val="FFFFFF"/>
                  </a:solidFill>
                  <a:effectLst/>
                  <a:latin typeface="Cambria" panose="02040503050406030204" pitchFamily="18" charset="0"/>
                </a:rPr>
                <a:t>Flash cache</a:t>
              </a:r>
              <a:endParaRPr kumimoji="0" lang="zh-CN" altLang="zh-CN" sz="1800" b="1" i="0" u="none" strike="noStrike" cap="none" normalizeH="0" baseline="0" dirty="0">
                <a:ln>
                  <a:noFill/>
                </a:ln>
                <a:solidFill>
                  <a:schemeClr val="tx1"/>
                </a:solidFill>
                <a:effectLst/>
                <a:latin typeface="Cambria" panose="02040503050406030204" pitchFamily="18" charset="0"/>
              </a:endParaRPr>
            </a:p>
          </p:txBody>
        </p:sp>
      </p:grpSp>
      <p:grpSp>
        <p:nvGrpSpPr>
          <p:cNvPr id="5" name="Group 4">
            <a:extLst>
              <a:ext uri="{FF2B5EF4-FFF2-40B4-BE49-F238E27FC236}">
                <a16:creationId xmlns:a16="http://schemas.microsoft.com/office/drawing/2014/main" id="{3191E61D-5CE8-2349-AF92-0754A3F7FB19}"/>
              </a:ext>
            </a:extLst>
          </p:cNvPr>
          <p:cNvGrpSpPr/>
          <p:nvPr/>
        </p:nvGrpSpPr>
        <p:grpSpPr>
          <a:xfrm>
            <a:off x="896884" y="1815990"/>
            <a:ext cx="2479105" cy="929183"/>
            <a:chOff x="896884" y="1815990"/>
            <a:chExt cx="2479105" cy="929183"/>
          </a:xfrm>
        </p:grpSpPr>
        <p:grpSp>
          <p:nvGrpSpPr>
            <p:cNvPr id="112" name="Group 111">
              <a:extLst>
                <a:ext uri="{FF2B5EF4-FFF2-40B4-BE49-F238E27FC236}">
                  <a16:creationId xmlns:a16="http://schemas.microsoft.com/office/drawing/2014/main" id="{A43B9B59-571F-9E4A-B153-3297F07002D7}"/>
                </a:ext>
              </a:extLst>
            </p:cNvPr>
            <p:cNvGrpSpPr/>
            <p:nvPr/>
          </p:nvGrpSpPr>
          <p:grpSpPr>
            <a:xfrm>
              <a:off x="896884" y="1815990"/>
              <a:ext cx="2479105" cy="929183"/>
              <a:chOff x="899592" y="1789807"/>
              <a:chExt cx="2479105" cy="929183"/>
            </a:xfrm>
          </p:grpSpPr>
          <p:sp>
            <p:nvSpPr>
              <p:cNvPr id="64" name="Freeform 63">
                <a:extLst>
                  <a:ext uri="{FF2B5EF4-FFF2-40B4-BE49-F238E27FC236}">
                    <a16:creationId xmlns:a16="http://schemas.microsoft.com/office/drawing/2014/main" id="{2ECF50E7-81E9-6F4B-B115-473680EDB831}"/>
                  </a:ext>
                </a:extLst>
              </p:cNvPr>
              <p:cNvSpPr>
                <a:spLocks/>
              </p:cNvSpPr>
              <p:nvPr/>
            </p:nvSpPr>
            <p:spPr bwMode="auto">
              <a:xfrm>
                <a:off x="997908" y="1793663"/>
                <a:ext cx="2282473" cy="925327"/>
              </a:xfrm>
              <a:custGeom>
                <a:avLst/>
                <a:gdLst>
                  <a:gd name="T0" fmla="*/ 478 w 2368"/>
                  <a:gd name="T1" fmla="*/ 0 h 960"/>
                  <a:gd name="T2" fmla="*/ 0 w 2368"/>
                  <a:gd name="T3" fmla="*/ 0 h 960"/>
                  <a:gd name="T4" fmla="*/ 1890 w 2368"/>
                  <a:gd name="T5" fmla="*/ 960 h 960"/>
                  <a:gd name="T6" fmla="*/ 2368 w 2368"/>
                  <a:gd name="T7" fmla="*/ 960 h 960"/>
                  <a:gd name="T8" fmla="*/ 478 w 2368"/>
                  <a:gd name="T9" fmla="*/ 0 h 960"/>
                </a:gdLst>
                <a:ahLst/>
                <a:cxnLst>
                  <a:cxn ang="0">
                    <a:pos x="T0" y="T1"/>
                  </a:cxn>
                  <a:cxn ang="0">
                    <a:pos x="T2" y="T3"/>
                  </a:cxn>
                  <a:cxn ang="0">
                    <a:pos x="T4" y="T5"/>
                  </a:cxn>
                  <a:cxn ang="0">
                    <a:pos x="T6" y="T7"/>
                  </a:cxn>
                  <a:cxn ang="0">
                    <a:pos x="T8" y="T9"/>
                  </a:cxn>
                </a:cxnLst>
                <a:rect l="0" t="0" r="r" b="b"/>
                <a:pathLst>
                  <a:path w="2368" h="960">
                    <a:moveTo>
                      <a:pt x="478" y="0"/>
                    </a:moveTo>
                    <a:lnTo>
                      <a:pt x="0" y="0"/>
                    </a:lnTo>
                    <a:lnTo>
                      <a:pt x="1890" y="960"/>
                    </a:lnTo>
                    <a:lnTo>
                      <a:pt x="2368" y="960"/>
                    </a:lnTo>
                    <a:lnTo>
                      <a:pt x="478" y="0"/>
                    </a:lnTo>
                    <a:close/>
                  </a:path>
                </a:pathLst>
              </a:custGeom>
              <a:solidFill>
                <a:srgbClr val="DCB5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4">
                <a:extLst>
                  <a:ext uri="{FF2B5EF4-FFF2-40B4-BE49-F238E27FC236}">
                    <a16:creationId xmlns:a16="http://schemas.microsoft.com/office/drawing/2014/main" id="{39D4344A-4783-AF4D-8302-077F04C42267}"/>
                  </a:ext>
                </a:extLst>
              </p:cNvPr>
              <p:cNvSpPr>
                <a:spLocks/>
              </p:cNvSpPr>
              <p:nvPr/>
            </p:nvSpPr>
            <p:spPr bwMode="auto">
              <a:xfrm>
                <a:off x="899592" y="1915112"/>
                <a:ext cx="2479105" cy="673754"/>
              </a:xfrm>
              <a:custGeom>
                <a:avLst/>
                <a:gdLst>
                  <a:gd name="T0" fmla="*/ 0 w 1086"/>
                  <a:gd name="T1" fmla="*/ 0 h 295"/>
                  <a:gd name="T2" fmla="*/ 1086 w 1086"/>
                  <a:gd name="T3" fmla="*/ 0 h 295"/>
                  <a:gd name="T4" fmla="*/ 1086 w 1086"/>
                  <a:gd name="T5" fmla="*/ 295 h 295"/>
                  <a:gd name="T6" fmla="*/ 0 w 1086"/>
                  <a:gd name="T7" fmla="*/ 295 h 295"/>
                  <a:gd name="T8" fmla="*/ 0 w 1086"/>
                  <a:gd name="T9" fmla="*/ 0 h 295"/>
                </a:gdLst>
                <a:ahLst/>
                <a:cxnLst>
                  <a:cxn ang="0">
                    <a:pos x="T0" y="T1"/>
                  </a:cxn>
                  <a:cxn ang="0">
                    <a:pos x="T2" y="T3"/>
                  </a:cxn>
                  <a:cxn ang="0">
                    <a:pos x="T4" y="T5"/>
                  </a:cxn>
                  <a:cxn ang="0">
                    <a:pos x="T6" y="T7"/>
                  </a:cxn>
                  <a:cxn ang="0">
                    <a:pos x="T8" y="T9"/>
                  </a:cxn>
                </a:cxnLst>
                <a:rect l="0" t="0" r="r" b="b"/>
                <a:pathLst>
                  <a:path w="1086" h="295">
                    <a:moveTo>
                      <a:pt x="0" y="0"/>
                    </a:moveTo>
                    <a:cubicBezTo>
                      <a:pt x="362" y="0"/>
                      <a:pt x="724" y="0"/>
                      <a:pt x="1086" y="0"/>
                    </a:cubicBezTo>
                    <a:cubicBezTo>
                      <a:pt x="1086" y="295"/>
                      <a:pt x="1086" y="295"/>
                      <a:pt x="1086" y="295"/>
                    </a:cubicBezTo>
                    <a:cubicBezTo>
                      <a:pt x="724" y="295"/>
                      <a:pt x="362" y="295"/>
                      <a:pt x="0" y="295"/>
                    </a:cubicBezTo>
                    <a:lnTo>
                      <a:pt x="0" y="0"/>
                    </a:ln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5">
                <a:extLst>
                  <a:ext uri="{FF2B5EF4-FFF2-40B4-BE49-F238E27FC236}">
                    <a16:creationId xmlns:a16="http://schemas.microsoft.com/office/drawing/2014/main" id="{BF264905-47A7-9F48-9CE6-D7012BC82092}"/>
                  </a:ext>
                </a:extLst>
              </p:cNvPr>
              <p:cNvSpPr>
                <a:spLocks/>
              </p:cNvSpPr>
              <p:nvPr/>
            </p:nvSpPr>
            <p:spPr bwMode="auto">
              <a:xfrm>
                <a:off x="997908" y="1793663"/>
                <a:ext cx="460736" cy="700743"/>
              </a:xfrm>
              <a:custGeom>
                <a:avLst/>
                <a:gdLst>
                  <a:gd name="T0" fmla="*/ 0 w 478"/>
                  <a:gd name="T1" fmla="*/ 0 h 727"/>
                  <a:gd name="T2" fmla="*/ 0 w 478"/>
                  <a:gd name="T3" fmla="*/ 545 h 727"/>
                  <a:gd name="T4" fmla="*/ 239 w 478"/>
                  <a:gd name="T5" fmla="*/ 727 h 727"/>
                  <a:gd name="T6" fmla="*/ 478 w 478"/>
                  <a:gd name="T7" fmla="*/ 545 h 727"/>
                  <a:gd name="T8" fmla="*/ 478 w 478"/>
                  <a:gd name="T9" fmla="*/ 0 h 727"/>
                  <a:gd name="T10" fmla="*/ 0 w 478"/>
                  <a:gd name="T11" fmla="*/ 0 h 727"/>
                </a:gdLst>
                <a:ahLst/>
                <a:cxnLst>
                  <a:cxn ang="0">
                    <a:pos x="T0" y="T1"/>
                  </a:cxn>
                  <a:cxn ang="0">
                    <a:pos x="T2" y="T3"/>
                  </a:cxn>
                  <a:cxn ang="0">
                    <a:pos x="T4" y="T5"/>
                  </a:cxn>
                  <a:cxn ang="0">
                    <a:pos x="T6" y="T7"/>
                  </a:cxn>
                  <a:cxn ang="0">
                    <a:pos x="T8" y="T9"/>
                  </a:cxn>
                  <a:cxn ang="0">
                    <a:pos x="T10" y="T11"/>
                  </a:cxn>
                </a:cxnLst>
                <a:rect l="0" t="0" r="r" b="b"/>
                <a:pathLst>
                  <a:path w="478" h="727">
                    <a:moveTo>
                      <a:pt x="0" y="0"/>
                    </a:moveTo>
                    <a:lnTo>
                      <a:pt x="0" y="545"/>
                    </a:lnTo>
                    <a:lnTo>
                      <a:pt x="239" y="727"/>
                    </a:lnTo>
                    <a:lnTo>
                      <a:pt x="478" y="545"/>
                    </a:lnTo>
                    <a:lnTo>
                      <a:pt x="478" y="0"/>
                    </a:lnTo>
                    <a:lnTo>
                      <a:pt x="0" y="0"/>
                    </a:lnTo>
                    <a:close/>
                  </a:path>
                </a:pathLst>
              </a:custGeom>
              <a:solidFill>
                <a:srgbClr val="FCC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6">
                <a:extLst>
                  <a:ext uri="{FF2B5EF4-FFF2-40B4-BE49-F238E27FC236}">
                    <a16:creationId xmlns:a16="http://schemas.microsoft.com/office/drawing/2014/main" id="{3E5AA1D6-37FA-1347-AB7C-88E7EC039927}"/>
                  </a:ext>
                </a:extLst>
              </p:cNvPr>
              <p:cNvSpPr>
                <a:spLocks/>
              </p:cNvSpPr>
              <p:nvPr/>
            </p:nvSpPr>
            <p:spPr bwMode="auto">
              <a:xfrm>
                <a:off x="2819645" y="2008609"/>
                <a:ext cx="460736" cy="710381"/>
              </a:xfrm>
              <a:custGeom>
                <a:avLst/>
                <a:gdLst>
                  <a:gd name="T0" fmla="*/ 0 w 478"/>
                  <a:gd name="T1" fmla="*/ 737 h 737"/>
                  <a:gd name="T2" fmla="*/ 0 w 478"/>
                  <a:gd name="T3" fmla="*/ 185 h 737"/>
                  <a:gd name="T4" fmla="*/ 239 w 478"/>
                  <a:gd name="T5" fmla="*/ 0 h 737"/>
                  <a:gd name="T6" fmla="*/ 478 w 478"/>
                  <a:gd name="T7" fmla="*/ 185 h 737"/>
                  <a:gd name="T8" fmla="*/ 478 w 478"/>
                  <a:gd name="T9" fmla="*/ 737 h 737"/>
                  <a:gd name="T10" fmla="*/ 0 w 478"/>
                  <a:gd name="T11" fmla="*/ 737 h 737"/>
                </a:gdLst>
                <a:ahLst/>
                <a:cxnLst>
                  <a:cxn ang="0">
                    <a:pos x="T0" y="T1"/>
                  </a:cxn>
                  <a:cxn ang="0">
                    <a:pos x="T2" y="T3"/>
                  </a:cxn>
                  <a:cxn ang="0">
                    <a:pos x="T4" y="T5"/>
                  </a:cxn>
                  <a:cxn ang="0">
                    <a:pos x="T6" y="T7"/>
                  </a:cxn>
                  <a:cxn ang="0">
                    <a:pos x="T8" y="T9"/>
                  </a:cxn>
                  <a:cxn ang="0">
                    <a:pos x="T10" y="T11"/>
                  </a:cxn>
                </a:cxnLst>
                <a:rect l="0" t="0" r="r" b="b"/>
                <a:pathLst>
                  <a:path w="478" h="737">
                    <a:moveTo>
                      <a:pt x="0" y="737"/>
                    </a:moveTo>
                    <a:lnTo>
                      <a:pt x="0" y="185"/>
                    </a:lnTo>
                    <a:lnTo>
                      <a:pt x="239" y="0"/>
                    </a:lnTo>
                    <a:lnTo>
                      <a:pt x="478" y="185"/>
                    </a:lnTo>
                    <a:lnTo>
                      <a:pt x="478" y="737"/>
                    </a:lnTo>
                    <a:lnTo>
                      <a:pt x="0" y="737"/>
                    </a:lnTo>
                    <a:close/>
                  </a:path>
                </a:pathLst>
              </a:custGeom>
              <a:solidFill>
                <a:srgbClr val="FCC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67">
                <a:extLst>
                  <a:ext uri="{FF2B5EF4-FFF2-40B4-BE49-F238E27FC236}">
                    <a16:creationId xmlns:a16="http://schemas.microsoft.com/office/drawing/2014/main" id="{F661162B-8A83-EE43-A268-700BFAC90736}"/>
                  </a:ext>
                </a:extLst>
              </p:cNvPr>
              <p:cNvSpPr>
                <a:spLocks noChangeArrowheads="1"/>
              </p:cNvSpPr>
              <p:nvPr/>
            </p:nvSpPr>
            <p:spPr bwMode="auto">
              <a:xfrm>
                <a:off x="1103935" y="1789807"/>
                <a:ext cx="259284" cy="615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1" i="0" u="none" strike="noStrike" cap="none" normalizeH="0" baseline="0" dirty="0">
                    <a:ln>
                      <a:noFill/>
                    </a:ln>
                    <a:solidFill>
                      <a:srgbClr val="F06465"/>
                    </a:solidFill>
                    <a:effectLst/>
                    <a:latin typeface="Open Sans Extrabold" panose="020B0906030804020204" pitchFamily="34" charset="0"/>
                  </a:rPr>
                  <a:t>2</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69" name="Rectangle 68">
                <a:extLst>
                  <a:ext uri="{FF2B5EF4-FFF2-40B4-BE49-F238E27FC236}">
                    <a16:creationId xmlns:a16="http://schemas.microsoft.com/office/drawing/2014/main" id="{C57FE8AB-0D7E-8D4F-BB08-EDE98594F570}"/>
                  </a:ext>
                </a:extLst>
              </p:cNvPr>
              <p:cNvSpPr>
                <a:spLocks noChangeArrowheads="1"/>
              </p:cNvSpPr>
              <p:nvPr/>
            </p:nvSpPr>
            <p:spPr bwMode="auto">
              <a:xfrm>
                <a:off x="1666842" y="1985476"/>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0" name="Rectangle 69">
                <a:extLst>
                  <a:ext uri="{FF2B5EF4-FFF2-40B4-BE49-F238E27FC236}">
                    <a16:creationId xmlns:a16="http://schemas.microsoft.com/office/drawing/2014/main" id="{804192DE-7D43-2D42-A701-0E10BDFD462A}"/>
                  </a:ext>
                </a:extLst>
              </p:cNvPr>
              <p:cNvSpPr>
                <a:spLocks noChangeArrowheads="1"/>
              </p:cNvSpPr>
              <p:nvPr/>
            </p:nvSpPr>
            <p:spPr bwMode="auto">
              <a:xfrm>
                <a:off x="1753592" y="2095358"/>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1" name="Rectangle 70">
                <a:extLst>
                  <a:ext uri="{FF2B5EF4-FFF2-40B4-BE49-F238E27FC236}">
                    <a16:creationId xmlns:a16="http://schemas.microsoft.com/office/drawing/2014/main" id="{4849752F-4FCD-F149-BC65-2934F56CBC4C}"/>
                  </a:ext>
                </a:extLst>
              </p:cNvPr>
              <p:cNvSpPr>
                <a:spLocks noChangeArrowheads="1"/>
              </p:cNvSpPr>
              <p:nvPr/>
            </p:nvSpPr>
            <p:spPr bwMode="auto">
              <a:xfrm>
                <a:off x="1680337" y="2204277"/>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2" name="Rectangle 71">
                <a:extLst>
                  <a:ext uri="{FF2B5EF4-FFF2-40B4-BE49-F238E27FC236}">
                    <a16:creationId xmlns:a16="http://schemas.microsoft.com/office/drawing/2014/main" id="{8DEAF148-3240-2E4E-BEB8-822845E2B5AF}"/>
                  </a:ext>
                </a:extLst>
              </p:cNvPr>
              <p:cNvSpPr>
                <a:spLocks noChangeArrowheads="1"/>
              </p:cNvSpPr>
              <p:nvPr/>
            </p:nvSpPr>
            <p:spPr bwMode="auto">
              <a:xfrm>
                <a:off x="1956007" y="2314159"/>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2" name="Freeform 81">
                <a:extLst>
                  <a:ext uri="{FF2B5EF4-FFF2-40B4-BE49-F238E27FC236}">
                    <a16:creationId xmlns:a16="http://schemas.microsoft.com/office/drawing/2014/main" id="{2F4EB162-6979-9B4D-ADBE-5C2068730059}"/>
                  </a:ext>
                </a:extLst>
              </p:cNvPr>
              <p:cNvSpPr>
                <a:spLocks/>
              </p:cNvSpPr>
              <p:nvPr/>
            </p:nvSpPr>
            <p:spPr bwMode="auto">
              <a:xfrm>
                <a:off x="3127124" y="2385487"/>
                <a:ext cx="34700" cy="11567"/>
              </a:xfrm>
              <a:custGeom>
                <a:avLst/>
                <a:gdLst>
                  <a:gd name="T0" fmla="*/ 14 w 15"/>
                  <a:gd name="T1" fmla="*/ 0 h 5"/>
                  <a:gd name="T2" fmla="*/ 12 w 15"/>
                  <a:gd name="T3" fmla="*/ 0 h 5"/>
                  <a:gd name="T4" fmla="*/ 2 w 15"/>
                  <a:gd name="T5" fmla="*/ 0 h 5"/>
                  <a:gd name="T6" fmla="*/ 0 w 15"/>
                  <a:gd name="T7" fmla="*/ 0 h 5"/>
                  <a:gd name="T8" fmla="*/ 0 w 15"/>
                  <a:gd name="T9" fmla="*/ 2 h 5"/>
                  <a:gd name="T10" fmla="*/ 0 w 15"/>
                  <a:gd name="T11" fmla="*/ 4 h 5"/>
                  <a:gd name="T12" fmla="*/ 2 w 15"/>
                  <a:gd name="T13" fmla="*/ 5 h 5"/>
                  <a:gd name="T14" fmla="*/ 12 w 15"/>
                  <a:gd name="T15" fmla="*/ 4 h 5"/>
                  <a:gd name="T16" fmla="*/ 14 w 15"/>
                  <a:gd name="T17" fmla="*/ 4 h 5"/>
                  <a:gd name="T18" fmla="*/ 15 w 15"/>
                  <a:gd name="T19" fmla="*/ 2 h 5"/>
                  <a:gd name="T20" fmla="*/ 14 w 15"/>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5">
                    <a:moveTo>
                      <a:pt x="14" y="0"/>
                    </a:moveTo>
                    <a:cubicBezTo>
                      <a:pt x="13" y="0"/>
                      <a:pt x="13" y="0"/>
                      <a:pt x="12" y="0"/>
                    </a:cubicBezTo>
                    <a:cubicBezTo>
                      <a:pt x="2" y="0"/>
                      <a:pt x="2" y="0"/>
                      <a:pt x="2" y="0"/>
                    </a:cubicBezTo>
                    <a:cubicBezTo>
                      <a:pt x="1" y="0"/>
                      <a:pt x="1" y="0"/>
                      <a:pt x="0" y="0"/>
                    </a:cubicBezTo>
                    <a:cubicBezTo>
                      <a:pt x="0" y="1"/>
                      <a:pt x="0" y="2"/>
                      <a:pt x="0" y="2"/>
                    </a:cubicBezTo>
                    <a:cubicBezTo>
                      <a:pt x="0" y="3"/>
                      <a:pt x="0" y="3"/>
                      <a:pt x="0" y="4"/>
                    </a:cubicBezTo>
                    <a:cubicBezTo>
                      <a:pt x="1" y="4"/>
                      <a:pt x="1" y="5"/>
                      <a:pt x="2" y="5"/>
                    </a:cubicBezTo>
                    <a:cubicBezTo>
                      <a:pt x="12" y="4"/>
                      <a:pt x="12" y="4"/>
                      <a:pt x="12" y="4"/>
                    </a:cubicBezTo>
                    <a:cubicBezTo>
                      <a:pt x="13" y="4"/>
                      <a:pt x="13" y="4"/>
                      <a:pt x="14" y="4"/>
                    </a:cubicBezTo>
                    <a:cubicBezTo>
                      <a:pt x="14" y="3"/>
                      <a:pt x="15" y="3"/>
                      <a:pt x="15" y="2"/>
                    </a:cubicBezTo>
                    <a:cubicBezTo>
                      <a:pt x="15" y="1"/>
                      <a:pt x="14" y="1"/>
                      <a:pt x="14" y="0"/>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2">
                <a:extLst>
                  <a:ext uri="{FF2B5EF4-FFF2-40B4-BE49-F238E27FC236}">
                    <a16:creationId xmlns:a16="http://schemas.microsoft.com/office/drawing/2014/main" id="{C2ADE917-085D-E449-83DA-AF93AFE35F15}"/>
                  </a:ext>
                </a:extLst>
              </p:cNvPr>
              <p:cNvSpPr>
                <a:spLocks/>
              </p:cNvSpPr>
              <p:nvPr/>
            </p:nvSpPr>
            <p:spPr bwMode="auto">
              <a:xfrm>
                <a:off x="3118449" y="2335365"/>
                <a:ext cx="31808" cy="22169"/>
              </a:xfrm>
              <a:custGeom>
                <a:avLst/>
                <a:gdLst>
                  <a:gd name="T0" fmla="*/ 3 w 14"/>
                  <a:gd name="T1" fmla="*/ 10 h 10"/>
                  <a:gd name="T2" fmla="*/ 4 w 14"/>
                  <a:gd name="T3" fmla="*/ 9 h 10"/>
                  <a:gd name="T4" fmla="*/ 13 w 14"/>
                  <a:gd name="T5" fmla="*/ 4 h 10"/>
                  <a:gd name="T6" fmla="*/ 13 w 14"/>
                  <a:gd name="T7" fmla="*/ 4 h 10"/>
                  <a:gd name="T8" fmla="*/ 13 w 14"/>
                  <a:gd name="T9" fmla="*/ 4 h 10"/>
                  <a:gd name="T10" fmla="*/ 14 w 14"/>
                  <a:gd name="T11" fmla="*/ 1 h 10"/>
                  <a:gd name="T12" fmla="*/ 12 w 14"/>
                  <a:gd name="T13" fmla="*/ 0 h 10"/>
                  <a:gd name="T14" fmla="*/ 10 w 14"/>
                  <a:gd name="T15" fmla="*/ 0 h 10"/>
                  <a:gd name="T16" fmla="*/ 2 w 14"/>
                  <a:gd name="T17" fmla="*/ 5 h 10"/>
                  <a:gd name="T18" fmla="*/ 1 w 14"/>
                  <a:gd name="T19" fmla="*/ 6 h 10"/>
                  <a:gd name="T20" fmla="*/ 1 w 14"/>
                  <a:gd name="T21" fmla="*/ 9 h 10"/>
                  <a:gd name="T22" fmla="*/ 3 w 14"/>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0">
                    <a:moveTo>
                      <a:pt x="3" y="10"/>
                    </a:moveTo>
                    <a:cubicBezTo>
                      <a:pt x="3" y="10"/>
                      <a:pt x="4" y="10"/>
                      <a:pt x="4" y="9"/>
                    </a:cubicBezTo>
                    <a:cubicBezTo>
                      <a:pt x="13" y="4"/>
                      <a:pt x="13" y="4"/>
                      <a:pt x="13" y="4"/>
                    </a:cubicBezTo>
                    <a:cubicBezTo>
                      <a:pt x="13" y="4"/>
                      <a:pt x="13" y="4"/>
                      <a:pt x="13" y="4"/>
                    </a:cubicBezTo>
                    <a:cubicBezTo>
                      <a:pt x="13" y="4"/>
                      <a:pt x="13" y="4"/>
                      <a:pt x="13" y="4"/>
                    </a:cubicBezTo>
                    <a:cubicBezTo>
                      <a:pt x="14" y="3"/>
                      <a:pt x="14" y="2"/>
                      <a:pt x="14" y="1"/>
                    </a:cubicBezTo>
                    <a:cubicBezTo>
                      <a:pt x="13" y="0"/>
                      <a:pt x="13" y="0"/>
                      <a:pt x="12" y="0"/>
                    </a:cubicBezTo>
                    <a:cubicBezTo>
                      <a:pt x="11" y="0"/>
                      <a:pt x="11" y="0"/>
                      <a:pt x="10" y="0"/>
                    </a:cubicBezTo>
                    <a:cubicBezTo>
                      <a:pt x="2" y="5"/>
                      <a:pt x="2" y="5"/>
                      <a:pt x="2" y="5"/>
                    </a:cubicBezTo>
                    <a:cubicBezTo>
                      <a:pt x="1" y="5"/>
                      <a:pt x="1" y="5"/>
                      <a:pt x="1" y="6"/>
                    </a:cubicBezTo>
                    <a:cubicBezTo>
                      <a:pt x="0" y="6"/>
                      <a:pt x="0" y="8"/>
                      <a:pt x="1" y="9"/>
                    </a:cubicBezTo>
                    <a:cubicBezTo>
                      <a:pt x="1" y="9"/>
                      <a:pt x="2" y="10"/>
                      <a:pt x="3" y="10"/>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3">
                <a:extLst>
                  <a:ext uri="{FF2B5EF4-FFF2-40B4-BE49-F238E27FC236}">
                    <a16:creationId xmlns:a16="http://schemas.microsoft.com/office/drawing/2014/main" id="{44BBC968-CF27-644A-BFC8-2E7210630CF8}"/>
                  </a:ext>
                </a:extLst>
              </p:cNvPr>
              <p:cNvSpPr>
                <a:spLocks/>
              </p:cNvSpPr>
              <p:nvPr/>
            </p:nvSpPr>
            <p:spPr bwMode="auto">
              <a:xfrm>
                <a:off x="3088568" y="2291990"/>
                <a:ext cx="23133" cy="31808"/>
              </a:xfrm>
              <a:custGeom>
                <a:avLst/>
                <a:gdLst>
                  <a:gd name="T0" fmla="*/ 9 w 10"/>
                  <a:gd name="T1" fmla="*/ 1 h 14"/>
                  <a:gd name="T2" fmla="*/ 6 w 10"/>
                  <a:gd name="T3" fmla="*/ 1 h 14"/>
                  <a:gd name="T4" fmla="*/ 5 w 10"/>
                  <a:gd name="T5" fmla="*/ 2 h 14"/>
                  <a:gd name="T6" fmla="*/ 0 w 10"/>
                  <a:gd name="T7" fmla="*/ 10 h 14"/>
                  <a:gd name="T8" fmla="*/ 1 w 10"/>
                  <a:gd name="T9" fmla="*/ 14 h 14"/>
                  <a:gd name="T10" fmla="*/ 3 w 10"/>
                  <a:gd name="T11" fmla="*/ 14 h 14"/>
                  <a:gd name="T12" fmla="*/ 4 w 10"/>
                  <a:gd name="T13" fmla="*/ 13 h 14"/>
                  <a:gd name="T14" fmla="*/ 5 w 10"/>
                  <a:gd name="T15" fmla="*/ 13 h 14"/>
                  <a:gd name="T16" fmla="*/ 10 w 10"/>
                  <a:gd name="T17" fmla="*/ 4 h 14"/>
                  <a:gd name="T18" fmla="*/ 9 w 10"/>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9" y="1"/>
                    </a:moveTo>
                    <a:cubicBezTo>
                      <a:pt x="8" y="0"/>
                      <a:pt x="7" y="0"/>
                      <a:pt x="6" y="1"/>
                    </a:cubicBezTo>
                    <a:cubicBezTo>
                      <a:pt x="6" y="1"/>
                      <a:pt x="6" y="1"/>
                      <a:pt x="5" y="2"/>
                    </a:cubicBezTo>
                    <a:cubicBezTo>
                      <a:pt x="0" y="10"/>
                      <a:pt x="0" y="10"/>
                      <a:pt x="0" y="10"/>
                    </a:cubicBezTo>
                    <a:cubicBezTo>
                      <a:pt x="0" y="11"/>
                      <a:pt x="0" y="13"/>
                      <a:pt x="1" y="14"/>
                    </a:cubicBezTo>
                    <a:cubicBezTo>
                      <a:pt x="2" y="14"/>
                      <a:pt x="2" y="14"/>
                      <a:pt x="3" y="14"/>
                    </a:cubicBezTo>
                    <a:cubicBezTo>
                      <a:pt x="3" y="14"/>
                      <a:pt x="4" y="14"/>
                      <a:pt x="4" y="13"/>
                    </a:cubicBezTo>
                    <a:cubicBezTo>
                      <a:pt x="4" y="13"/>
                      <a:pt x="4" y="13"/>
                      <a:pt x="5" y="13"/>
                    </a:cubicBezTo>
                    <a:cubicBezTo>
                      <a:pt x="10" y="4"/>
                      <a:pt x="10" y="4"/>
                      <a:pt x="10" y="4"/>
                    </a:cubicBezTo>
                    <a:cubicBezTo>
                      <a:pt x="10" y="3"/>
                      <a:pt x="10" y="1"/>
                      <a:pt x="9" y="1"/>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4">
                <a:extLst>
                  <a:ext uri="{FF2B5EF4-FFF2-40B4-BE49-F238E27FC236}">
                    <a16:creationId xmlns:a16="http://schemas.microsoft.com/office/drawing/2014/main" id="{980168AD-9E78-AB42-95B8-C1712312ADEC}"/>
                  </a:ext>
                </a:extLst>
              </p:cNvPr>
              <p:cNvSpPr>
                <a:spLocks/>
              </p:cNvSpPr>
              <p:nvPr/>
            </p:nvSpPr>
            <p:spPr bwMode="auto">
              <a:xfrm>
                <a:off x="2944950" y="2332473"/>
                <a:ext cx="31808" cy="23133"/>
              </a:xfrm>
              <a:custGeom>
                <a:avLst/>
                <a:gdLst>
                  <a:gd name="T0" fmla="*/ 2 w 14"/>
                  <a:gd name="T1" fmla="*/ 5 h 10"/>
                  <a:gd name="T2" fmla="*/ 10 w 14"/>
                  <a:gd name="T3" fmla="*/ 10 h 10"/>
                  <a:gd name="T4" fmla="*/ 12 w 14"/>
                  <a:gd name="T5" fmla="*/ 10 h 10"/>
                  <a:gd name="T6" fmla="*/ 13 w 14"/>
                  <a:gd name="T7" fmla="*/ 9 h 10"/>
                  <a:gd name="T8" fmla="*/ 14 w 14"/>
                  <a:gd name="T9" fmla="*/ 9 h 10"/>
                  <a:gd name="T10" fmla="*/ 13 w 14"/>
                  <a:gd name="T11" fmla="*/ 5 h 10"/>
                  <a:gd name="T12" fmla="*/ 4 w 14"/>
                  <a:gd name="T13" fmla="*/ 0 h 10"/>
                  <a:gd name="T14" fmla="*/ 1 w 14"/>
                  <a:gd name="T15" fmla="*/ 1 h 10"/>
                  <a:gd name="T16" fmla="*/ 1 w 14"/>
                  <a:gd name="T17" fmla="*/ 1 h 10"/>
                  <a:gd name="T18" fmla="*/ 2 w 14"/>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0">
                    <a:moveTo>
                      <a:pt x="2" y="5"/>
                    </a:moveTo>
                    <a:cubicBezTo>
                      <a:pt x="10" y="10"/>
                      <a:pt x="10" y="10"/>
                      <a:pt x="10" y="10"/>
                    </a:cubicBezTo>
                    <a:cubicBezTo>
                      <a:pt x="11" y="10"/>
                      <a:pt x="11" y="10"/>
                      <a:pt x="12" y="10"/>
                    </a:cubicBezTo>
                    <a:cubicBezTo>
                      <a:pt x="12" y="10"/>
                      <a:pt x="13" y="10"/>
                      <a:pt x="13" y="9"/>
                    </a:cubicBezTo>
                    <a:cubicBezTo>
                      <a:pt x="13" y="9"/>
                      <a:pt x="13" y="9"/>
                      <a:pt x="14" y="9"/>
                    </a:cubicBezTo>
                    <a:cubicBezTo>
                      <a:pt x="14" y="8"/>
                      <a:pt x="14" y="6"/>
                      <a:pt x="13" y="5"/>
                    </a:cubicBezTo>
                    <a:cubicBezTo>
                      <a:pt x="4" y="0"/>
                      <a:pt x="4" y="0"/>
                      <a:pt x="4" y="0"/>
                    </a:cubicBezTo>
                    <a:cubicBezTo>
                      <a:pt x="3" y="0"/>
                      <a:pt x="2" y="0"/>
                      <a:pt x="1" y="1"/>
                    </a:cubicBezTo>
                    <a:cubicBezTo>
                      <a:pt x="1" y="1"/>
                      <a:pt x="1" y="1"/>
                      <a:pt x="1" y="1"/>
                    </a:cubicBezTo>
                    <a:cubicBezTo>
                      <a:pt x="0" y="2"/>
                      <a:pt x="0" y="4"/>
                      <a:pt x="2" y="5"/>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5">
                <a:extLst>
                  <a:ext uri="{FF2B5EF4-FFF2-40B4-BE49-F238E27FC236}">
                    <a16:creationId xmlns:a16="http://schemas.microsoft.com/office/drawing/2014/main" id="{3474F47E-7E14-6E40-986E-C06DA8239BE5}"/>
                  </a:ext>
                </a:extLst>
              </p:cNvPr>
              <p:cNvSpPr>
                <a:spLocks/>
              </p:cNvSpPr>
              <p:nvPr/>
            </p:nvSpPr>
            <p:spPr bwMode="auto">
              <a:xfrm>
                <a:off x="3118449" y="2419223"/>
                <a:ext cx="31808" cy="23133"/>
              </a:xfrm>
              <a:custGeom>
                <a:avLst/>
                <a:gdLst>
                  <a:gd name="T0" fmla="*/ 13 w 14"/>
                  <a:gd name="T1" fmla="*/ 6 h 10"/>
                  <a:gd name="T2" fmla="*/ 4 w 14"/>
                  <a:gd name="T3" fmla="*/ 1 h 10"/>
                  <a:gd name="T4" fmla="*/ 1 w 14"/>
                  <a:gd name="T5" fmla="*/ 1 h 10"/>
                  <a:gd name="T6" fmla="*/ 1 w 14"/>
                  <a:gd name="T7" fmla="*/ 2 h 10"/>
                  <a:gd name="T8" fmla="*/ 2 w 14"/>
                  <a:gd name="T9" fmla="*/ 5 h 10"/>
                  <a:gd name="T10" fmla="*/ 10 w 14"/>
                  <a:gd name="T11" fmla="*/ 10 h 10"/>
                  <a:gd name="T12" fmla="*/ 12 w 14"/>
                  <a:gd name="T13" fmla="*/ 10 h 10"/>
                  <a:gd name="T14" fmla="*/ 13 w 14"/>
                  <a:gd name="T15" fmla="*/ 10 h 10"/>
                  <a:gd name="T16" fmla="*/ 14 w 14"/>
                  <a:gd name="T17" fmla="*/ 9 h 10"/>
                  <a:gd name="T18" fmla="*/ 13 w 14"/>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0">
                    <a:moveTo>
                      <a:pt x="13" y="6"/>
                    </a:moveTo>
                    <a:cubicBezTo>
                      <a:pt x="4" y="1"/>
                      <a:pt x="4" y="1"/>
                      <a:pt x="4" y="1"/>
                    </a:cubicBezTo>
                    <a:cubicBezTo>
                      <a:pt x="3" y="0"/>
                      <a:pt x="2" y="1"/>
                      <a:pt x="1" y="1"/>
                    </a:cubicBezTo>
                    <a:cubicBezTo>
                      <a:pt x="1" y="1"/>
                      <a:pt x="1" y="2"/>
                      <a:pt x="1" y="2"/>
                    </a:cubicBezTo>
                    <a:cubicBezTo>
                      <a:pt x="0" y="3"/>
                      <a:pt x="1" y="4"/>
                      <a:pt x="2" y="5"/>
                    </a:cubicBezTo>
                    <a:cubicBezTo>
                      <a:pt x="10" y="10"/>
                      <a:pt x="10" y="10"/>
                      <a:pt x="10" y="10"/>
                    </a:cubicBezTo>
                    <a:cubicBezTo>
                      <a:pt x="11" y="10"/>
                      <a:pt x="11" y="10"/>
                      <a:pt x="12" y="10"/>
                    </a:cubicBezTo>
                    <a:cubicBezTo>
                      <a:pt x="12" y="10"/>
                      <a:pt x="13" y="10"/>
                      <a:pt x="13" y="10"/>
                    </a:cubicBezTo>
                    <a:cubicBezTo>
                      <a:pt x="13" y="10"/>
                      <a:pt x="14" y="9"/>
                      <a:pt x="14" y="9"/>
                    </a:cubicBezTo>
                    <a:cubicBezTo>
                      <a:pt x="14" y="8"/>
                      <a:pt x="14" y="7"/>
                      <a:pt x="13" y="6"/>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6">
                <a:extLst>
                  <a:ext uri="{FF2B5EF4-FFF2-40B4-BE49-F238E27FC236}">
                    <a16:creationId xmlns:a16="http://schemas.microsoft.com/office/drawing/2014/main" id="{B571BE28-9857-3540-A12C-2036ECCBBE20}"/>
                  </a:ext>
                </a:extLst>
              </p:cNvPr>
              <p:cNvSpPr>
                <a:spLocks/>
              </p:cNvSpPr>
              <p:nvPr/>
            </p:nvSpPr>
            <p:spPr bwMode="auto">
              <a:xfrm>
                <a:off x="2944950" y="2424042"/>
                <a:ext cx="31808" cy="23133"/>
              </a:xfrm>
              <a:custGeom>
                <a:avLst/>
                <a:gdLst>
                  <a:gd name="T0" fmla="*/ 12 w 14"/>
                  <a:gd name="T1" fmla="*/ 0 h 10"/>
                  <a:gd name="T2" fmla="*/ 10 w 14"/>
                  <a:gd name="T3" fmla="*/ 0 h 10"/>
                  <a:gd name="T4" fmla="*/ 2 w 14"/>
                  <a:gd name="T5" fmla="*/ 5 h 10"/>
                  <a:gd name="T6" fmla="*/ 1 w 14"/>
                  <a:gd name="T7" fmla="*/ 6 h 10"/>
                  <a:gd name="T8" fmla="*/ 1 w 14"/>
                  <a:gd name="T9" fmla="*/ 8 h 10"/>
                  <a:gd name="T10" fmla="*/ 3 w 14"/>
                  <a:gd name="T11" fmla="*/ 10 h 10"/>
                  <a:gd name="T12" fmla="*/ 4 w 14"/>
                  <a:gd name="T13" fmla="*/ 9 h 10"/>
                  <a:gd name="T14" fmla="*/ 13 w 14"/>
                  <a:gd name="T15" fmla="*/ 4 h 10"/>
                  <a:gd name="T16" fmla="*/ 13 w 14"/>
                  <a:gd name="T17" fmla="*/ 4 h 10"/>
                  <a:gd name="T18" fmla="*/ 14 w 14"/>
                  <a:gd name="T19" fmla="*/ 1 h 10"/>
                  <a:gd name="T20" fmla="*/ 12 w 1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0">
                    <a:moveTo>
                      <a:pt x="12" y="0"/>
                    </a:moveTo>
                    <a:cubicBezTo>
                      <a:pt x="12" y="0"/>
                      <a:pt x="11" y="0"/>
                      <a:pt x="10" y="0"/>
                    </a:cubicBezTo>
                    <a:cubicBezTo>
                      <a:pt x="2" y="5"/>
                      <a:pt x="2" y="5"/>
                      <a:pt x="2" y="5"/>
                    </a:cubicBezTo>
                    <a:cubicBezTo>
                      <a:pt x="2" y="5"/>
                      <a:pt x="1" y="5"/>
                      <a:pt x="1" y="6"/>
                    </a:cubicBezTo>
                    <a:cubicBezTo>
                      <a:pt x="0" y="6"/>
                      <a:pt x="0" y="8"/>
                      <a:pt x="1" y="8"/>
                    </a:cubicBezTo>
                    <a:cubicBezTo>
                      <a:pt x="1" y="9"/>
                      <a:pt x="2" y="10"/>
                      <a:pt x="3" y="10"/>
                    </a:cubicBezTo>
                    <a:cubicBezTo>
                      <a:pt x="3" y="10"/>
                      <a:pt x="4" y="10"/>
                      <a:pt x="4" y="9"/>
                    </a:cubicBezTo>
                    <a:cubicBezTo>
                      <a:pt x="13" y="4"/>
                      <a:pt x="13" y="4"/>
                      <a:pt x="13" y="4"/>
                    </a:cubicBezTo>
                    <a:cubicBezTo>
                      <a:pt x="13" y="4"/>
                      <a:pt x="13" y="4"/>
                      <a:pt x="13" y="4"/>
                    </a:cubicBezTo>
                    <a:cubicBezTo>
                      <a:pt x="14" y="3"/>
                      <a:pt x="14" y="2"/>
                      <a:pt x="14" y="1"/>
                    </a:cubicBezTo>
                    <a:cubicBezTo>
                      <a:pt x="13" y="0"/>
                      <a:pt x="13" y="0"/>
                      <a:pt x="12" y="0"/>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7">
                <a:extLst>
                  <a:ext uri="{FF2B5EF4-FFF2-40B4-BE49-F238E27FC236}">
                    <a16:creationId xmlns:a16="http://schemas.microsoft.com/office/drawing/2014/main" id="{10941F03-1F2E-E24E-BC5D-300BE81BF822}"/>
                  </a:ext>
                </a:extLst>
              </p:cNvPr>
              <p:cNvSpPr>
                <a:spLocks/>
              </p:cNvSpPr>
              <p:nvPr/>
            </p:nvSpPr>
            <p:spPr bwMode="auto">
              <a:xfrm>
                <a:off x="2983505" y="2289099"/>
                <a:ext cx="23133" cy="31808"/>
              </a:xfrm>
              <a:custGeom>
                <a:avLst/>
                <a:gdLst>
                  <a:gd name="T0" fmla="*/ 5 w 10"/>
                  <a:gd name="T1" fmla="*/ 2 h 14"/>
                  <a:gd name="T2" fmla="*/ 3 w 10"/>
                  <a:gd name="T3" fmla="*/ 1 h 14"/>
                  <a:gd name="T4" fmla="*/ 1 w 10"/>
                  <a:gd name="T5" fmla="*/ 1 h 14"/>
                  <a:gd name="T6" fmla="*/ 1 w 10"/>
                  <a:gd name="T7" fmla="*/ 1 h 14"/>
                  <a:gd name="T8" fmla="*/ 1 w 10"/>
                  <a:gd name="T9" fmla="*/ 4 h 14"/>
                  <a:gd name="T10" fmla="*/ 6 w 10"/>
                  <a:gd name="T11" fmla="*/ 13 h 14"/>
                  <a:gd name="T12" fmla="*/ 8 w 10"/>
                  <a:gd name="T13" fmla="*/ 14 h 14"/>
                  <a:gd name="T14" fmla="*/ 9 w 10"/>
                  <a:gd name="T15" fmla="*/ 14 h 14"/>
                  <a:gd name="T16" fmla="*/ 9 w 10"/>
                  <a:gd name="T17" fmla="*/ 13 h 14"/>
                  <a:gd name="T18" fmla="*/ 10 w 10"/>
                  <a:gd name="T19" fmla="*/ 10 h 14"/>
                  <a:gd name="T20" fmla="*/ 5 w 10"/>
                  <a:gd name="T2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4">
                    <a:moveTo>
                      <a:pt x="5" y="2"/>
                    </a:moveTo>
                    <a:cubicBezTo>
                      <a:pt x="4" y="1"/>
                      <a:pt x="4" y="1"/>
                      <a:pt x="3" y="1"/>
                    </a:cubicBezTo>
                    <a:cubicBezTo>
                      <a:pt x="3" y="0"/>
                      <a:pt x="2" y="1"/>
                      <a:pt x="1" y="1"/>
                    </a:cubicBezTo>
                    <a:cubicBezTo>
                      <a:pt x="1" y="1"/>
                      <a:pt x="1" y="1"/>
                      <a:pt x="1" y="1"/>
                    </a:cubicBezTo>
                    <a:cubicBezTo>
                      <a:pt x="0" y="2"/>
                      <a:pt x="0" y="3"/>
                      <a:pt x="1" y="4"/>
                    </a:cubicBezTo>
                    <a:cubicBezTo>
                      <a:pt x="6" y="13"/>
                      <a:pt x="6" y="13"/>
                      <a:pt x="6" y="13"/>
                    </a:cubicBezTo>
                    <a:cubicBezTo>
                      <a:pt x="6" y="14"/>
                      <a:pt x="7" y="14"/>
                      <a:pt x="8" y="14"/>
                    </a:cubicBezTo>
                    <a:cubicBezTo>
                      <a:pt x="8" y="14"/>
                      <a:pt x="9" y="14"/>
                      <a:pt x="9" y="14"/>
                    </a:cubicBezTo>
                    <a:cubicBezTo>
                      <a:pt x="9" y="14"/>
                      <a:pt x="9" y="13"/>
                      <a:pt x="9" y="13"/>
                    </a:cubicBezTo>
                    <a:cubicBezTo>
                      <a:pt x="10" y="13"/>
                      <a:pt x="10" y="11"/>
                      <a:pt x="10" y="10"/>
                    </a:cubicBezTo>
                    <a:lnTo>
                      <a:pt x="5" y="2"/>
                    </a:ln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8">
                <a:extLst>
                  <a:ext uri="{FF2B5EF4-FFF2-40B4-BE49-F238E27FC236}">
                    <a16:creationId xmlns:a16="http://schemas.microsoft.com/office/drawing/2014/main" id="{EC32D450-BA04-6646-A214-31E9839C1830}"/>
                  </a:ext>
                </a:extLst>
              </p:cNvPr>
              <p:cNvSpPr>
                <a:spLocks/>
              </p:cNvSpPr>
              <p:nvPr/>
            </p:nvSpPr>
            <p:spPr bwMode="auto">
              <a:xfrm>
                <a:off x="3043266" y="2277532"/>
                <a:ext cx="11567" cy="34700"/>
              </a:xfrm>
              <a:custGeom>
                <a:avLst/>
                <a:gdLst>
                  <a:gd name="T0" fmla="*/ 2 w 5"/>
                  <a:gd name="T1" fmla="*/ 0 h 15"/>
                  <a:gd name="T2" fmla="*/ 1 w 5"/>
                  <a:gd name="T3" fmla="*/ 1 h 15"/>
                  <a:gd name="T4" fmla="*/ 0 w 5"/>
                  <a:gd name="T5" fmla="*/ 2 h 15"/>
                  <a:gd name="T6" fmla="*/ 0 w 5"/>
                  <a:gd name="T7" fmla="*/ 12 h 15"/>
                  <a:gd name="T8" fmla="*/ 3 w 5"/>
                  <a:gd name="T9" fmla="*/ 15 h 15"/>
                  <a:gd name="T10" fmla="*/ 4 w 5"/>
                  <a:gd name="T11" fmla="*/ 14 h 15"/>
                  <a:gd name="T12" fmla="*/ 5 w 5"/>
                  <a:gd name="T13" fmla="*/ 12 h 15"/>
                  <a:gd name="T14" fmla="*/ 5 w 5"/>
                  <a:gd name="T15" fmla="*/ 2 h 15"/>
                  <a:gd name="T16" fmla="*/ 2 w 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5">
                    <a:moveTo>
                      <a:pt x="2" y="0"/>
                    </a:moveTo>
                    <a:cubicBezTo>
                      <a:pt x="2" y="0"/>
                      <a:pt x="1" y="0"/>
                      <a:pt x="1" y="1"/>
                    </a:cubicBezTo>
                    <a:cubicBezTo>
                      <a:pt x="0" y="1"/>
                      <a:pt x="0" y="2"/>
                      <a:pt x="0" y="2"/>
                    </a:cubicBezTo>
                    <a:cubicBezTo>
                      <a:pt x="0" y="12"/>
                      <a:pt x="0" y="12"/>
                      <a:pt x="0" y="12"/>
                    </a:cubicBezTo>
                    <a:cubicBezTo>
                      <a:pt x="0" y="14"/>
                      <a:pt x="1" y="15"/>
                      <a:pt x="3" y="15"/>
                    </a:cubicBezTo>
                    <a:cubicBezTo>
                      <a:pt x="3" y="15"/>
                      <a:pt x="4" y="15"/>
                      <a:pt x="4" y="14"/>
                    </a:cubicBezTo>
                    <a:cubicBezTo>
                      <a:pt x="5" y="14"/>
                      <a:pt x="5" y="13"/>
                      <a:pt x="5" y="12"/>
                    </a:cubicBezTo>
                    <a:cubicBezTo>
                      <a:pt x="5" y="2"/>
                      <a:pt x="5" y="2"/>
                      <a:pt x="5" y="2"/>
                    </a:cubicBezTo>
                    <a:cubicBezTo>
                      <a:pt x="5" y="1"/>
                      <a:pt x="4" y="0"/>
                      <a:pt x="2" y="0"/>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9">
                <a:extLst>
                  <a:ext uri="{FF2B5EF4-FFF2-40B4-BE49-F238E27FC236}">
                    <a16:creationId xmlns:a16="http://schemas.microsoft.com/office/drawing/2014/main" id="{AC6893B7-53B2-D147-8D34-CE1C084DE6AD}"/>
                  </a:ext>
                </a:extLst>
              </p:cNvPr>
              <p:cNvSpPr>
                <a:spLocks/>
              </p:cNvSpPr>
              <p:nvPr/>
            </p:nvSpPr>
            <p:spPr bwMode="auto">
              <a:xfrm>
                <a:off x="2940131" y="2385487"/>
                <a:ext cx="34700" cy="11567"/>
              </a:xfrm>
              <a:custGeom>
                <a:avLst/>
                <a:gdLst>
                  <a:gd name="T0" fmla="*/ 14 w 15"/>
                  <a:gd name="T1" fmla="*/ 4 h 5"/>
                  <a:gd name="T2" fmla="*/ 15 w 15"/>
                  <a:gd name="T3" fmla="*/ 2 h 5"/>
                  <a:gd name="T4" fmla="*/ 14 w 15"/>
                  <a:gd name="T5" fmla="*/ 1 h 5"/>
                  <a:gd name="T6" fmla="*/ 12 w 15"/>
                  <a:gd name="T7" fmla="*/ 0 h 5"/>
                  <a:gd name="T8" fmla="*/ 2 w 15"/>
                  <a:gd name="T9" fmla="*/ 0 h 5"/>
                  <a:gd name="T10" fmla="*/ 1 w 15"/>
                  <a:gd name="T11" fmla="*/ 1 h 5"/>
                  <a:gd name="T12" fmla="*/ 0 w 15"/>
                  <a:gd name="T13" fmla="*/ 2 h 5"/>
                  <a:gd name="T14" fmla="*/ 2 w 15"/>
                  <a:gd name="T15" fmla="*/ 5 h 5"/>
                  <a:gd name="T16" fmla="*/ 12 w 15"/>
                  <a:gd name="T17" fmla="*/ 5 h 5"/>
                  <a:gd name="T18" fmla="*/ 14 w 15"/>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14" y="4"/>
                    </a:moveTo>
                    <a:cubicBezTo>
                      <a:pt x="14" y="4"/>
                      <a:pt x="15" y="3"/>
                      <a:pt x="15" y="2"/>
                    </a:cubicBezTo>
                    <a:cubicBezTo>
                      <a:pt x="15" y="2"/>
                      <a:pt x="14" y="1"/>
                      <a:pt x="14" y="1"/>
                    </a:cubicBezTo>
                    <a:cubicBezTo>
                      <a:pt x="14" y="0"/>
                      <a:pt x="13" y="0"/>
                      <a:pt x="12" y="0"/>
                    </a:cubicBezTo>
                    <a:cubicBezTo>
                      <a:pt x="2" y="0"/>
                      <a:pt x="2" y="0"/>
                      <a:pt x="2" y="0"/>
                    </a:cubicBezTo>
                    <a:cubicBezTo>
                      <a:pt x="2" y="0"/>
                      <a:pt x="1" y="0"/>
                      <a:pt x="1" y="1"/>
                    </a:cubicBezTo>
                    <a:cubicBezTo>
                      <a:pt x="0" y="1"/>
                      <a:pt x="0" y="2"/>
                      <a:pt x="0" y="2"/>
                    </a:cubicBezTo>
                    <a:cubicBezTo>
                      <a:pt x="0" y="4"/>
                      <a:pt x="1" y="5"/>
                      <a:pt x="2" y="5"/>
                    </a:cubicBezTo>
                    <a:cubicBezTo>
                      <a:pt x="12" y="5"/>
                      <a:pt x="12" y="5"/>
                      <a:pt x="12" y="5"/>
                    </a:cubicBezTo>
                    <a:cubicBezTo>
                      <a:pt x="13" y="5"/>
                      <a:pt x="14" y="4"/>
                      <a:pt x="14" y="4"/>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0">
                <a:extLst>
                  <a:ext uri="{FF2B5EF4-FFF2-40B4-BE49-F238E27FC236}">
                    <a16:creationId xmlns:a16="http://schemas.microsoft.com/office/drawing/2014/main" id="{B5634682-B3D1-CE41-B76C-C353B0343708}"/>
                  </a:ext>
                </a:extLst>
              </p:cNvPr>
              <p:cNvSpPr>
                <a:spLocks/>
              </p:cNvSpPr>
              <p:nvPr/>
            </p:nvSpPr>
            <p:spPr bwMode="auto">
              <a:xfrm>
                <a:off x="3024952" y="2474164"/>
                <a:ext cx="50122" cy="13494"/>
              </a:xfrm>
              <a:custGeom>
                <a:avLst/>
                <a:gdLst>
                  <a:gd name="T0" fmla="*/ 22 w 22"/>
                  <a:gd name="T1" fmla="*/ 2 h 6"/>
                  <a:gd name="T2" fmla="*/ 20 w 22"/>
                  <a:gd name="T3" fmla="*/ 5 h 6"/>
                  <a:gd name="T4" fmla="*/ 2 w 22"/>
                  <a:gd name="T5" fmla="*/ 5 h 6"/>
                  <a:gd name="T6" fmla="*/ 0 w 22"/>
                  <a:gd name="T7" fmla="*/ 2 h 6"/>
                  <a:gd name="T8" fmla="*/ 3 w 22"/>
                  <a:gd name="T9" fmla="*/ 0 h 6"/>
                  <a:gd name="T10" fmla="*/ 19 w 22"/>
                  <a:gd name="T11" fmla="*/ 0 h 6"/>
                  <a:gd name="T12" fmla="*/ 22 w 22"/>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22" h="6">
                    <a:moveTo>
                      <a:pt x="22" y="2"/>
                    </a:moveTo>
                    <a:cubicBezTo>
                      <a:pt x="22" y="4"/>
                      <a:pt x="22" y="5"/>
                      <a:pt x="20" y="5"/>
                    </a:cubicBezTo>
                    <a:cubicBezTo>
                      <a:pt x="14" y="6"/>
                      <a:pt x="8" y="6"/>
                      <a:pt x="2" y="5"/>
                    </a:cubicBezTo>
                    <a:cubicBezTo>
                      <a:pt x="0" y="5"/>
                      <a:pt x="0" y="4"/>
                      <a:pt x="0" y="2"/>
                    </a:cubicBezTo>
                    <a:cubicBezTo>
                      <a:pt x="0" y="1"/>
                      <a:pt x="1" y="0"/>
                      <a:pt x="3" y="0"/>
                    </a:cubicBezTo>
                    <a:cubicBezTo>
                      <a:pt x="8" y="1"/>
                      <a:pt x="14" y="1"/>
                      <a:pt x="19" y="0"/>
                    </a:cubicBezTo>
                    <a:cubicBezTo>
                      <a:pt x="21" y="0"/>
                      <a:pt x="22" y="1"/>
                      <a:pt x="22" y="2"/>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91">
                <a:extLst>
                  <a:ext uri="{FF2B5EF4-FFF2-40B4-BE49-F238E27FC236}">
                    <a16:creationId xmlns:a16="http://schemas.microsoft.com/office/drawing/2014/main" id="{44E3F17A-8DCD-E44C-8BD6-862568FF1C19}"/>
                  </a:ext>
                </a:extLst>
              </p:cNvPr>
              <p:cNvSpPr>
                <a:spLocks/>
              </p:cNvSpPr>
              <p:nvPr/>
            </p:nvSpPr>
            <p:spPr bwMode="auto">
              <a:xfrm>
                <a:off x="3023024" y="2487658"/>
                <a:ext cx="52050" cy="14458"/>
              </a:xfrm>
              <a:custGeom>
                <a:avLst/>
                <a:gdLst>
                  <a:gd name="T0" fmla="*/ 23 w 23"/>
                  <a:gd name="T1" fmla="*/ 2 h 6"/>
                  <a:gd name="T2" fmla="*/ 21 w 23"/>
                  <a:gd name="T3" fmla="*/ 5 h 6"/>
                  <a:gd name="T4" fmla="*/ 3 w 23"/>
                  <a:gd name="T5" fmla="*/ 5 h 6"/>
                  <a:gd name="T6" fmla="*/ 1 w 23"/>
                  <a:gd name="T7" fmla="*/ 2 h 6"/>
                  <a:gd name="T8" fmla="*/ 3 w 23"/>
                  <a:gd name="T9" fmla="*/ 0 h 6"/>
                  <a:gd name="T10" fmla="*/ 20 w 23"/>
                  <a:gd name="T11" fmla="*/ 0 h 6"/>
                  <a:gd name="T12" fmla="*/ 23 w 23"/>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3" y="2"/>
                    </a:moveTo>
                    <a:cubicBezTo>
                      <a:pt x="23" y="3"/>
                      <a:pt x="22" y="4"/>
                      <a:pt x="21" y="5"/>
                    </a:cubicBezTo>
                    <a:cubicBezTo>
                      <a:pt x="15" y="6"/>
                      <a:pt x="9" y="6"/>
                      <a:pt x="3" y="5"/>
                    </a:cubicBezTo>
                    <a:cubicBezTo>
                      <a:pt x="1" y="4"/>
                      <a:pt x="0" y="3"/>
                      <a:pt x="1" y="2"/>
                    </a:cubicBezTo>
                    <a:cubicBezTo>
                      <a:pt x="1" y="1"/>
                      <a:pt x="2" y="0"/>
                      <a:pt x="3" y="0"/>
                    </a:cubicBezTo>
                    <a:cubicBezTo>
                      <a:pt x="9" y="1"/>
                      <a:pt x="14" y="1"/>
                      <a:pt x="20" y="0"/>
                    </a:cubicBezTo>
                    <a:cubicBezTo>
                      <a:pt x="21" y="0"/>
                      <a:pt x="23" y="1"/>
                      <a:pt x="23" y="2"/>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2">
                <a:extLst>
                  <a:ext uri="{FF2B5EF4-FFF2-40B4-BE49-F238E27FC236}">
                    <a16:creationId xmlns:a16="http://schemas.microsoft.com/office/drawing/2014/main" id="{BE44E1D8-7A03-1A4A-81D9-E3AADA34856F}"/>
                  </a:ext>
                </a:extLst>
              </p:cNvPr>
              <p:cNvSpPr>
                <a:spLocks/>
              </p:cNvSpPr>
              <p:nvPr/>
            </p:nvSpPr>
            <p:spPr bwMode="auto">
              <a:xfrm>
                <a:off x="3023024" y="2499225"/>
                <a:ext cx="52050" cy="13494"/>
              </a:xfrm>
              <a:custGeom>
                <a:avLst/>
                <a:gdLst>
                  <a:gd name="T0" fmla="*/ 23 w 23"/>
                  <a:gd name="T1" fmla="*/ 2 h 6"/>
                  <a:gd name="T2" fmla="*/ 21 w 23"/>
                  <a:gd name="T3" fmla="*/ 5 h 6"/>
                  <a:gd name="T4" fmla="*/ 3 w 23"/>
                  <a:gd name="T5" fmla="*/ 5 h 6"/>
                  <a:gd name="T6" fmla="*/ 1 w 23"/>
                  <a:gd name="T7" fmla="*/ 2 h 6"/>
                  <a:gd name="T8" fmla="*/ 3 w 23"/>
                  <a:gd name="T9" fmla="*/ 0 h 6"/>
                  <a:gd name="T10" fmla="*/ 20 w 23"/>
                  <a:gd name="T11" fmla="*/ 0 h 6"/>
                  <a:gd name="T12" fmla="*/ 23 w 23"/>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3" y="2"/>
                    </a:moveTo>
                    <a:cubicBezTo>
                      <a:pt x="23" y="4"/>
                      <a:pt x="22" y="5"/>
                      <a:pt x="21" y="5"/>
                    </a:cubicBezTo>
                    <a:cubicBezTo>
                      <a:pt x="15" y="6"/>
                      <a:pt x="9" y="6"/>
                      <a:pt x="3" y="5"/>
                    </a:cubicBezTo>
                    <a:cubicBezTo>
                      <a:pt x="1" y="5"/>
                      <a:pt x="0" y="4"/>
                      <a:pt x="1" y="2"/>
                    </a:cubicBezTo>
                    <a:cubicBezTo>
                      <a:pt x="1" y="1"/>
                      <a:pt x="2" y="0"/>
                      <a:pt x="3" y="0"/>
                    </a:cubicBezTo>
                    <a:cubicBezTo>
                      <a:pt x="9" y="1"/>
                      <a:pt x="14" y="1"/>
                      <a:pt x="20" y="0"/>
                    </a:cubicBezTo>
                    <a:cubicBezTo>
                      <a:pt x="21" y="0"/>
                      <a:pt x="23" y="1"/>
                      <a:pt x="23" y="2"/>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3">
                <a:extLst>
                  <a:ext uri="{FF2B5EF4-FFF2-40B4-BE49-F238E27FC236}">
                    <a16:creationId xmlns:a16="http://schemas.microsoft.com/office/drawing/2014/main" id="{A2DAFFBF-A472-9A42-B474-1A44D8D6AF1F}"/>
                  </a:ext>
                </a:extLst>
              </p:cNvPr>
              <p:cNvSpPr>
                <a:spLocks/>
              </p:cNvSpPr>
              <p:nvPr/>
            </p:nvSpPr>
            <p:spPr bwMode="auto">
              <a:xfrm>
                <a:off x="3033627" y="2510791"/>
                <a:ext cx="29880" cy="8675"/>
              </a:xfrm>
              <a:custGeom>
                <a:avLst/>
                <a:gdLst>
                  <a:gd name="T0" fmla="*/ 13 w 13"/>
                  <a:gd name="T1" fmla="*/ 1 h 4"/>
                  <a:gd name="T2" fmla="*/ 12 w 13"/>
                  <a:gd name="T3" fmla="*/ 3 h 4"/>
                  <a:gd name="T4" fmla="*/ 1 w 13"/>
                  <a:gd name="T5" fmla="*/ 3 h 4"/>
                  <a:gd name="T6" fmla="*/ 0 w 13"/>
                  <a:gd name="T7" fmla="*/ 1 h 4"/>
                  <a:gd name="T8" fmla="*/ 2 w 13"/>
                  <a:gd name="T9" fmla="*/ 0 h 4"/>
                  <a:gd name="T10" fmla="*/ 11 w 13"/>
                  <a:gd name="T11" fmla="*/ 0 h 4"/>
                  <a:gd name="T12" fmla="*/ 13 w 1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3" y="1"/>
                    </a:moveTo>
                    <a:cubicBezTo>
                      <a:pt x="13" y="2"/>
                      <a:pt x="13" y="3"/>
                      <a:pt x="12" y="3"/>
                    </a:cubicBezTo>
                    <a:cubicBezTo>
                      <a:pt x="8" y="4"/>
                      <a:pt x="5" y="4"/>
                      <a:pt x="1" y="3"/>
                    </a:cubicBezTo>
                    <a:cubicBezTo>
                      <a:pt x="1" y="3"/>
                      <a:pt x="0" y="2"/>
                      <a:pt x="0" y="1"/>
                    </a:cubicBezTo>
                    <a:cubicBezTo>
                      <a:pt x="0" y="0"/>
                      <a:pt x="1" y="0"/>
                      <a:pt x="2" y="0"/>
                    </a:cubicBezTo>
                    <a:cubicBezTo>
                      <a:pt x="5" y="1"/>
                      <a:pt x="8" y="1"/>
                      <a:pt x="11" y="0"/>
                    </a:cubicBezTo>
                    <a:cubicBezTo>
                      <a:pt x="12" y="0"/>
                      <a:pt x="13" y="0"/>
                      <a:pt x="13" y="1"/>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4">
                <a:extLst>
                  <a:ext uri="{FF2B5EF4-FFF2-40B4-BE49-F238E27FC236}">
                    <a16:creationId xmlns:a16="http://schemas.microsoft.com/office/drawing/2014/main" id="{507F4B88-295C-884D-B873-2835AE4C4181}"/>
                  </a:ext>
                </a:extLst>
              </p:cNvPr>
              <p:cNvSpPr>
                <a:spLocks noEditPoints="1"/>
              </p:cNvSpPr>
              <p:nvPr/>
            </p:nvSpPr>
            <p:spPr bwMode="auto">
              <a:xfrm>
                <a:off x="2981578" y="2318979"/>
                <a:ext cx="136871" cy="157113"/>
              </a:xfrm>
              <a:custGeom>
                <a:avLst/>
                <a:gdLst>
                  <a:gd name="T0" fmla="*/ 30 w 60"/>
                  <a:gd name="T1" fmla="*/ 0 h 69"/>
                  <a:gd name="T2" fmla="*/ 0 w 60"/>
                  <a:gd name="T3" fmla="*/ 30 h 69"/>
                  <a:gd name="T4" fmla="*/ 18 w 60"/>
                  <a:gd name="T5" fmla="*/ 66 h 69"/>
                  <a:gd name="T6" fmla="*/ 42 w 60"/>
                  <a:gd name="T7" fmla="*/ 66 h 69"/>
                  <a:gd name="T8" fmla="*/ 60 w 60"/>
                  <a:gd name="T9" fmla="*/ 30 h 69"/>
                  <a:gd name="T10" fmla="*/ 30 w 60"/>
                  <a:gd name="T11" fmla="*/ 0 h 69"/>
                  <a:gd name="T12" fmla="*/ 51 w 60"/>
                  <a:gd name="T13" fmla="*/ 26 h 69"/>
                  <a:gd name="T14" fmla="*/ 51 w 60"/>
                  <a:gd name="T15" fmla="*/ 26 h 69"/>
                  <a:gd name="T16" fmla="*/ 42 w 60"/>
                  <a:gd name="T17" fmla="*/ 13 h 69"/>
                  <a:gd name="T18" fmla="*/ 41 w 60"/>
                  <a:gd name="T19" fmla="*/ 10 h 69"/>
                  <a:gd name="T20" fmla="*/ 44 w 60"/>
                  <a:gd name="T21" fmla="*/ 9 h 69"/>
                  <a:gd name="T22" fmla="*/ 55 w 60"/>
                  <a:gd name="T23" fmla="*/ 23 h 69"/>
                  <a:gd name="T24" fmla="*/ 54 w 60"/>
                  <a:gd name="T25" fmla="*/ 28 h 69"/>
                  <a:gd name="T26" fmla="*/ 51 w 60"/>
                  <a:gd name="T27"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9">
                    <a:moveTo>
                      <a:pt x="30" y="0"/>
                    </a:moveTo>
                    <a:cubicBezTo>
                      <a:pt x="14" y="0"/>
                      <a:pt x="0" y="13"/>
                      <a:pt x="0" y="30"/>
                    </a:cubicBezTo>
                    <a:cubicBezTo>
                      <a:pt x="0" y="42"/>
                      <a:pt x="13" y="56"/>
                      <a:pt x="18" y="66"/>
                    </a:cubicBezTo>
                    <a:cubicBezTo>
                      <a:pt x="19" y="68"/>
                      <a:pt x="41" y="69"/>
                      <a:pt x="42" y="66"/>
                    </a:cubicBezTo>
                    <a:cubicBezTo>
                      <a:pt x="45" y="59"/>
                      <a:pt x="60" y="42"/>
                      <a:pt x="60" y="30"/>
                    </a:cubicBezTo>
                    <a:cubicBezTo>
                      <a:pt x="60" y="13"/>
                      <a:pt x="47" y="0"/>
                      <a:pt x="30" y="0"/>
                    </a:cubicBezTo>
                    <a:close/>
                    <a:moveTo>
                      <a:pt x="51" y="26"/>
                    </a:moveTo>
                    <a:cubicBezTo>
                      <a:pt x="51" y="26"/>
                      <a:pt x="51" y="26"/>
                      <a:pt x="51" y="26"/>
                    </a:cubicBezTo>
                    <a:cubicBezTo>
                      <a:pt x="50" y="20"/>
                      <a:pt x="46" y="15"/>
                      <a:pt x="42" y="13"/>
                    </a:cubicBezTo>
                    <a:cubicBezTo>
                      <a:pt x="41" y="12"/>
                      <a:pt x="41" y="11"/>
                      <a:pt x="41" y="10"/>
                    </a:cubicBezTo>
                    <a:cubicBezTo>
                      <a:pt x="42" y="9"/>
                      <a:pt x="43" y="8"/>
                      <a:pt x="44" y="9"/>
                    </a:cubicBezTo>
                    <a:cubicBezTo>
                      <a:pt x="49" y="11"/>
                      <a:pt x="53" y="17"/>
                      <a:pt x="55" y="23"/>
                    </a:cubicBezTo>
                    <a:cubicBezTo>
                      <a:pt x="56" y="25"/>
                      <a:pt x="55" y="27"/>
                      <a:pt x="54" y="28"/>
                    </a:cubicBezTo>
                    <a:cubicBezTo>
                      <a:pt x="53" y="28"/>
                      <a:pt x="51" y="27"/>
                      <a:pt x="51" y="26"/>
                    </a:cubicBezTo>
                    <a:close/>
                  </a:path>
                </a:pathLst>
              </a:custGeom>
              <a:solidFill>
                <a:srgbClr val="F06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5" name="Rectangle 124">
              <a:extLst>
                <a:ext uri="{FF2B5EF4-FFF2-40B4-BE49-F238E27FC236}">
                  <a16:creationId xmlns:a16="http://schemas.microsoft.com/office/drawing/2014/main" id="{AD88B7E5-0902-F241-ABCA-7EF58EA3F981}"/>
                </a:ext>
              </a:extLst>
            </p:cNvPr>
            <p:cNvSpPr>
              <a:spLocks noChangeArrowheads="1"/>
            </p:cNvSpPr>
            <p:nvPr/>
          </p:nvSpPr>
          <p:spPr bwMode="auto">
            <a:xfrm>
              <a:off x="1716185" y="2185157"/>
              <a:ext cx="9013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zh-CN" sz="1200" b="1" i="0" u="none" strike="noStrike" cap="none" normalizeH="0" baseline="0" dirty="0">
                  <a:ln>
                    <a:noFill/>
                  </a:ln>
                  <a:solidFill>
                    <a:srgbClr val="FFFFFF"/>
                  </a:solidFill>
                  <a:effectLst/>
                  <a:latin typeface="Cambria" panose="02040503050406030204" pitchFamily="18" charset="0"/>
                </a:rPr>
                <a:t>Cache server</a:t>
              </a:r>
              <a:endParaRPr kumimoji="0" lang="zh-CN" altLang="zh-CN" sz="1800" b="1" i="0" u="none" strike="noStrike" cap="none" normalizeH="0" baseline="0" dirty="0">
                <a:ln>
                  <a:noFill/>
                </a:ln>
                <a:solidFill>
                  <a:schemeClr val="tx1"/>
                </a:solidFill>
                <a:effectLst/>
                <a:latin typeface="Cambria" panose="02040503050406030204" pitchFamily="18" charset="0"/>
              </a:endParaRPr>
            </a:p>
          </p:txBody>
        </p:sp>
      </p:grpSp>
      <p:grpSp>
        <p:nvGrpSpPr>
          <p:cNvPr id="6" name="Group 5">
            <a:extLst>
              <a:ext uri="{FF2B5EF4-FFF2-40B4-BE49-F238E27FC236}">
                <a16:creationId xmlns:a16="http://schemas.microsoft.com/office/drawing/2014/main" id="{6D41F3B4-9C37-F349-8A82-BC802C7A22B8}"/>
              </a:ext>
            </a:extLst>
          </p:cNvPr>
          <p:cNvGrpSpPr/>
          <p:nvPr/>
        </p:nvGrpSpPr>
        <p:grpSpPr>
          <a:xfrm>
            <a:off x="894659" y="2786246"/>
            <a:ext cx="2479105" cy="924363"/>
            <a:chOff x="894659" y="2786246"/>
            <a:chExt cx="2479105" cy="924363"/>
          </a:xfrm>
        </p:grpSpPr>
        <p:grpSp>
          <p:nvGrpSpPr>
            <p:cNvPr id="111" name="Group 110">
              <a:extLst>
                <a:ext uri="{FF2B5EF4-FFF2-40B4-BE49-F238E27FC236}">
                  <a16:creationId xmlns:a16="http://schemas.microsoft.com/office/drawing/2014/main" id="{034659B3-B25C-6D49-88B5-1FB2F1F35D78}"/>
                </a:ext>
              </a:extLst>
            </p:cNvPr>
            <p:cNvGrpSpPr/>
            <p:nvPr/>
          </p:nvGrpSpPr>
          <p:grpSpPr>
            <a:xfrm>
              <a:off x="894659" y="2786246"/>
              <a:ext cx="2479105" cy="924363"/>
              <a:chOff x="899592" y="2672724"/>
              <a:chExt cx="2479105" cy="924363"/>
            </a:xfrm>
          </p:grpSpPr>
          <p:sp>
            <p:nvSpPr>
              <p:cNvPr id="73" name="Freeform 72">
                <a:extLst>
                  <a:ext uri="{FF2B5EF4-FFF2-40B4-BE49-F238E27FC236}">
                    <a16:creationId xmlns:a16="http://schemas.microsoft.com/office/drawing/2014/main" id="{B361B38B-007B-6646-8367-D9048937E37E}"/>
                  </a:ext>
                </a:extLst>
              </p:cNvPr>
              <p:cNvSpPr>
                <a:spLocks/>
              </p:cNvSpPr>
              <p:nvPr/>
            </p:nvSpPr>
            <p:spPr bwMode="auto">
              <a:xfrm>
                <a:off x="997908" y="2672724"/>
                <a:ext cx="2282473" cy="924363"/>
              </a:xfrm>
              <a:custGeom>
                <a:avLst/>
                <a:gdLst>
                  <a:gd name="T0" fmla="*/ 478 w 2368"/>
                  <a:gd name="T1" fmla="*/ 0 h 959"/>
                  <a:gd name="T2" fmla="*/ 0 w 2368"/>
                  <a:gd name="T3" fmla="*/ 0 h 959"/>
                  <a:gd name="T4" fmla="*/ 1890 w 2368"/>
                  <a:gd name="T5" fmla="*/ 959 h 959"/>
                  <a:gd name="T6" fmla="*/ 2368 w 2368"/>
                  <a:gd name="T7" fmla="*/ 959 h 959"/>
                  <a:gd name="T8" fmla="*/ 478 w 2368"/>
                  <a:gd name="T9" fmla="*/ 0 h 959"/>
                </a:gdLst>
                <a:ahLst/>
                <a:cxnLst>
                  <a:cxn ang="0">
                    <a:pos x="T0" y="T1"/>
                  </a:cxn>
                  <a:cxn ang="0">
                    <a:pos x="T2" y="T3"/>
                  </a:cxn>
                  <a:cxn ang="0">
                    <a:pos x="T4" y="T5"/>
                  </a:cxn>
                  <a:cxn ang="0">
                    <a:pos x="T6" y="T7"/>
                  </a:cxn>
                  <a:cxn ang="0">
                    <a:pos x="T8" y="T9"/>
                  </a:cxn>
                </a:cxnLst>
                <a:rect l="0" t="0" r="r" b="b"/>
                <a:pathLst>
                  <a:path w="2368" h="959">
                    <a:moveTo>
                      <a:pt x="478" y="0"/>
                    </a:moveTo>
                    <a:lnTo>
                      <a:pt x="0" y="0"/>
                    </a:lnTo>
                    <a:lnTo>
                      <a:pt x="1890" y="959"/>
                    </a:lnTo>
                    <a:lnTo>
                      <a:pt x="2368" y="959"/>
                    </a:lnTo>
                    <a:lnTo>
                      <a:pt x="478" y="0"/>
                    </a:lnTo>
                    <a:close/>
                  </a:path>
                </a:pathLst>
              </a:custGeom>
              <a:solidFill>
                <a:srgbClr val="A6A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3">
                <a:extLst>
                  <a:ext uri="{FF2B5EF4-FFF2-40B4-BE49-F238E27FC236}">
                    <a16:creationId xmlns:a16="http://schemas.microsoft.com/office/drawing/2014/main" id="{6470E39D-FF19-C243-8985-395AC7886038}"/>
                  </a:ext>
                </a:extLst>
              </p:cNvPr>
              <p:cNvSpPr>
                <a:spLocks/>
              </p:cNvSpPr>
              <p:nvPr/>
            </p:nvSpPr>
            <p:spPr bwMode="auto">
              <a:xfrm>
                <a:off x="899592" y="2794173"/>
                <a:ext cx="2479105" cy="672790"/>
              </a:xfrm>
              <a:custGeom>
                <a:avLst/>
                <a:gdLst>
                  <a:gd name="T0" fmla="*/ 0 w 1086"/>
                  <a:gd name="T1" fmla="*/ 0 h 295"/>
                  <a:gd name="T2" fmla="*/ 1086 w 1086"/>
                  <a:gd name="T3" fmla="*/ 0 h 295"/>
                  <a:gd name="T4" fmla="*/ 1086 w 1086"/>
                  <a:gd name="T5" fmla="*/ 295 h 295"/>
                  <a:gd name="T6" fmla="*/ 0 w 1086"/>
                  <a:gd name="T7" fmla="*/ 295 h 295"/>
                  <a:gd name="T8" fmla="*/ 0 w 1086"/>
                  <a:gd name="T9" fmla="*/ 0 h 295"/>
                </a:gdLst>
                <a:ahLst/>
                <a:cxnLst>
                  <a:cxn ang="0">
                    <a:pos x="T0" y="T1"/>
                  </a:cxn>
                  <a:cxn ang="0">
                    <a:pos x="T2" y="T3"/>
                  </a:cxn>
                  <a:cxn ang="0">
                    <a:pos x="T4" y="T5"/>
                  </a:cxn>
                  <a:cxn ang="0">
                    <a:pos x="T6" y="T7"/>
                  </a:cxn>
                  <a:cxn ang="0">
                    <a:pos x="T8" y="T9"/>
                  </a:cxn>
                </a:cxnLst>
                <a:rect l="0" t="0" r="r" b="b"/>
                <a:pathLst>
                  <a:path w="1086" h="295">
                    <a:moveTo>
                      <a:pt x="0" y="0"/>
                    </a:moveTo>
                    <a:cubicBezTo>
                      <a:pt x="362" y="0"/>
                      <a:pt x="724" y="0"/>
                      <a:pt x="1086" y="0"/>
                    </a:cubicBezTo>
                    <a:cubicBezTo>
                      <a:pt x="1086" y="295"/>
                      <a:pt x="1086" y="295"/>
                      <a:pt x="1086" y="295"/>
                    </a:cubicBezTo>
                    <a:cubicBezTo>
                      <a:pt x="724" y="295"/>
                      <a:pt x="362" y="295"/>
                      <a:pt x="0" y="295"/>
                    </a:cubicBezTo>
                    <a:lnTo>
                      <a:pt x="0" y="0"/>
                    </a:lnTo>
                    <a:close/>
                  </a:path>
                </a:pathLst>
              </a:custGeom>
              <a:solidFill>
                <a:srgbClr val="8CC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4">
                <a:extLst>
                  <a:ext uri="{FF2B5EF4-FFF2-40B4-BE49-F238E27FC236}">
                    <a16:creationId xmlns:a16="http://schemas.microsoft.com/office/drawing/2014/main" id="{52EFF9DA-9514-A944-9420-B55F5E53CDAD}"/>
                  </a:ext>
                </a:extLst>
              </p:cNvPr>
              <p:cNvSpPr>
                <a:spLocks/>
              </p:cNvSpPr>
              <p:nvPr/>
            </p:nvSpPr>
            <p:spPr bwMode="auto">
              <a:xfrm>
                <a:off x="997908" y="2672724"/>
                <a:ext cx="460736" cy="700743"/>
              </a:xfrm>
              <a:custGeom>
                <a:avLst/>
                <a:gdLst>
                  <a:gd name="T0" fmla="*/ 0 w 478"/>
                  <a:gd name="T1" fmla="*/ 0 h 727"/>
                  <a:gd name="T2" fmla="*/ 0 w 478"/>
                  <a:gd name="T3" fmla="*/ 545 h 727"/>
                  <a:gd name="T4" fmla="*/ 239 w 478"/>
                  <a:gd name="T5" fmla="*/ 727 h 727"/>
                  <a:gd name="T6" fmla="*/ 478 w 478"/>
                  <a:gd name="T7" fmla="*/ 545 h 727"/>
                  <a:gd name="T8" fmla="*/ 478 w 478"/>
                  <a:gd name="T9" fmla="*/ 0 h 727"/>
                  <a:gd name="T10" fmla="*/ 0 w 478"/>
                  <a:gd name="T11" fmla="*/ 0 h 727"/>
                </a:gdLst>
                <a:ahLst/>
                <a:cxnLst>
                  <a:cxn ang="0">
                    <a:pos x="T0" y="T1"/>
                  </a:cxn>
                  <a:cxn ang="0">
                    <a:pos x="T2" y="T3"/>
                  </a:cxn>
                  <a:cxn ang="0">
                    <a:pos x="T4" y="T5"/>
                  </a:cxn>
                  <a:cxn ang="0">
                    <a:pos x="T6" y="T7"/>
                  </a:cxn>
                  <a:cxn ang="0">
                    <a:pos x="T8" y="T9"/>
                  </a:cxn>
                  <a:cxn ang="0">
                    <a:pos x="T10" y="T11"/>
                  </a:cxn>
                </a:cxnLst>
                <a:rect l="0" t="0" r="r" b="b"/>
                <a:pathLst>
                  <a:path w="478" h="727">
                    <a:moveTo>
                      <a:pt x="0" y="0"/>
                    </a:moveTo>
                    <a:lnTo>
                      <a:pt x="0" y="545"/>
                    </a:lnTo>
                    <a:lnTo>
                      <a:pt x="239" y="727"/>
                    </a:lnTo>
                    <a:lnTo>
                      <a:pt x="478" y="545"/>
                    </a:lnTo>
                    <a:lnTo>
                      <a:pt x="478" y="0"/>
                    </a:lnTo>
                    <a:lnTo>
                      <a:pt x="0" y="0"/>
                    </a:lnTo>
                    <a:close/>
                  </a:path>
                </a:pathLst>
              </a:custGeom>
              <a:solidFill>
                <a:srgbClr val="D4D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5">
                <a:extLst>
                  <a:ext uri="{FF2B5EF4-FFF2-40B4-BE49-F238E27FC236}">
                    <a16:creationId xmlns:a16="http://schemas.microsoft.com/office/drawing/2014/main" id="{FBE99632-BD05-D542-8411-2FA15A46DC7E}"/>
                  </a:ext>
                </a:extLst>
              </p:cNvPr>
              <p:cNvSpPr>
                <a:spLocks/>
              </p:cNvSpPr>
              <p:nvPr/>
            </p:nvSpPr>
            <p:spPr bwMode="auto">
              <a:xfrm>
                <a:off x="2819645" y="2887670"/>
                <a:ext cx="460736" cy="709417"/>
              </a:xfrm>
              <a:custGeom>
                <a:avLst/>
                <a:gdLst>
                  <a:gd name="T0" fmla="*/ 0 w 478"/>
                  <a:gd name="T1" fmla="*/ 736 h 736"/>
                  <a:gd name="T2" fmla="*/ 0 w 478"/>
                  <a:gd name="T3" fmla="*/ 184 h 736"/>
                  <a:gd name="T4" fmla="*/ 239 w 478"/>
                  <a:gd name="T5" fmla="*/ 0 h 736"/>
                  <a:gd name="T6" fmla="*/ 478 w 478"/>
                  <a:gd name="T7" fmla="*/ 184 h 736"/>
                  <a:gd name="T8" fmla="*/ 478 w 478"/>
                  <a:gd name="T9" fmla="*/ 736 h 736"/>
                  <a:gd name="T10" fmla="*/ 0 w 478"/>
                  <a:gd name="T11" fmla="*/ 736 h 736"/>
                </a:gdLst>
                <a:ahLst/>
                <a:cxnLst>
                  <a:cxn ang="0">
                    <a:pos x="T0" y="T1"/>
                  </a:cxn>
                  <a:cxn ang="0">
                    <a:pos x="T2" y="T3"/>
                  </a:cxn>
                  <a:cxn ang="0">
                    <a:pos x="T4" y="T5"/>
                  </a:cxn>
                  <a:cxn ang="0">
                    <a:pos x="T6" y="T7"/>
                  </a:cxn>
                  <a:cxn ang="0">
                    <a:pos x="T8" y="T9"/>
                  </a:cxn>
                  <a:cxn ang="0">
                    <a:pos x="T10" y="T11"/>
                  </a:cxn>
                </a:cxnLst>
                <a:rect l="0" t="0" r="r" b="b"/>
                <a:pathLst>
                  <a:path w="478" h="736">
                    <a:moveTo>
                      <a:pt x="0" y="736"/>
                    </a:moveTo>
                    <a:lnTo>
                      <a:pt x="0" y="184"/>
                    </a:lnTo>
                    <a:lnTo>
                      <a:pt x="239" y="0"/>
                    </a:lnTo>
                    <a:lnTo>
                      <a:pt x="478" y="184"/>
                    </a:lnTo>
                    <a:lnTo>
                      <a:pt x="478" y="736"/>
                    </a:lnTo>
                    <a:lnTo>
                      <a:pt x="0" y="736"/>
                    </a:lnTo>
                    <a:close/>
                  </a:path>
                </a:pathLst>
              </a:custGeom>
              <a:solidFill>
                <a:srgbClr val="D4D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76">
                <a:extLst>
                  <a:ext uri="{FF2B5EF4-FFF2-40B4-BE49-F238E27FC236}">
                    <a16:creationId xmlns:a16="http://schemas.microsoft.com/office/drawing/2014/main" id="{061EA484-3B73-FB43-8E52-02FB7EF7AC51}"/>
                  </a:ext>
                </a:extLst>
              </p:cNvPr>
              <p:cNvSpPr>
                <a:spLocks noChangeArrowheads="1"/>
              </p:cNvSpPr>
              <p:nvPr/>
            </p:nvSpPr>
            <p:spPr bwMode="auto">
              <a:xfrm>
                <a:off x="1096224" y="2673688"/>
                <a:ext cx="259284" cy="615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1" i="0" u="none" strike="noStrike" cap="none" normalizeH="0" baseline="0" dirty="0">
                    <a:ln>
                      <a:noFill/>
                    </a:ln>
                    <a:solidFill>
                      <a:srgbClr val="8CC253"/>
                    </a:solidFill>
                    <a:effectLst/>
                    <a:latin typeface="Open Sans Extrabold" panose="020B0906030804020204" pitchFamily="34" charset="0"/>
                  </a:rPr>
                  <a:t>3</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78" name="Rectangle 77">
                <a:extLst>
                  <a:ext uri="{FF2B5EF4-FFF2-40B4-BE49-F238E27FC236}">
                    <a16:creationId xmlns:a16="http://schemas.microsoft.com/office/drawing/2014/main" id="{ED43D12B-8655-D144-9139-00073CB04BD7}"/>
                  </a:ext>
                </a:extLst>
              </p:cNvPr>
              <p:cNvSpPr>
                <a:spLocks noChangeArrowheads="1"/>
              </p:cNvSpPr>
              <p:nvPr/>
            </p:nvSpPr>
            <p:spPr bwMode="auto">
              <a:xfrm>
                <a:off x="1666842" y="2864536"/>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9" name="Rectangle 78">
                <a:extLst>
                  <a:ext uri="{FF2B5EF4-FFF2-40B4-BE49-F238E27FC236}">
                    <a16:creationId xmlns:a16="http://schemas.microsoft.com/office/drawing/2014/main" id="{EDF86CD6-D4B7-FD41-8593-4F40CCDCFBC4}"/>
                  </a:ext>
                </a:extLst>
              </p:cNvPr>
              <p:cNvSpPr>
                <a:spLocks noChangeArrowheads="1"/>
              </p:cNvSpPr>
              <p:nvPr/>
            </p:nvSpPr>
            <p:spPr bwMode="auto">
              <a:xfrm>
                <a:off x="1753592" y="2974419"/>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0" name="Rectangle 79">
                <a:extLst>
                  <a:ext uri="{FF2B5EF4-FFF2-40B4-BE49-F238E27FC236}">
                    <a16:creationId xmlns:a16="http://schemas.microsoft.com/office/drawing/2014/main" id="{0C890529-4074-AD4C-BBF1-D70AA9495236}"/>
                  </a:ext>
                </a:extLst>
              </p:cNvPr>
              <p:cNvSpPr>
                <a:spLocks noChangeArrowheads="1"/>
              </p:cNvSpPr>
              <p:nvPr/>
            </p:nvSpPr>
            <p:spPr bwMode="auto">
              <a:xfrm>
                <a:off x="1680337" y="3083338"/>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1" name="Rectangle 80">
                <a:extLst>
                  <a:ext uri="{FF2B5EF4-FFF2-40B4-BE49-F238E27FC236}">
                    <a16:creationId xmlns:a16="http://schemas.microsoft.com/office/drawing/2014/main" id="{45BDAB92-DB0A-8A49-94BC-1A08CE90EB37}"/>
                  </a:ext>
                </a:extLst>
              </p:cNvPr>
              <p:cNvSpPr>
                <a:spLocks noChangeArrowheads="1"/>
              </p:cNvSpPr>
              <p:nvPr/>
            </p:nvSpPr>
            <p:spPr bwMode="auto">
              <a:xfrm>
                <a:off x="1956007" y="3193220"/>
                <a:ext cx="0"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6" name="Freeform 95">
                <a:extLst>
                  <a:ext uri="{FF2B5EF4-FFF2-40B4-BE49-F238E27FC236}">
                    <a16:creationId xmlns:a16="http://schemas.microsoft.com/office/drawing/2014/main" id="{F4994B7A-6263-8740-80A4-E956E2205EA0}"/>
                  </a:ext>
                </a:extLst>
              </p:cNvPr>
              <p:cNvSpPr>
                <a:spLocks/>
              </p:cNvSpPr>
              <p:nvPr/>
            </p:nvSpPr>
            <p:spPr bwMode="auto">
              <a:xfrm>
                <a:off x="2919889" y="3116110"/>
                <a:ext cx="260248" cy="235187"/>
              </a:xfrm>
              <a:custGeom>
                <a:avLst/>
                <a:gdLst>
                  <a:gd name="T0" fmla="*/ 112 w 114"/>
                  <a:gd name="T1" fmla="*/ 73 h 103"/>
                  <a:gd name="T2" fmla="*/ 100 w 114"/>
                  <a:gd name="T3" fmla="*/ 73 h 103"/>
                  <a:gd name="T4" fmla="*/ 100 w 114"/>
                  <a:gd name="T5" fmla="*/ 58 h 103"/>
                  <a:gd name="T6" fmla="*/ 93 w 114"/>
                  <a:gd name="T7" fmla="*/ 51 h 103"/>
                  <a:gd name="T8" fmla="*/ 59 w 114"/>
                  <a:gd name="T9" fmla="*/ 51 h 103"/>
                  <a:gd name="T10" fmla="*/ 59 w 114"/>
                  <a:gd name="T11" fmla="*/ 30 h 103"/>
                  <a:gd name="T12" fmla="*/ 71 w 114"/>
                  <a:gd name="T13" fmla="*/ 30 h 103"/>
                  <a:gd name="T14" fmla="*/ 73 w 114"/>
                  <a:gd name="T15" fmla="*/ 27 h 103"/>
                  <a:gd name="T16" fmla="*/ 73 w 114"/>
                  <a:gd name="T17" fmla="*/ 2 h 103"/>
                  <a:gd name="T18" fmla="*/ 71 w 114"/>
                  <a:gd name="T19" fmla="*/ 0 h 103"/>
                  <a:gd name="T20" fmla="*/ 44 w 114"/>
                  <a:gd name="T21" fmla="*/ 0 h 103"/>
                  <a:gd name="T22" fmla="*/ 41 w 114"/>
                  <a:gd name="T23" fmla="*/ 2 h 103"/>
                  <a:gd name="T24" fmla="*/ 41 w 114"/>
                  <a:gd name="T25" fmla="*/ 27 h 103"/>
                  <a:gd name="T26" fmla="*/ 44 w 114"/>
                  <a:gd name="T27" fmla="*/ 30 h 103"/>
                  <a:gd name="T28" fmla="*/ 55 w 114"/>
                  <a:gd name="T29" fmla="*/ 30 h 103"/>
                  <a:gd name="T30" fmla="*/ 55 w 114"/>
                  <a:gd name="T31" fmla="*/ 51 h 103"/>
                  <a:gd name="T32" fmla="*/ 21 w 114"/>
                  <a:gd name="T33" fmla="*/ 51 h 103"/>
                  <a:gd name="T34" fmla="*/ 15 w 114"/>
                  <a:gd name="T35" fmla="*/ 58 h 103"/>
                  <a:gd name="T36" fmla="*/ 15 w 114"/>
                  <a:gd name="T37" fmla="*/ 73 h 103"/>
                  <a:gd name="T38" fmla="*/ 3 w 114"/>
                  <a:gd name="T39" fmla="*/ 73 h 103"/>
                  <a:gd name="T40" fmla="*/ 0 w 114"/>
                  <a:gd name="T41" fmla="*/ 75 h 103"/>
                  <a:gd name="T42" fmla="*/ 0 w 114"/>
                  <a:gd name="T43" fmla="*/ 100 h 103"/>
                  <a:gd name="T44" fmla="*/ 3 w 114"/>
                  <a:gd name="T45" fmla="*/ 103 h 103"/>
                  <a:gd name="T46" fmla="*/ 30 w 114"/>
                  <a:gd name="T47" fmla="*/ 103 h 103"/>
                  <a:gd name="T48" fmla="*/ 32 w 114"/>
                  <a:gd name="T49" fmla="*/ 100 h 103"/>
                  <a:gd name="T50" fmla="*/ 32 w 114"/>
                  <a:gd name="T51" fmla="*/ 75 h 103"/>
                  <a:gd name="T52" fmla="*/ 30 w 114"/>
                  <a:gd name="T53" fmla="*/ 73 h 103"/>
                  <a:gd name="T54" fmla="*/ 18 w 114"/>
                  <a:gd name="T55" fmla="*/ 73 h 103"/>
                  <a:gd name="T56" fmla="*/ 18 w 114"/>
                  <a:gd name="T57" fmla="*/ 58 h 103"/>
                  <a:gd name="T58" fmla="*/ 21 w 114"/>
                  <a:gd name="T59" fmla="*/ 55 h 103"/>
                  <a:gd name="T60" fmla="*/ 55 w 114"/>
                  <a:gd name="T61" fmla="*/ 55 h 103"/>
                  <a:gd name="T62" fmla="*/ 55 w 114"/>
                  <a:gd name="T63" fmla="*/ 73 h 103"/>
                  <a:gd name="T64" fmla="*/ 44 w 114"/>
                  <a:gd name="T65" fmla="*/ 73 h 103"/>
                  <a:gd name="T66" fmla="*/ 41 w 114"/>
                  <a:gd name="T67" fmla="*/ 75 h 103"/>
                  <a:gd name="T68" fmla="*/ 41 w 114"/>
                  <a:gd name="T69" fmla="*/ 100 h 103"/>
                  <a:gd name="T70" fmla="*/ 44 w 114"/>
                  <a:gd name="T71" fmla="*/ 103 h 103"/>
                  <a:gd name="T72" fmla="*/ 71 w 114"/>
                  <a:gd name="T73" fmla="*/ 103 h 103"/>
                  <a:gd name="T74" fmla="*/ 73 w 114"/>
                  <a:gd name="T75" fmla="*/ 100 h 103"/>
                  <a:gd name="T76" fmla="*/ 73 w 114"/>
                  <a:gd name="T77" fmla="*/ 75 h 103"/>
                  <a:gd name="T78" fmla="*/ 71 w 114"/>
                  <a:gd name="T79" fmla="*/ 73 h 103"/>
                  <a:gd name="T80" fmla="*/ 59 w 114"/>
                  <a:gd name="T81" fmla="*/ 73 h 103"/>
                  <a:gd name="T82" fmla="*/ 59 w 114"/>
                  <a:gd name="T83" fmla="*/ 55 h 103"/>
                  <a:gd name="T84" fmla="*/ 93 w 114"/>
                  <a:gd name="T85" fmla="*/ 55 h 103"/>
                  <a:gd name="T86" fmla="*/ 96 w 114"/>
                  <a:gd name="T87" fmla="*/ 58 h 103"/>
                  <a:gd name="T88" fmla="*/ 96 w 114"/>
                  <a:gd name="T89" fmla="*/ 73 h 103"/>
                  <a:gd name="T90" fmla="*/ 84 w 114"/>
                  <a:gd name="T91" fmla="*/ 73 h 103"/>
                  <a:gd name="T92" fmla="*/ 82 w 114"/>
                  <a:gd name="T93" fmla="*/ 75 h 103"/>
                  <a:gd name="T94" fmla="*/ 82 w 114"/>
                  <a:gd name="T95" fmla="*/ 100 h 103"/>
                  <a:gd name="T96" fmla="*/ 84 w 114"/>
                  <a:gd name="T97" fmla="*/ 103 h 103"/>
                  <a:gd name="T98" fmla="*/ 112 w 114"/>
                  <a:gd name="T99" fmla="*/ 103 h 103"/>
                  <a:gd name="T100" fmla="*/ 114 w 114"/>
                  <a:gd name="T101" fmla="*/ 100 h 103"/>
                  <a:gd name="T102" fmla="*/ 114 w 114"/>
                  <a:gd name="T103" fmla="*/ 75 h 103"/>
                  <a:gd name="T104" fmla="*/ 112 w 114"/>
                  <a:gd name="T105"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 h="103">
                    <a:moveTo>
                      <a:pt x="112" y="73"/>
                    </a:moveTo>
                    <a:cubicBezTo>
                      <a:pt x="100" y="73"/>
                      <a:pt x="100" y="73"/>
                      <a:pt x="100" y="73"/>
                    </a:cubicBezTo>
                    <a:cubicBezTo>
                      <a:pt x="100" y="58"/>
                      <a:pt x="100" y="58"/>
                      <a:pt x="100" y="58"/>
                    </a:cubicBezTo>
                    <a:cubicBezTo>
                      <a:pt x="100" y="54"/>
                      <a:pt x="97" y="51"/>
                      <a:pt x="93" y="51"/>
                    </a:cubicBezTo>
                    <a:cubicBezTo>
                      <a:pt x="59" y="51"/>
                      <a:pt x="59" y="51"/>
                      <a:pt x="59" y="51"/>
                    </a:cubicBezTo>
                    <a:cubicBezTo>
                      <a:pt x="59" y="30"/>
                      <a:pt x="59" y="30"/>
                      <a:pt x="59" y="30"/>
                    </a:cubicBezTo>
                    <a:cubicBezTo>
                      <a:pt x="71" y="30"/>
                      <a:pt x="71" y="30"/>
                      <a:pt x="71" y="30"/>
                    </a:cubicBezTo>
                    <a:cubicBezTo>
                      <a:pt x="72" y="30"/>
                      <a:pt x="73" y="28"/>
                      <a:pt x="73" y="27"/>
                    </a:cubicBezTo>
                    <a:cubicBezTo>
                      <a:pt x="73" y="2"/>
                      <a:pt x="73" y="2"/>
                      <a:pt x="73" y="2"/>
                    </a:cubicBezTo>
                    <a:cubicBezTo>
                      <a:pt x="73" y="1"/>
                      <a:pt x="72" y="0"/>
                      <a:pt x="71" y="0"/>
                    </a:cubicBezTo>
                    <a:cubicBezTo>
                      <a:pt x="44" y="0"/>
                      <a:pt x="44" y="0"/>
                      <a:pt x="44" y="0"/>
                    </a:cubicBezTo>
                    <a:cubicBezTo>
                      <a:pt x="42" y="0"/>
                      <a:pt x="41" y="1"/>
                      <a:pt x="41" y="2"/>
                    </a:cubicBezTo>
                    <a:cubicBezTo>
                      <a:pt x="41" y="27"/>
                      <a:pt x="41" y="27"/>
                      <a:pt x="41" y="27"/>
                    </a:cubicBezTo>
                    <a:cubicBezTo>
                      <a:pt x="41" y="28"/>
                      <a:pt x="42" y="30"/>
                      <a:pt x="44" y="30"/>
                    </a:cubicBezTo>
                    <a:cubicBezTo>
                      <a:pt x="55" y="30"/>
                      <a:pt x="55" y="30"/>
                      <a:pt x="55" y="30"/>
                    </a:cubicBezTo>
                    <a:cubicBezTo>
                      <a:pt x="55" y="51"/>
                      <a:pt x="55" y="51"/>
                      <a:pt x="55" y="51"/>
                    </a:cubicBezTo>
                    <a:cubicBezTo>
                      <a:pt x="21" y="51"/>
                      <a:pt x="21" y="51"/>
                      <a:pt x="21" y="51"/>
                    </a:cubicBezTo>
                    <a:cubicBezTo>
                      <a:pt x="17" y="51"/>
                      <a:pt x="15" y="54"/>
                      <a:pt x="15" y="58"/>
                    </a:cubicBezTo>
                    <a:cubicBezTo>
                      <a:pt x="15" y="73"/>
                      <a:pt x="15" y="73"/>
                      <a:pt x="15" y="73"/>
                    </a:cubicBezTo>
                    <a:cubicBezTo>
                      <a:pt x="3" y="73"/>
                      <a:pt x="3" y="73"/>
                      <a:pt x="3" y="73"/>
                    </a:cubicBezTo>
                    <a:cubicBezTo>
                      <a:pt x="1" y="73"/>
                      <a:pt x="0" y="74"/>
                      <a:pt x="0" y="75"/>
                    </a:cubicBezTo>
                    <a:cubicBezTo>
                      <a:pt x="0" y="100"/>
                      <a:pt x="0" y="100"/>
                      <a:pt x="0" y="100"/>
                    </a:cubicBezTo>
                    <a:cubicBezTo>
                      <a:pt x="0" y="101"/>
                      <a:pt x="1" y="103"/>
                      <a:pt x="3" y="103"/>
                    </a:cubicBezTo>
                    <a:cubicBezTo>
                      <a:pt x="30" y="103"/>
                      <a:pt x="30" y="103"/>
                      <a:pt x="30" y="103"/>
                    </a:cubicBezTo>
                    <a:cubicBezTo>
                      <a:pt x="31" y="103"/>
                      <a:pt x="32" y="101"/>
                      <a:pt x="32" y="100"/>
                    </a:cubicBezTo>
                    <a:cubicBezTo>
                      <a:pt x="32" y="75"/>
                      <a:pt x="32" y="75"/>
                      <a:pt x="32" y="75"/>
                    </a:cubicBezTo>
                    <a:cubicBezTo>
                      <a:pt x="32" y="74"/>
                      <a:pt x="31" y="73"/>
                      <a:pt x="30" y="73"/>
                    </a:cubicBezTo>
                    <a:cubicBezTo>
                      <a:pt x="18" y="73"/>
                      <a:pt x="18" y="73"/>
                      <a:pt x="18" y="73"/>
                    </a:cubicBezTo>
                    <a:cubicBezTo>
                      <a:pt x="18" y="58"/>
                      <a:pt x="18" y="58"/>
                      <a:pt x="18" y="58"/>
                    </a:cubicBezTo>
                    <a:cubicBezTo>
                      <a:pt x="18" y="56"/>
                      <a:pt x="19" y="55"/>
                      <a:pt x="21" y="55"/>
                    </a:cubicBezTo>
                    <a:cubicBezTo>
                      <a:pt x="55" y="55"/>
                      <a:pt x="55" y="55"/>
                      <a:pt x="55" y="55"/>
                    </a:cubicBezTo>
                    <a:cubicBezTo>
                      <a:pt x="55" y="73"/>
                      <a:pt x="55" y="73"/>
                      <a:pt x="55" y="73"/>
                    </a:cubicBezTo>
                    <a:cubicBezTo>
                      <a:pt x="44" y="73"/>
                      <a:pt x="44" y="73"/>
                      <a:pt x="44" y="73"/>
                    </a:cubicBezTo>
                    <a:cubicBezTo>
                      <a:pt x="42" y="73"/>
                      <a:pt x="41" y="74"/>
                      <a:pt x="41" y="75"/>
                    </a:cubicBezTo>
                    <a:cubicBezTo>
                      <a:pt x="41" y="100"/>
                      <a:pt x="41" y="100"/>
                      <a:pt x="41" y="100"/>
                    </a:cubicBezTo>
                    <a:cubicBezTo>
                      <a:pt x="41" y="101"/>
                      <a:pt x="42" y="103"/>
                      <a:pt x="44" y="103"/>
                    </a:cubicBezTo>
                    <a:cubicBezTo>
                      <a:pt x="71" y="103"/>
                      <a:pt x="71" y="103"/>
                      <a:pt x="71" y="103"/>
                    </a:cubicBezTo>
                    <a:cubicBezTo>
                      <a:pt x="72" y="103"/>
                      <a:pt x="73" y="101"/>
                      <a:pt x="73" y="100"/>
                    </a:cubicBezTo>
                    <a:cubicBezTo>
                      <a:pt x="73" y="75"/>
                      <a:pt x="73" y="75"/>
                      <a:pt x="73" y="75"/>
                    </a:cubicBezTo>
                    <a:cubicBezTo>
                      <a:pt x="73" y="74"/>
                      <a:pt x="72" y="73"/>
                      <a:pt x="71" y="73"/>
                    </a:cubicBezTo>
                    <a:cubicBezTo>
                      <a:pt x="59" y="73"/>
                      <a:pt x="59" y="73"/>
                      <a:pt x="59" y="73"/>
                    </a:cubicBezTo>
                    <a:cubicBezTo>
                      <a:pt x="59" y="55"/>
                      <a:pt x="59" y="55"/>
                      <a:pt x="59" y="55"/>
                    </a:cubicBezTo>
                    <a:cubicBezTo>
                      <a:pt x="93" y="55"/>
                      <a:pt x="93" y="55"/>
                      <a:pt x="93" y="55"/>
                    </a:cubicBezTo>
                    <a:cubicBezTo>
                      <a:pt x="95" y="55"/>
                      <a:pt x="96" y="56"/>
                      <a:pt x="96" y="58"/>
                    </a:cubicBezTo>
                    <a:cubicBezTo>
                      <a:pt x="96" y="73"/>
                      <a:pt x="96" y="73"/>
                      <a:pt x="96" y="73"/>
                    </a:cubicBezTo>
                    <a:cubicBezTo>
                      <a:pt x="84" y="73"/>
                      <a:pt x="84" y="73"/>
                      <a:pt x="84" y="73"/>
                    </a:cubicBezTo>
                    <a:cubicBezTo>
                      <a:pt x="83" y="73"/>
                      <a:pt x="82" y="74"/>
                      <a:pt x="82" y="75"/>
                    </a:cubicBezTo>
                    <a:cubicBezTo>
                      <a:pt x="82" y="100"/>
                      <a:pt x="82" y="100"/>
                      <a:pt x="82" y="100"/>
                    </a:cubicBezTo>
                    <a:cubicBezTo>
                      <a:pt x="82" y="101"/>
                      <a:pt x="83" y="103"/>
                      <a:pt x="84" y="103"/>
                    </a:cubicBezTo>
                    <a:cubicBezTo>
                      <a:pt x="112" y="103"/>
                      <a:pt x="112" y="103"/>
                      <a:pt x="112" y="103"/>
                    </a:cubicBezTo>
                    <a:cubicBezTo>
                      <a:pt x="113" y="103"/>
                      <a:pt x="114" y="101"/>
                      <a:pt x="114" y="100"/>
                    </a:cubicBezTo>
                    <a:cubicBezTo>
                      <a:pt x="114" y="75"/>
                      <a:pt x="114" y="75"/>
                      <a:pt x="114" y="75"/>
                    </a:cubicBezTo>
                    <a:cubicBezTo>
                      <a:pt x="114" y="74"/>
                      <a:pt x="113" y="73"/>
                      <a:pt x="112" y="73"/>
                    </a:cubicBezTo>
                    <a:close/>
                  </a:path>
                </a:pathLst>
              </a:custGeom>
              <a:solidFill>
                <a:srgbClr val="8CC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6" name="Rectangle 125">
              <a:extLst>
                <a:ext uri="{FF2B5EF4-FFF2-40B4-BE49-F238E27FC236}">
                  <a16:creationId xmlns:a16="http://schemas.microsoft.com/office/drawing/2014/main" id="{375120A6-8E88-6449-9964-7FC8ABB72AE4}"/>
                </a:ext>
              </a:extLst>
            </p:cNvPr>
            <p:cNvSpPr>
              <a:spLocks noChangeArrowheads="1"/>
            </p:cNvSpPr>
            <p:nvPr/>
          </p:nvSpPr>
          <p:spPr bwMode="auto">
            <a:xfrm>
              <a:off x="1720247" y="3151757"/>
              <a:ext cx="7518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zh-CN" sz="1200" b="1" i="0" u="none" strike="noStrike" cap="none" normalizeH="0" baseline="0" dirty="0">
                  <a:ln>
                    <a:noFill/>
                  </a:ln>
                  <a:solidFill>
                    <a:srgbClr val="FFFFFF"/>
                  </a:solidFill>
                  <a:effectLst/>
                  <a:latin typeface="Cambria" panose="02040503050406030204" pitchFamily="18" charset="0"/>
                </a:rPr>
                <a:t>Disk cache</a:t>
              </a:r>
              <a:endParaRPr kumimoji="0" lang="zh-CN" altLang="zh-CN" sz="1800" b="1" i="0" u="none" strike="noStrike" cap="none" normalizeH="0" baseline="0" dirty="0">
                <a:ln>
                  <a:noFill/>
                </a:ln>
                <a:solidFill>
                  <a:schemeClr val="tx1"/>
                </a:solidFill>
                <a:effectLst/>
                <a:latin typeface="Cambria" panose="02040503050406030204" pitchFamily="18" charset="0"/>
              </a:endParaRPr>
            </a:p>
          </p:txBody>
        </p:sp>
      </p:grpSp>
      <p:pic>
        <p:nvPicPr>
          <p:cNvPr id="127" name="Picture 126">
            <a:extLst>
              <a:ext uri="{FF2B5EF4-FFF2-40B4-BE49-F238E27FC236}">
                <a16:creationId xmlns:a16="http://schemas.microsoft.com/office/drawing/2014/main" id="{25C6F032-03D3-164E-B3F5-58BA2C813250}"/>
              </a:ext>
            </a:extLst>
          </p:cNvPr>
          <p:cNvPicPr>
            <a:picLocks noChangeAspect="1"/>
          </p:cNvPicPr>
          <p:nvPr/>
        </p:nvPicPr>
        <p:blipFill>
          <a:blip r:embed="rId4"/>
          <a:stretch>
            <a:fillRect/>
          </a:stretch>
        </p:blipFill>
        <p:spPr>
          <a:xfrm>
            <a:off x="4421342" y="1618493"/>
            <a:ext cx="4215964" cy="2253360"/>
          </a:xfrm>
          <a:prstGeom prst="rect">
            <a:avLst/>
          </a:prstGeom>
        </p:spPr>
      </p:pic>
      <p:pic>
        <p:nvPicPr>
          <p:cNvPr id="128" name="Picture 127">
            <a:extLst>
              <a:ext uri="{FF2B5EF4-FFF2-40B4-BE49-F238E27FC236}">
                <a16:creationId xmlns:a16="http://schemas.microsoft.com/office/drawing/2014/main" id="{16CF1D3C-7F5E-E64A-AFC9-06491C4F7F6E}"/>
              </a:ext>
            </a:extLst>
          </p:cNvPr>
          <p:cNvPicPr>
            <a:picLocks noChangeAspect="1"/>
          </p:cNvPicPr>
          <p:nvPr/>
        </p:nvPicPr>
        <p:blipFill>
          <a:blip r:embed="rId5"/>
          <a:stretch>
            <a:fillRect/>
          </a:stretch>
        </p:blipFill>
        <p:spPr>
          <a:xfrm>
            <a:off x="4421342" y="1622587"/>
            <a:ext cx="4215964" cy="2245172"/>
          </a:xfrm>
          <a:prstGeom prst="rect">
            <a:avLst/>
          </a:prstGeom>
        </p:spPr>
      </p:pic>
      <p:pic>
        <p:nvPicPr>
          <p:cNvPr id="129" name="Picture 128">
            <a:extLst>
              <a:ext uri="{FF2B5EF4-FFF2-40B4-BE49-F238E27FC236}">
                <a16:creationId xmlns:a16="http://schemas.microsoft.com/office/drawing/2014/main" id="{52186C4B-5B07-4D47-93C3-B5B5AD2C31FD}"/>
              </a:ext>
            </a:extLst>
          </p:cNvPr>
          <p:cNvPicPr>
            <a:picLocks noChangeAspect="1"/>
          </p:cNvPicPr>
          <p:nvPr/>
        </p:nvPicPr>
        <p:blipFill>
          <a:blip r:embed="rId6"/>
          <a:stretch>
            <a:fillRect/>
          </a:stretch>
        </p:blipFill>
        <p:spPr>
          <a:xfrm>
            <a:off x="4428250" y="1623683"/>
            <a:ext cx="4215074" cy="2251598"/>
          </a:xfrm>
          <a:prstGeom prst="rect">
            <a:avLst/>
          </a:prstGeom>
        </p:spPr>
      </p:pic>
      <p:pic>
        <p:nvPicPr>
          <p:cNvPr id="130" name="Picture 129">
            <a:extLst>
              <a:ext uri="{FF2B5EF4-FFF2-40B4-BE49-F238E27FC236}">
                <a16:creationId xmlns:a16="http://schemas.microsoft.com/office/drawing/2014/main" id="{F2040FE3-4139-B447-8B4A-6AF5F8B4557D}"/>
              </a:ext>
            </a:extLst>
          </p:cNvPr>
          <p:cNvPicPr>
            <a:picLocks noChangeAspect="1"/>
          </p:cNvPicPr>
          <p:nvPr/>
        </p:nvPicPr>
        <p:blipFill>
          <a:blip r:embed="rId7"/>
          <a:stretch>
            <a:fillRect/>
          </a:stretch>
        </p:blipFill>
        <p:spPr>
          <a:xfrm>
            <a:off x="4419225" y="1622588"/>
            <a:ext cx="4209518" cy="2245172"/>
          </a:xfrm>
          <a:prstGeom prst="rect">
            <a:avLst/>
          </a:prstGeom>
        </p:spPr>
      </p:pic>
    </p:spTree>
    <p:extLst>
      <p:ext uri="{BB962C8B-B14F-4D97-AF65-F5344CB8AC3E}">
        <p14:creationId xmlns:p14="http://schemas.microsoft.com/office/powerpoint/2010/main" val="231330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1000"/>
                                        <p:tgtEl>
                                          <p:spTgt spid="97"/>
                                        </p:tgtEl>
                                      </p:cBhvr>
                                    </p:animEffect>
                                    <p:anim calcmode="lin" valueType="num">
                                      <p:cBhvr>
                                        <p:cTn id="23" dur="1000" fill="hold"/>
                                        <p:tgtEl>
                                          <p:spTgt spid="97"/>
                                        </p:tgtEl>
                                        <p:attrNameLst>
                                          <p:attrName>ppt_x</p:attrName>
                                        </p:attrNameLst>
                                      </p:cBhvr>
                                      <p:tavLst>
                                        <p:tav tm="0">
                                          <p:val>
                                            <p:strVal val="#ppt_x"/>
                                          </p:val>
                                        </p:tav>
                                        <p:tav tm="100000">
                                          <p:val>
                                            <p:strVal val="#ppt_x"/>
                                          </p:val>
                                        </p:tav>
                                      </p:tavLst>
                                    </p:anim>
                                    <p:anim calcmode="lin" valueType="num">
                                      <p:cBhvr>
                                        <p:cTn id="24" dur="900" decel="100000" fill="hold"/>
                                        <p:tgtEl>
                                          <p:spTgt spid="97"/>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7"/>
                                        </p:tgtEl>
                                        <p:attrNameLst>
                                          <p:attrName>ppt_y</p:attrName>
                                        </p:attrNameLst>
                                      </p:cBhvr>
                                      <p:tavLst>
                                        <p:tav tm="0">
                                          <p:val>
                                            <p:strVal val="#ppt_y-.03"/>
                                          </p:val>
                                        </p:tav>
                                        <p:tav tm="100000">
                                          <p:val>
                                            <p:strVal val="#ppt_y"/>
                                          </p:val>
                                        </p:tav>
                                      </p:tavLst>
                                    </p:anim>
                                  </p:childTnLst>
                                </p:cTn>
                              </p:par>
                            </p:childTnLst>
                          </p:cTn>
                        </p:par>
                        <p:par>
                          <p:cTn id="26" fill="hold">
                            <p:stCondLst>
                              <p:cond delay="1000"/>
                            </p:stCondLst>
                            <p:childTnLst>
                              <p:par>
                                <p:cTn id="27" presetID="49" presetClass="entr" presetSubtype="0" decel="100000" fill="hold" nodeType="afterEffect">
                                  <p:stCondLst>
                                    <p:cond delay="0"/>
                                  </p:stCondLst>
                                  <p:childTnLst>
                                    <p:set>
                                      <p:cBhvr>
                                        <p:cTn id="28" dur="1" fill="hold">
                                          <p:stCondLst>
                                            <p:cond delay="0"/>
                                          </p:stCondLst>
                                        </p:cTn>
                                        <p:tgtEl>
                                          <p:spTgt spid="127"/>
                                        </p:tgtEl>
                                        <p:attrNameLst>
                                          <p:attrName>style.visibility</p:attrName>
                                        </p:attrNameLst>
                                      </p:cBhvr>
                                      <p:to>
                                        <p:strVal val="visible"/>
                                      </p:to>
                                    </p:set>
                                    <p:anim calcmode="lin" valueType="num">
                                      <p:cBhvr>
                                        <p:cTn id="29" dur="500" fill="hold"/>
                                        <p:tgtEl>
                                          <p:spTgt spid="127"/>
                                        </p:tgtEl>
                                        <p:attrNameLst>
                                          <p:attrName>ppt_w</p:attrName>
                                        </p:attrNameLst>
                                      </p:cBhvr>
                                      <p:tavLst>
                                        <p:tav tm="0">
                                          <p:val>
                                            <p:fltVal val="0"/>
                                          </p:val>
                                        </p:tav>
                                        <p:tav tm="100000">
                                          <p:val>
                                            <p:strVal val="#ppt_w"/>
                                          </p:val>
                                        </p:tav>
                                      </p:tavLst>
                                    </p:anim>
                                    <p:anim calcmode="lin" valueType="num">
                                      <p:cBhvr>
                                        <p:cTn id="30" dur="500" fill="hold"/>
                                        <p:tgtEl>
                                          <p:spTgt spid="127"/>
                                        </p:tgtEl>
                                        <p:attrNameLst>
                                          <p:attrName>ppt_h</p:attrName>
                                        </p:attrNameLst>
                                      </p:cBhvr>
                                      <p:tavLst>
                                        <p:tav tm="0">
                                          <p:val>
                                            <p:fltVal val="0"/>
                                          </p:val>
                                        </p:tav>
                                        <p:tav tm="100000">
                                          <p:val>
                                            <p:strVal val="#ppt_h"/>
                                          </p:val>
                                        </p:tav>
                                      </p:tavLst>
                                    </p:anim>
                                    <p:anim calcmode="lin" valueType="num">
                                      <p:cBhvr>
                                        <p:cTn id="31" dur="500" fill="hold"/>
                                        <p:tgtEl>
                                          <p:spTgt spid="127"/>
                                        </p:tgtEl>
                                        <p:attrNameLst>
                                          <p:attrName>style.rotation</p:attrName>
                                        </p:attrNameLst>
                                      </p:cBhvr>
                                      <p:tavLst>
                                        <p:tav tm="0">
                                          <p:val>
                                            <p:fltVal val="360"/>
                                          </p:val>
                                        </p:tav>
                                        <p:tav tm="100000">
                                          <p:val>
                                            <p:fltVal val="0"/>
                                          </p:val>
                                        </p:tav>
                                      </p:tavLst>
                                    </p:anim>
                                    <p:animEffect transition="in" filter="fade">
                                      <p:cBhvr>
                                        <p:cTn id="32" dur="500"/>
                                        <p:tgtEl>
                                          <p:spTgt spid="12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27"/>
                                        </p:tgtEl>
                                        <p:attrNameLst>
                                          <p:attrName>style.visibility</p:attrName>
                                        </p:attrNameLst>
                                      </p:cBhvr>
                                      <p:to>
                                        <p:strVal val="hidden"/>
                                      </p:to>
                                    </p:set>
                                  </p:childTnLst>
                                </p:cTn>
                              </p:par>
                              <p:par>
                                <p:cTn id="37" presetID="37"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900" decel="100000" fill="hold"/>
                                        <p:tgtEl>
                                          <p:spTgt spid="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43" fill="hold">
                            <p:stCondLst>
                              <p:cond delay="1000"/>
                            </p:stCondLst>
                            <p:childTnLst>
                              <p:par>
                                <p:cTn id="44" presetID="12" presetClass="entr" presetSubtype="2" fill="hold" nodeType="afterEffect">
                                  <p:stCondLst>
                                    <p:cond delay="0"/>
                                  </p:stCondLst>
                                  <p:childTnLst>
                                    <p:set>
                                      <p:cBhvr>
                                        <p:cTn id="45" dur="1" fill="hold">
                                          <p:stCondLst>
                                            <p:cond delay="0"/>
                                          </p:stCondLst>
                                        </p:cTn>
                                        <p:tgtEl>
                                          <p:spTgt spid="128"/>
                                        </p:tgtEl>
                                        <p:attrNameLst>
                                          <p:attrName>style.visibility</p:attrName>
                                        </p:attrNameLst>
                                      </p:cBhvr>
                                      <p:to>
                                        <p:strVal val="visible"/>
                                      </p:to>
                                    </p:set>
                                    <p:anim calcmode="lin" valueType="num">
                                      <p:cBhvr additive="base">
                                        <p:cTn id="46" dur="500"/>
                                        <p:tgtEl>
                                          <p:spTgt spid="128"/>
                                        </p:tgtEl>
                                        <p:attrNameLst>
                                          <p:attrName>ppt_x</p:attrName>
                                        </p:attrNameLst>
                                      </p:cBhvr>
                                      <p:tavLst>
                                        <p:tav tm="0">
                                          <p:val>
                                            <p:strVal val="#ppt_x+#ppt_w*1.125000"/>
                                          </p:val>
                                        </p:tav>
                                        <p:tav tm="100000">
                                          <p:val>
                                            <p:strVal val="#ppt_x"/>
                                          </p:val>
                                        </p:tav>
                                      </p:tavLst>
                                    </p:anim>
                                    <p:animEffect transition="in" filter="wipe(left)">
                                      <p:cBhvr>
                                        <p:cTn id="47" dur="500"/>
                                        <p:tgtEl>
                                          <p:spTgt spid="1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28"/>
                                        </p:tgtEl>
                                        <p:attrNameLst>
                                          <p:attrName>style.visibility</p:attrName>
                                        </p:attrNameLst>
                                      </p:cBhvr>
                                      <p:to>
                                        <p:strVal val="hidden"/>
                                      </p:to>
                                    </p:set>
                                  </p:childTnLst>
                                </p:cTn>
                              </p:par>
                              <p:par>
                                <p:cTn id="52" presetID="37"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900" decel="100000" fill="hold"/>
                                        <p:tgtEl>
                                          <p:spTgt spid="6"/>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58" fill="hold">
                            <p:stCondLst>
                              <p:cond delay="1000"/>
                            </p:stCondLst>
                            <p:childTnLst>
                              <p:par>
                                <p:cTn id="59" presetID="12" presetClass="entr" presetSubtype="4" fill="hold" nodeType="afterEffect">
                                  <p:stCondLst>
                                    <p:cond delay="0"/>
                                  </p:stCondLst>
                                  <p:childTnLst>
                                    <p:set>
                                      <p:cBhvr>
                                        <p:cTn id="60" dur="1" fill="hold">
                                          <p:stCondLst>
                                            <p:cond delay="0"/>
                                          </p:stCondLst>
                                        </p:cTn>
                                        <p:tgtEl>
                                          <p:spTgt spid="129"/>
                                        </p:tgtEl>
                                        <p:attrNameLst>
                                          <p:attrName>style.visibility</p:attrName>
                                        </p:attrNameLst>
                                      </p:cBhvr>
                                      <p:to>
                                        <p:strVal val="visible"/>
                                      </p:to>
                                    </p:set>
                                    <p:anim calcmode="lin" valueType="num">
                                      <p:cBhvr additive="base">
                                        <p:cTn id="61" dur="500"/>
                                        <p:tgtEl>
                                          <p:spTgt spid="129"/>
                                        </p:tgtEl>
                                        <p:attrNameLst>
                                          <p:attrName>ppt_y</p:attrName>
                                        </p:attrNameLst>
                                      </p:cBhvr>
                                      <p:tavLst>
                                        <p:tav tm="0">
                                          <p:val>
                                            <p:strVal val="#ppt_y+#ppt_h*1.125000"/>
                                          </p:val>
                                        </p:tav>
                                        <p:tav tm="100000">
                                          <p:val>
                                            <p:strVal val="#ppt_y"/>
                                          </p:val>
                                        </p:tav>
                                      </p:tavLst>
                                    </p:anim>
                                    <p:animEffect transition="in" filter="wipe(up)">
                                      <p:cBhvr>
                                        <p:cTn id="62" dur="500"/>
                                        <p:tgtEl>
                                          <p:spTgt spid="12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29"/>
                                        </p:tgtEl>
                                        <p:attrNameLst>
                                          <p:attrName>style.visibility</p:attrName>
                                        </p:attrNameLst>
                                      </p:cBhvr>
                                      <p:to>
                                        <p:strVal val="hidden"/>
                                      </p:to>
                                    </p:set>
                                  </p:childTnLst>
                                </p:cTn>
                              </p:par>
                              <p:par>
                                <p:cTn id="67" presetID="37" presetClass="entr" presetSubtype="0" fill="hold" nodeType="with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1000"/>
                                        <p:tgtEl>
                                          <p:spTgt spid="98"/>
                                        </p:tgtEl>
                                      </p:cBhvr>
                                    </p:animEffect>
                                    <p:anim calcmode="lin" valueType="num">
                                      <p:cBhvr>
                                        <p:cTn id="70" dur="1000" fill="hold"/>
                                        <p:tgtEl>
                                          <p:spTgt spid="98"/>
                                        </p:tgtEl>
                                        <p:attrNameLst>
                                          <p:attrName>ppt_x</p:attrName>
                                        </p:attrNameLst>
                                      </p:cBhvr>
                                      <p:tavLst>
                                        <p:tav tm="0">
                                          <p:val>
                                            <p:strVal val="#ppt_x"/>
                                          </p:val>
                                        </p:tav>
                                        <p:tav tm="100000">
                                          <p:val>
                                            <p:strVal val="#ppt_x"/>
                                          </p:val>
                                        </p:tav>
                                      </p:tavLst>
                                    </p:anim>
                                    <p:anim calcmode="lin" valueType="num">
                                      <p:cBhvr>
                                        <p:cTn id="71" dur="900" decel="100000" fill="hold"/>
                                        <p:tgtEl>
                                          <p:spTgt spid="98"/>
                                        </p:tgtEl>
                                        <p:attrNameLst>
                                          <p:attrName>ppt_y</p:attrName>
                                        </p:attrNameLst>
                                      </p:cBhvr>
                                      <p:tavLst>
                                        <p:tav tm="0">
                                          <p:val>
                                            <p:strVal val="#ppt_y+1"/>
                                          </p:val>
                                        </p:tav>
                                        <p:tav tm="100000">
                                          <p:val>
                                            <p:strVal val="#ppt_y-.03"/>
                                          </p:val>
                                        </p:tav>
                                      </p:tavLst>
                                    </p:anim>
                                    <p:anim calcmode="lin" valueType="num">
                                      <p:cBhvr>
                                        <p:cTn id="72" dur="100" accel="100000" fill="hold">
                                          <p:stCondLst>
                                            <p:cond delay="900"/>
                                          </p:stCondLst>
                                        </p:cTn>
                                        <p:tgtEl>
                                          <p:spTgt spid="98"/>
                                        </p:tgtEl>
                                        <p:attrNameLst>
                                          <p:attrName>ppt_y</p:attrName>
                                        </p:attrNameLst>
                                      </p:cBhvr>
                                      <p:tavLst>
                                        <p:tav tm="0">
                                          <p:val>
                                            <p:strVal val="#ppt_y-.03"/>
                                          </p:val>
                                        </p:tav>
                                        <p:tav tm="100000">
                                          <p:val>
                                            <p:strVal val="#ppt_y"/>
                                          </p:val>
                                        </p:tav>
                                      </p:tavLst>
                                    </p:anim>
                                  </p:childTnLst>
                                </p:cTn>
                              </p:par>
                            </p:childTnLst>
                          </p:cTn>
                        </p:par>
                        <p:par>
                          <p:cTn id="73" fill="hold">
                            <p:stCondLst>
                              <p:cond delay="1000"/>
                            </p:stCondLst>
                            <p:childTnLst>
                              <p:par>
                                <p:cTn id="74" presetID="12" presetClass="entr" presetSubtype="8" fill="hold" nodeType="afterEffect">
                                  <p:stCondLst>
                                    <p:cond delay="0"/>
                                  </p:stCondLst>
                                  <p:childTnLst>
                                    <p:set>
                                      <p:cBhvr>
                                        <p:cTn id="75" dur="1" fill="hold">
                                          <p:stCondLst>
                                            <p:cond delay="0"/>
                                          </p:stCondLst>
                                        </p:cTn>
                                        <p:tgtEl>
                                          <p:spTgt spid="130"/>
                                        </p:tgtEl>
                                        <p:attrNameLst>
                                          <p:attrName>style.visibility</p:attrName>
                                        </p:attrNameLst>
                                      </p:cBhvr>
                                      <p:to>
                                        <p:strVal val="visible"/>
                                      </p:to>
                                    </p:set>
                                    <p:anim calcmode="lin" valueType="num">
                                      <p:cBhvr additive="base">
                                        <p:cTn id="76" dur="500"/>
                                        <p:tgtEl>
                                          <p:spTgt spid="130"/>
                                        </p:tgtEl>
                                        <p:attrNameLst>
                                          <p:attrName>ppt_x</p:attrName>
                                        </p:attrNameLst>
                                      </p:cBhvr>
                                      <p:tavLst>
                                        <p:tav tm="0">
                                          <p:val>
                                            <p:strVal val="#ppt_x-#ppt_w*1.125000"/>
                                          </p:val>
                                        </p:tav>
                                        <p:tav tm="100000">
                                          <p:val>
                                            <p:strVal val="#ppt_x"/>
                                          </p:val>
                                        </p:tav>
                                      </p:tavLst>
                                    </p:anim>
                                    <p:animEffect transition="in" filter="wipe(right)">
                                      <p:cBhvr>
                                        <p:cTn id="7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1676E1-E889-3445-817B-DE410E9C27ED}"/>
              </a:ext>
            </a:extLst>
          </p:cNvPr>
          <p:cNvSpPr/>
          <p:nvPr/>
        </p:nvSpPr>
        <p:spPr>
          <a:xfrm>
            <a:off x="499408" y="101416"/>
            <a:ext cx="1728422"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Thuật</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toán</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endParaRPr>
          </a:p>
        </p:txBody>
      </p:sp>
      <p:cxnSp>
        <p:nvCxnSpPr>
          <p:cNvPr id="3" name="直接连接符 1">
            <a:extLst>
              <a:ext uri="{FF2B5EF4-FFF2-40B4-BE49-F238E27FC236}">
                <a16:creationId xmlns:a16="http://schemas.microsoft.com/office/drawing/2014/main" id="{1AB7F974-634C-2E47-9D56-049AF2E1975C}"/>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4" name="Graphic 3" descr="Lightbulb and gear">
            <a:extLst>
              <a:ext uri="{FF2B5EF4-FFF2-40B4-BE49-F238E27FC236}">
                <a16:creationId xmlns:a16="http://schemas.microsoft.com/office/drawing/2014/main" id="{6D88CF9F-A4D9-FF4E-A619-60F4B0A034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grpSp>
        <p:nvGrpSpPr>
          <p:cNvPr id="13" name="Group 12">
            <a:extLst>
              <a:ext uri="{FF2B5EF4-FFF2-40B4-BE49-F238E27FC236}">
                <a16:creationId xmlns:a16="http://schemas.microsoft.com/office/drawing/2014/main" id="{A9539C23-FDD7-DA4F-AEE0-5C63386DFE21}"/>
              </a:ext>
            </a:extLst>
          </p:cNvPr>
          <p:cNvGrpSpPr/>
          <p:nvPr/>
        </p:nvGrpSpPr>
        <p:grpSpPr>
          <a:xfrm>
            <a:off x="2608284" y="1427253"/>
            <a:ext cx="2601640" cy="799564"/>
            <a:chOff x="2608284" y="1427253"/>
            <a:chExt cx="2601640" cy="799564"/>
          </a:xfrm>
        </p:grpSpPr>
        <p:sp>
          <p:nvSpPr>
            <p:cNvPr id="9" name="Freeform: Shape 5">
              <a:extLst>
                <a:ext uri="{FF2B5EF4-FFF2-40B4-BE49-F238E27FC236}">
                  <a16:creationId xmlns:a16="http://schemas.microsoft.com/office/drawing/2014/main" id="{A040A8C9-EA74-2648-AE17-11092C678232}"/>
                </a:ext>
              </a:extLst>
            </p:cNvPr>
            <p:cNvSpPr/>
            <p:nvPr/>
          </p:nvSpPr>
          <p:spPr>
            <a:xfrm>
              <a:off x="2608284" y="1428020"/>
              <a:ext cx="2586112" cy="798797"/>
            </a:xfrm>
            <a:custGeom>
              <a:avLst/>
              <a:gdLst/>
              <a:ahLst/>
              <a:cxnLst>
                <a:cxn ang="0">
                  <a:pos x="wd2" y="hd2"/>
                </a:cxn>
                <a:cxn ang="5400000">
                  <a:pos x="wd2" y="hd2"/>
                </a:cxn>
                <a:cxn ang="10800000">
                  <a:pos x="wd2" y="hd2"/>
                </a:cxn>
                <a:cxn ang="16200000">
                  <a:pos x="wd2" y="hd2"/>
                </a:cxn>
              </a:cxnLst>
              <a:rect l="0" t="0" r="r" b="b"/>
              <a:pathLst>
                <a:path w="21583" h="21597" extrusionOk="0">
                  <a:moveTo>
                    <a:pt x="7083" y="21596"/>
                  </a:moveTo>
                  <a:cubicBezTo>
                    <a:pt x="7458" y="21563"/>
                    <a:pt x="7662" y="20972"/>
                    <a:pt x="7771" y="20625"/>
                  </a:cubicBezTo>
                  <a:cubicBezTo>
                    <a:pt x="8393" y="18654"/>
                    <a:pt x="10350" y="12510"/>
                    <a:pt x="10350" y="12510"/>
                  </a:cubicBezTo>
                  <a:cubicBezTo>
                    <a:pt x="10529" y="12034"/>
                    <a:pt x="10787" y="11464"/>
                    <a:pt x="11163" y="11461"/>
                  </a:cubicBezTo>
                  <a:cubicBezTo>
                    <a:pt x="11675" y="11456"/>
                    <a:pt x="19622" y="11261"/>
                    <a:pt x="19622" y="11261"/>
                  </a:cubicBezTo>
                  <a:cubicBezTo>
                    <a:pt x="19710" y="11260"/>
                    <a:pt x="19795" y="11140"/>
                    <a:pt x="19855" y="10929"/>
                  </a:cubicBezTo>
                  <a:lnTo>
                    <a:pt x="21534" y="5975"/>
                  </a:lnTo>
                  <a:cubicBezTo>
                    <a:pt x="21600" y="5781"/>
                    <a:pt x="21600" y="5445"/>
                    <a:pt x="21533" y="5251"/>
                  </a:cubicBezTo>
                  <a:lnTo>
                    <a:pt x="19846" y="327"/>
                  </a:lnTo>
                  <a:cubicBezTo>
                    <a:pt x="19786" y="117"/>
                    <a:pt x="19701" y="-1"/>
                    <a:pt x="19612" y="0"/>
                  </a:cubicBezTo>
                  <a:cubicBezTo>
                    <a:pt x="19612" y="0"/>
                    <a:pt x="11845" y="194"/>
                    <a:pt x="11489" y="197"/>
                  </a:cubicBezTo>
                  <a:cubicBezTo>
                    <a:pt x="10771" y="203"/>
                    <a:pt x="10299" y="2355"/>
                    <a:pt x="10008" y="4239"/>
                  </a:cubicBezTo>
                  <a:cubicBezTo>
                    <a:pt x="9670" y="6434"/>
                    <a:pt x="8041" y="15451"/>
                    <a:pt x="7515" y="18362"/>
                  </a:cubicBezTo>
                  <a:cubicBezTo>
                    <a:pt x="7351" y="19268"/>
                    <a:pt x="7046" y="19312"/>
                    <a:pt x="6926" y="19313"/>
                  </a:cubicBezTo>
                  <a:cubicBezTo>
                    <a:pt x="6854" y="19314"/>
                    <a:pt x="1355" y="19194"/>
                    <a:pt x="901" y="19198"/>
                  </a:cubicBezTo>
                  <a:lnTo>
                    <a:pt x="0" y="21183"/>
                  </a:lnTo>
                  <a:lnTo>
                    <a:pt x="408" y="21486"/>
                  </a:lnTo>
                  <a:cubicBezTo>
                    <a:pt x="937" y="21481"/>
                    <a:pt x="7050" y="21599"/>
                    <a:pt x="7083" y="21596"/>
                  </a:cubicBezTo>
                  <a:close/>
                </a:path>
              </a:pathLst>
            </a:custGeom>
            <a:solidFill>
              <a:schemeClr val="accent1">
                <a:alpha val="85000"/>
              </a:schemeClr>
            </a:solidFill>
            <a:ln w="12700">
              <a:miter lim="400000"/>
            </a:ln>
          </p:spPr>
          <p:txBody>
            <a:bodyPr anchor="ctr"/>
            <a:lstStyle/>
            <a:p>
              <a:pPr algn="ctr"/>
              <a:endParaRPr dirty="0"/>
            </a:p>
          </p:txBody>
        </p:sp>
        <p:sp>
          <p:nvSpPr>
            <p:cNvPr id="26" name="Rectangle 22">
              <a:extLst>
                <a:ext uri="{FF2B5EF4-FFF2-40B4-BE49-F238E27FC236}">
                  <a16:creationId xmlns:a16="http://schemas.microsoft.com/office/drawing/2014/main" id="{6B9FAC01-2B15-4C4D-B7EE-FD204BADC268}"/>
                </a:ext>
              </a:extLst>
            </p:cNvPr>
            <p:cNvSpPr/>
            <p:nvPr/>
          </p:nvSpPr>
          <p:spPr>
            <a:xfrm>
              <a:off x="4781338" y="1427253"/>
              <a:ext cx="428586" cy="420853"/>
            </a:xfrm>
            <a:prstGeom prst="rect">
              <a:avLst/>
            </a:prstGeom>
            <a:solidFill>
              <a:schemeClr val="accent1"/>
            </a:solidFill>
            <a:ln w="12700" cap="flat">
              <a:noFill/>
              <a:miter lim="400000"/>
            </a:ln>
            <a:effectLst/>
          </p:spPr>
          <p:txBody>
            <a:bodyPr anchor="ctr"/>
            <a:lstStyle/>
            <a:p>
              <a:pPr algn="ctr"/>
              <a:endParaRPr dirty="0"/>
            </a:p>
          </p:txBody>
        </p:sp>
        <p:sp>
          <p:nvSpPr>
            <p:cNvPr id="36" name="TextBox 35">
              <a:extLst>
                <a:ext uri="{FF2B5EF4-FFF2-40B4-BE49-F238E27FC236}">
                  <a16:creationId xmlns:a16="http://schemas.microsoft.com/office/drawing/2014/main" id="{AFB4E0D5-A6EB-874D-B987-CD69A4A566CD}"/>
                </a:ext>
              </a:extLst>
            </p:cNvPr>
            <p:cNvSpPr txBox="1"/>
            <p:nvPr/>
          </p:nvSpPr>
          <p:spPr>
            <a:xfrm>
              <a:off x="3956130" y="1508923"/>
              <a:ext cx="777777" cy="276999"/>
            </a:xfrm>
            <a:prstGeom prst="rect">
              <a:avLst/>
            </a:prstGeom>
            <a:noFill/>
          </p:spPr>
          <p:txBody>
            <a:bodyPr wrap="none" rtlCol="0">
              <a:spAutoFit/>
            </a:bodyPr>
            <a:lstStyle/>
            <a:p>
              <a:r>
                <a:rPr lang="en-VN" sz="1200" b="1" dirty="0">
                  <a:solidFill>
                    <a:schemeClr val="bg1"/>
                  </a:solidFill>
                  <a:latin typeface="Cambria" panose="02040503050406030204" pitchFamily="18" charset="0"/>
                  <a:ea typeface="微软雅黑" panose="020B0503020204020204" pitchFamily="34" charset="-122"/>
                </a:rPr>
                <a:t>Random</a:t>
              </a:r>
            </a:p>
          </p:txBody>
        </p:sp>
        <p:pic>
          <p:nvPicPr>
            <p:cNvPr id="41" name="Graphic 40" descr="Dice">
              <a:extLst>
                <a:ext uri="{FF2B5EF4-FFF2-40B4-BE49-F238E27FC236}">
                  <a16:creationId xmlns:a16="http://schemas.microsoft.com/office/drawing/2014/main" id="{B03909A6-EA8F-7F4D-8AB5-DBEBF16F44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49400" y="1489850"/>
              <a:ext cx="315144" cy="315144"/>
            </a:xfrm>
            <a:prstGeom prst="rect">
              <a:avLst/>
            </a:prstGeom>
          </p:spPr>
        </p:pic>
      </p:grpSp>
      <p:grpSp>
        <p:nvGrpSpPr>
          <p:cNvPr id="14" name="Group 13">
            <a:extLst>
              <a:ext uri="{FF2B5EF4-FFF2-40B4-BE49-F238E27FC236}">
                <a16:creationId xmlns:a16="http://schemas.microsoft.com/office/drawing/2014/main" id="{93E6B517-87A9-D34A-9159-2F69E0C71062}"/>
              </a:ext>
            </a:extLst>
          </p:cNvPr>
          <p:cNvGrpSpPr/>
          <p:nvPr/>
        </p:nvGrpSpPr>
        <p:grpSpPr>
          <a:xfrm>
            <a:off x="2654787" y="1984317"/>
            <a:ext cx="2555137" cy="443597"/>
            <a:chOff x="2654787" y="1984317"/>
            <a:chExt cx="2555137" cy="443597"/>
          </a:xfrm>
        </p:grpSpPr>
        <p:sp>
          <p:nvSpPr>
            <p:cNvPr id="8" name="Freeform: Shape 4">
              <a:extLst>
                <a:ext uri="{FF2B5EF4-FFF2-40B4-BE49-F238E27FC236}">
                  <a16:creationId xmlns:a16="http://schemas.microsoft.com/office/drawing/2014/main" id="{8CCB0205-2DE0-6F4F-BE2D-28C1BCF07796}"/>
                </a:ext>
              </a:extLst>
            </p:cNvPr>
            <p:cNvSpPr/>
            <p:nvPr/>
          </p:nvSpPr>
          <p:spPr>
            <a:xfrm>
              <a:off x="2654787" y="1985307"/>
              <a:ext cx="2539799" cy="442607"/>
            </a:xfrm>
            <a:custGeom>
              <a:avLst/>
              <a:gdLst/>
              <a:ahLst/>
              <a:cxnLst>
                <a:cxn ang="0">
                  <a:pos x="wd2" y="hd2"/>
                </a:cxn>
                <a:cxn ang="5400000">
                  <a:pos x="wd2" y="hd2"/>
                </a:cxn>
                <a:cxn ang="10800000">
                  <a:pos x="wd2" y="hd2"/>
                </a:cxn>
                <a:cxn ang="16200000">
                  <a:pos x="wd2" y="hd2"/>
                </a:cxn>
              </a:cxnLst>
              <a:rect l="0" t="0" r="r" b="b"/>
              <a:pathLst>
                <a:path w="21583" h="21599" extrusionOk="0">
                  <a:moveTo>
                    <a:pt x="10442" y="20553"/>
                  </a:moveTo>
                  <a:lnTo>
                    <a:pt x="19585" y="20326"/>
                  </a:lnTo>
                  <a:cubicBezTo>
                    <a:pt x="19676" y="20324"/>
                    <a:pt x="19762" y="20108"/>
                    <a:pt x="19823" y="19727"/>
                  </a:cubicBezTo>
                  <a:lnTo>
                    <a:pt x="21531" y="11027"/>
                  </a:lnTo>
                  <a:cubicBezTo>
                    <a:pt x="21599" y="10682"/>
                    <a:pt x="21600" y="10075"/>
                    <a:pt x="21533" y="9722"/>
                  </a:cubicBezTo>
                  <a:lnTo>
                    <a:pt x="19814" y="591"/>
                  </a:lnTo>
                  <a:cubicBezTo>
                    <a:pt x="19752" y="212"/>
                    <a:pt x="19666" y="-1"/>
                    <a:pt x="19576" y="0"/>
                  </a:cubicBezTo>
                  <a:cubicBezTo>
                    <a:pt x="19576" y="0"/>
                    <a:pt x="11326" y="216"/>
                    <a:pt x="10952" y="221"/>
                  </a:cubicBezTo>
                  <a:cubicBezTo>
                    <a:pt x="10599" y="228"/>
                    <a:pt x="10351" y="1062"/>
                    <a:pt x="10188" y="1914"/>
                  </a:cubicBezTo>
                  <a:cubicBezTo>
                    <a:pt x="10182" y="1949"/>
                    <a:pt x="10172" y="1999"/>
                    <a:pt x="10160" y="2058"/>
                  </a:cubicBezTo>
                  <a:cubicBezTo>
                    <a:pt x="10160" y="2058"/>
                    <a:pt x="8152" y="12462"/>
                    <a:pt x="7505" y="15682"/>
                  </a:cubicBezTo>
                  <a:cubicBezTo>
                    <a:pt x="7393" y="16240"/>
                    <a:pt x="7232" y="17190"/>
                    <a:pt x="6797" y="17197"/>
                  </a:cubicBezTo>
                  <a:cubicBezTo>
                    <a:pt x="6763" y="17198"/>
                    <a:pt x="6732" y="17195"/>
                    <a:pt x="6704" y="17195"/>
                  </a:cubicBezTo>
                  <a:cubicBezTo>
                    <a:pt x="6574" y="17198"/>
                    <a:pt x="5633" y="16910"/>
                    <a:pt x="4226" y="16931"/>
                  </a:cubicBezTo>
                  <a:cubicBezTo>
                    <a:pt x="2972" y="16950"/>
                    <a:pt x="254" y="16993"/>
                    <a:pt x="0" y="16997"/>
                  </a:cubicBezTo>
                  <a:lnTo>
                    <a:pt x="2" y="21417"/>
                  </a:lnTo>
                  <a:lnTo>
                    <a:pt x="7826" y="21599"/>
                  </a:lnTo>
                  <a:cubicBezTo>
                    <a:pt x="7826" y="21599"/>
                    <a:pt x="10225" y="20556"/>
                    <a:pt x="10442" y="20553"/>
                  </a:cubicBezTo>
                  <a:close/>
                </a:path>
              </a:pathLst>
            </a:custGeom>
            <a:solidFill>
              <a:schemeClr val="accent2">
                <a:alpha val="85000"/>
              </a:schemeClr>
            </a:solidFill>
            <a:ln w="12700">
              <a:miter lim="400000"/>
            </a:ln>
          </p:spPr>
          <p:txBody>
            <a:bodyPr anchor="ctr"/>
            <a:lstStyle/>
            <a:p>
              <a:pPr algn="ctr"/>
              <a:endParaRPr dirty="0"/>
            </a:p>
          </p:txBody>
        </p:sp>
        <p:sp>
          <p:nvSpPr>
            <p:cNvPr id="24" name="Rectangle 20">
              <a:extLst>
                <a:ext uri="{FF2B5EF4-FFF2-40B4-BE49-F238E27FC236}">
                  <a16:creationId xmlns:a16="http://schemas.microsoft.com/office/drawing/2014/main" id="{1EBC78C2-F83A-6644-9ABB-E464E892672D}"/>
                </a:ext>
              </a:extLst>
            </p:cNvPr>
            <p:cNvSpPr/>
            <p:nvPr/>
          </p:nvSpPr>
          <p:spPr>
            <a:xfrm>
              <a:off x="4781338" y="1984317"/>
              <a:ext cx="428586" cy="420853"/>
            </a:xfrm>
            <a:prstGeom prst="rect">
              <a:avLst/>
            </a:prstGeom>
            <a:solidFill>
              <a:schemeClr val="accent2"/>
            </a:solidFill>
            <a:ln w="12700" cap="flat">
              <a:noFill/>
              <a:miter lim="400000"/>
            </a:ln>
            <a:effectLst/>
          </p:spPr>
          <p:txBody>
            <a:bodyPr anchor="ctr"/>
            <a:lstStyle/>
            <a:p>
              <a:pPr algn="ctr"/>
              <a:endParaRPr dirty="0"/>
            </a:p>
          </p:txBody>
        </p:sp>
        <p:sp>
          <p:nvSpPr>
            <p:cNvPr id="37" name="TextBox 36">
              <a:extLst>
                <a:ext uri="{FF2B5EF4-FFF2-40B4-BE49-F238E27FC236}">
                  <a16:creationId xmlns:a16="http://schemas.microsoft.com/office/drawing/2014/main" id="{BF176A47-480A-634D-878D-7FF98E3231D9}"/>
                </a:ext>
              </a:extLst>
            </p:cNvPr>
            <p:cNvSpPr txBox="1"/>
            <p:nvPr/>
          </p:nvSpPr>
          <p:spPr>
            <a:xfrm>
              <a:off x="3973774" y="2045949"/>
              <a:ext cx="513474" cy="276999"/>
            </a:xfrm>
            <a:prstGeom prst="rect">
              <a:avLst/>
            </a:prstGeom>
            <a:noFill/>
          </p:spPr>
          <p:txBody>
            <a:bodyPr wrap="none" rtlCol="0">
              <a:spAutoFit/>
            </a:bodyPr>
            <a:lstStyle/>
            <a:p>
              <a:r>
                <a:rPr lang="en-VN" sz="1200" b="1" dirty="0">
                  <a:solidFill>
                    <a:schemeClr val="bg1"/>
                  </a:solidFill>
                  <a:latin typeface="Cambria" panose="02040503050406030204" pitchFamily="18" charset="0"/>
                  <a:ea typeface="微软雅黑" panose="020B0503020204020204" pitchFamily="34" charset="-122"/>
                </a:rPr>
                <a:t>FIFO</a:t>
              </a:r>
            </a:p>
          </p:txBody>
        </p:sp>
        <p:pic>
          <p:nvPicPr>
            <p:cNvPr id="43" name="Graphic 42" descr="Puzzle pieces">
              <a:extLst>
                <a:ext uri="{FF2B5EF4-FFF2-40B4-BE49-F238E27FC236}">
                  <a16:creationId xmlns:a16="http://schemas.microsoft.com/office/drawing/2014/main" id="{78B55DDE-176B-0544-9FB8-5E50646C1C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85417" y="2076718"/>
              <a:ext cx="260829" cy="260829"/>
            </a:xfrm>
            <a:prstGeom prst="rect">
              <a:avLst/>
            </a:prstGeom>
          </p:spPr>
        </p:pic>
      </p:grpSp>
      <p:grpSp>
        <p:nvGrpSpPr>
          <p:cNvPr id="17" name="Group 16">
            <a:extLst>
              <a:ext uri="{FF2B5EF4-FFF2-40B4-BE49-F238E27FC236}">
                <a16:creationId xmlns:a16="http://schemas.microsoft.com/office/drawing/2014/main" id="{49EF789E-25FC-2D4E-8734-8563C2C5059F}"/>
              </a:ext>
            </a:extLst>
          </p:cNvPr>
          <p:cNvGrpSpPr/>
          <p:nvPr/>
        </p:nvGrpSpPr>
        <p:grpSpPr>
          <a:xfrm>
            <a:off x="2654787" y="2531856"/>
            <a:ext cx="2555137" cy="446022"/>
            <a:chOff x="2654787" y="2531856"/>
            <a:chExt cx="2555137" cy="446022"/>
          </a:xfrm>
        </p:grpSpPr>
        <p:sp>
          <p:nvSpPr>
            <p:cNvPr id="6" name="Freeform: Shape 2">
              <a:extLst>
                <a:ext uri="{FF2B5EF4-FFF2-40B4-BE49-F238E27FC236}">
                  <a16:creationId xmlns:a16="http://schemas.microsoft.com/office/drawing/2014/main" id="{B0CA631E-3BA5-6A43-9D03-E7B8A7A6064E}"/>
                </a:ext>
              </a:extLst>
            </p:cNvPr>
            <p:cNvSpPr/>
            <p:nvPr/>
          </p:nvSpPr>
          <p:spPr>
            <a:xfrm>
              <a:off x="2654787" y="2531856"/>
              <a:ext cx="2539799" cy="442616"/>
            </a:xfrm>
            <a:custGeom>
              <a:avLst/>
              <a:gdLst/>
              <a:ahLst/>
              <a:cxnLst>
                <a:cxn ang="0">
                  <a:pos x="wd2" y="hd2"/>
                </a:cxn>
                <a:cxn ang="5400000">
                  <a:pos x="wd2" y="hd2"/>
                </a:cxn>
                <a:cxn ang="10800000">
                  <a:pos x="wd2" y="hd2"/>
                </a:cxn>
                <a:cxn ang="16200000">
                  <a:pos x="wd2" y="hd2"/>
                </a:cxn>
              </a:cxnLst>
              <a:rect l="0" t="0" r="r" b="b"/>
              <a:pathLst>
                <a:path w="21583" h="21599" extrusionOk="0">
                  <a:moveTo>
                    <a:pt x="10442" y="1046"/>
                  </a:moveTo>
                  <a:lnTo>
                    <a:pt x="19585" y="1274"/>
                  </a:lnTo>
                  <a:cubicBezTo>
                    <a:pt x="19676" y="1275"/>
                    <a:pt x="19762" y="1492"/>
                    <a:pt x="19823" y="1872"/>
                  </a:cubicBezTo>
                  <a:lnTo>
                    <a:pt x="21531" y="10572"/>
                  </a:lnTo>
                  <a:cubicBezTo>
                    <a:pt x="21599" y="10917"/>
                    <a:pt x="21600" y="11524"/>
                    <a:pt x="21533" y="11878"/>
                  </a:cubicBezTo>
                  <a:lnTo>
                    <a:pt x="19814" y="21008"/>
                  </a:lnTo>
                  <a:cubicBezTo>
                    <a:pt x="19752" y="21387"/>
                    <a:pt x="19666" y="21600"/>
                    <a:pt x="19576" y="21599"/>
                  </a:cubicBezTo>
                  <a:cubicBezTo>
                    <a:pt x="19576" y="21599"/>
                    <a:pt x="11326" y="21382"/>
                    <a:pt x="10952" y="21377"/>
                  </a:cubicBezTo>
                  <a:cubicBezTo>
                    <a:pt x="10599" y="21371"/>
                    <a:pt x="10351" y="20537"/>
                    <a:pt x="10188" y="19685"/>
                  </a:cubicBezTo>
                  <a:cubicBezTo>
                    <a:pt x="10182" y="19650"/>
                    <a:pt x="10172" y="19599"/>
                    <a:pt x="10160" y="19541"/>
                  </a:cubicBezTo>
                  <a:cubicBezTo>
                    <a:pt x="10160" y="19541"/>
                    <a:pt x="8152" y="9137"/>
                    <a:pt x="7505" y="5917"/>
                  </a:cubicBezTo>
                  <a:cubicBezTo>
                    <a:pt x="7393" y="5359"/>
                    <a:pt x="7232" y="4410"/>
                    <a:pt x="6797" y="4402"/>
                  </a:cubicBezTo>
                  <a:cubicBezTo>
                    <a:pt x="6763" y="4401"/>
                    <a:pt x="6732" y="4404"/>
                    <a:pt x="6704" y="4404"/>
                  </a:cubicBezTo>
                  <a:cubicBezTo>
                    <a:pt x="6574" y="4401"/>
                    <a:pt x="5633" y="4689"/>
                    <a:pt x="4226" y="4668"/>
                  </a:cubicBezTo>
                  <a:cubicBezTo>
                    <a:pt x="2972" y="4648"/>
                    <a:pt x="254" y="4606"/>
                    <a:pt x="0" y="4602"/>
                  </a:cubicBezTo>
                  <a:lnTo>
                    <a:pt x="2" y="182"/>
                  </a:lnTo>
                  <a:lnTo>
                    <a:pt x="7826" y="0"/>
                  </a:lnTo>
                  <a:cubicBezTo>
                    <a:pt x="7826" y="0"/>
                    <a:pt x="10225" y="1043"/>
                    <a:pt x="10442" y="1046"/>
                  </a:cubicBezTo>
                  <a:close/>
                </a:path>
              </a:pathLst>
            </a:custGeom>
            <a:solidFill>
              <a:schemeClr val="accent3">
                <a:alpha val="85000"/>
              </a:schemeClr>
            </a:solidFill>
            <a:ln w="12700">
              <a:miter lim="400000"/>
            </a:ln>
          </p:spPr>
          <p:txBody>
            <a:bodyPr anchor="ctr"/>
            <a:lstStyle/>
            <a:p>
              <a:pPr algn="ctr"/>
              <a:endParaRPr dirty="0"/>
            </a:p>
          </p:txBody>
        </p:sp>
        <p:sp>
          <p:nvSpPr>
            <p:cNvPr id="22" name="Rectangle 18">
              <a:extLst>
                <a:ext uri="{FF2B5EF4-FFF2-40B4-BE49-F238E27FC236}">
                  <a16:creationId xmlns:a16="http://schemas.microsoft.com/office/drawing/2014/main" id="{72D73317-B296-0B41-9468-3B4A8F2C5B13}"/>
                </a:ext>
              </a:extLst>
            </p:cNvPr>
            <p:cNvSpPr/>
            <p:nvPr/>
          </p:nvSpPr>
          <p:spPr>
            <a:xfrm>
              <a:off x="4781338" y="2557025"/>
              <a:ext cx="428586" cy="420853"/>
            </a:xfrm>
            <a:prstGeom prst="rect">
              <a:avLst/>
            </a:prstGeom>
            <a:solidFill>
              <a:schemeClr val="accent3"/>
            </a:solidFill>
            <a:ln w="12700" cap="flat">
              <a:noFill/>
              <a:miter lim="400000"/>
            </a:ln>
            <a:effectLst/>
          </p:spPr>
          <p:txBody>
            <a:bodyPr anchor="ctr"/>
            <a:lstStyle/>
            <a:p>
              <a:pPr algn="ctr"/>
              <a:endParaRPr dirty="0"/>
            </a:p>
          </p:txBody>
        </p:sp>
        <p:sp>
          <p:nvSpPr>
            <p:cNvPr id="38" name="TextBox 37">
              <a:extLst>
                <a:ext uri="{FF2B5EF4-FFF2-40B4-BE49-F238E27FC236}">
                  <a16:creationId xmlns:a16="http://schemas.microsoft.com/office/drawing/2014/main" id="{23BA64D0-3906-7144-8B71-4A14C26587E2}"/>
                </a:ext>
              </a:extLst>
            </p:cNvPr>
            <p:cNvSpPr txBox="1"/>
            <p:nvPr/>
          </p:nvSpPr>
          <p:spPr>
            <a:xfrm>
              <a:off x="3994324" y="2601384"/>
              <a:ext cx="471860" cy="276999"/>
            </a:xfrm>
            <a:prstGeom prst="rect">
              <a:avLst/>
            </a:prstGeom>
            <a:noFill/>
          </p:spPr>
          <p:txBody>
            <a:bodyPr wrap="none" rtlCol="0">
              <a:spAutoFit/>
            </a:bodyPr>
            <a:lstStyle/>
            <a:p>
              <a:r>
                <a:rPr lang="en-VN" sz="1200" b="1" dirty="0">
                  <a:solidFill>
                    <a:schemeClr val="bg1"/>
                  </a:solidFill>
                  <a:latin typeface="Cambria" panose="02040503050406030204" pitchFamily="18" charset="0"/>
                  <a:ea typeface="微软雅黑" panose="020B0503020204020204" pitchFamily="34" charset="-122"/>
                </a:rPr>
                <a:t>LRU</a:t>
              </a:r>
            </a:p>
          </p:txBody>
        </p:sp>
        <p:pic>
          <p:nvPicPr>
            <p:cNvPr id="45" name="Graphic 44" descr="Pyramid with levels">
              <a:extLst>
                <a:ext uri="{FF2B5EF4-FFF2-40B4-BE49-F238E27FC236}">
                  <a16:creationId xmlns:a16="http://schemas.microsoft.com/office/drawing/2014/main" id="{623CED6C-F14D-F049-A049-DF4FBB8FCF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5491" y="2628398"/>
              <a:ext cx="266989" cy="266989"/>
            </a:xfrm>
            <a:prstGeom prst="rect">
              <a:avLst/>
            </a:prstGeom>
          </p:spPr>
        </p:pic>
      </p:grpSp>
      <p:grpSp>
        <p:nvGrpSpPr>
          <p:cNvPr id="19" name="Group 18">
            <a:extLst>
              <a:ext uri="{FF2B5EF4-FFF2-40B4-BE49-F238E27FC236}">
                <a16:creationId xmlns:a16="http://schemas.microsoft.com/office/drawing/2014/main" id="{9858619F-BE90-CA46-BB66-8EBA034D84CD}"/>
              </a:ext>
            </a:extLst>
          </p:cNvPr>
          <p:cNvGrpSpPr/>
          <p:nvPr/>
        </p:nvGrpSpPr>
        <p:grpSpPr>
          <a:xfrm>
            <a:off x="2608284" y="2735613"/>
            <a:ext cx="2601640" cy="801754"/>
            <a:chOff x="2608284" y="2735613"/>
            <a:chExt cx="2601640" cy="801754"/>
          </a:xfrm>
        </p:grpSpPr>
        <p:sp>
          <p:nvSpPr>
            <p:cNvPr id="7" name="Freeform: Shape 3">
              <a:extLst>
                <a:ext uri="{FF2B5EF4-FFF2-40B4-BE49-F238E27FC236}">
                  <a16:creationId xmlns:a16="http://schemas.microsoft.com/office/drawing/2014/main" id="{CBB85EBA-9793-6248-B508-C2691199F7C0}"/>
                </a:ext>
              </a:extLst>
            </p:cNvPr>
            <p:cNvSpPr/>
            <p:nvPr/>
          </p:nvSpPr>
          <p:spPr>
            <a:xfrm>
              <a:off x="2608284" y="2735613"/>
              <a:ext cx="2586112" cy="798781"/>
            </a:xfrm>
            <a:custGeom>
              <a:avLst/>
              <a:gdLst/>
              <a:ahLst/>
              <a:cxnLst>
                <a:cxn ang="0">
                  <a:pos x="wd2" y="hd2"/>
                </a:cxn>
                <a:cxn ang="5400000">
                  <a:pos x="wd2" y="hd2"/>
                </a:cxn>
                <a:cxn ang="10800000">
                  <a:pos x="wd2" y="hd2"/>
                </a:cxn>
                <a:cxn ang="16200000">
                  <a:pos x="wd2" y="hd2"/>
                </a:cxn>
              </a:cxnLst>
              <a:rect l="0" t="0" r="r" b="b"/>
              <a:pathLst>
                <a:path w="21583" h="21597" extrusionOk="0">
                  <a:moveTo>
                    <a:pt x="7083" y="0"/>
                  </a:moveTo>
                  <a:cubicBezTo>
                    <a:pt x="7458" y="33"/>
                    <a:pt x="7662" y="624"/>
                    <a:pt x="7771" y="971"/>
                  </a:cubicBezTo>
                  <a:cubicBezTo>
                    <a:pt x="8393" y="2943"/>
                    <a:pt x="10350" y="9086"/>
                    <a:pt x="10350" y="9086"/>
                  </a:cubicBezTo>
                  <a:cubicBezTo>
                    <a:pt x="10529" y="9562"/>
                    <a:pt x="10787" y="10133"/>
                    <a:pt x="11163" y="10135"/>
                  </a:cubicBezTo>
                  <a:cubicBezTo>
                    <a:pt x="11675" y="10140"/>
                    <a:pt x="19622" y="10335"/>
                    <a:pt x="19622" y="10335"/>
                  </a:cubicBezTo>
                  <a:cubicBezTo>
                    <a:pt x="19710" y="10336"/>
                    <a:pt x="19795" y="10456"/>
                    <a:pt x="19855" y="10667"/>
                  </a:cubicBezTo>
                  <a:lnTo>
                    <a:pt x="21534" y="15621"/>
                  </a:lnTo>
                  <a:cubicBezTo>
                    <a:pt x="21600" y="15815"/>
                    <a:pt x="21600" y="16151"/>
                    <a:pt x="21533" y="16345"/>
                  </a:cubicBezTo>
                  <a:lnTo>
                    <a:pt x="19846" y="21269"/>
                  </a:lnTo>
                  <a:cubicBezTo>
                    <a:pt x="19786" y="21479"/>
                    <a:pt x="19701" y="21597"/>
                    <a:pt x="19612" y="21596"/>
                  </a:cubicBezTo>
                  <a:cubicBezTo>
                    <a:pt x="19612" y="21596"/>
                    <a:pt x="11845" y="21402"/>
                    <a:pt x="11489" y="21399"/>
                  </a:cubicBezTo>
                  <a:cubicBezTo>
                    <a:pt x="10771" y="21393"/>
                    <a:pt x="10299" y="19241"/>
                    <a:pt x="10008" y="17357"/>
                  </a:cubicBezTo>
                  <a:cubicBezTo>
                    <a:pt x="9670" y="15162"/>
                    <a:pt x="8041" y="6145"/>
                    <a:pt x="7515" y="3234"/>
                  </a:cubicBezTo>
                  <a:cubicBezTo>
                    <a:pt x="7351" y="2328"/>
                    <a:pt x="7046" y="2284"/>
                    <a:pt x="6926" y="2283"/>
                  </a:cubicBezTo>
                  <a:cubicBezTo>
                    <a:pt x="6854" y="2282"/>
                    <a:pt x="1355" y="2402"/>
                    <a:pt x="901" y="2398"/>
                  </a:cubicBezTo>
                  <a:lnTo>
                    <a:pt x="0" y="413"/>
                  </a:lnTo>
                  <a:lnTo>
                    <a:pt x="408" y="110"/>
                  </a:lnTo>
                  <a:cubicBezTo>
                    <a:pt x="937" y="115"/>
                    <a:pt x="7050" y="-3"/>
                    <a:pt x="7083" y="0"/>
                  </a:cubicBezTo>
                  <a:close/>
                </a:path>
              </a:pathLst>
            </a:custGeom>
            <a:solidFill>
              <a:schemeClr val="accent4">
                <a:alpha val="85000"/>
              </a:schemeClr>
            </a:solidFill>
            <a:ln w="12700">
              <a:miter lim="400000"/>
            </a:ln>
          </p:spPr>
          <p:txBody>
            <a:bodyPr anchor="ctr"/>
            <a:lstStyle/>
            <a:p>
              <a:pPr algn="ctr"/>
              <a:endParaRPr dirty="0"/>
            </a:p>
          </p:txBody>
        </p:sp>
        <p:sp>
          <p:nvSpPr>
            <p:cNvPr id="20" name="Rectangle 16">
              <a:extLst>
                <a:ext uri="{FF2B5EF4-FFF2-40B4-BE49-F238E27FC236}">
                  <a16:creationId xmlns:a16="http://schemas.microsoft.com/office/drawing/2014/main" id="{D2ACEDCD-7884-384E-9FA7-CFBBBAE6DDB5}"/>
                </a:ext>
              </a:extLst>
            </p:cNvPr>
            <p:cNvSpPr/>
            <p:nvPr/>
          </p:nvSpPr>
          <p:spPr>
            <a:xfrm>
              <a:off x="4781338" y="3116514"/>
              <a:ext cx="428586" cy="420853"/>
            </a:xfrm>
            <a:prstGeom prst="rect">
              <a:avLst/>
            </a:prstGeom>
            <a:solidFill>
              <a:schemeClr val="accent4"/>
            </a:solidFill>
            <a:ln w="12700" cap="flat">
              <a:noFill/>
              <a:miter lim="400000"/>
            </a:ln>
            <a:effectLst/>
          </p:spPr>
          <p:txBody>
            <a:bodyPr anchor="ctr"/>
            <a:lstStyle/>
            <a:p>
              <a:pPr algn="ctr"/>
              <a:endParaRPr dirty="0"/>
            </a:p>
          </p:txBody>
        </p:sp>
        <p:sp>
          <p:nvSpPr>
            <p:cNvPr id="39" name="TextBox 38">
              <a:extLst>
                <a:ext uri="{FF2B5EF4-FFF2-40B4-BE49-F238E27FC236}">
                  <a16:creationId xmlns:a16="http://schemas.microsoft.com/office/drawing/2014/main" id="{E02CB6F7-0CA6-D548-9E25-53D7444E27A1}"/>
                </a:ext>
              </a:extLst>
            </p:cNvPr>
            <p:cNvSpPr txBox="1"/>
            <p:nvPr/>
          </p:nvSpPr>
          <p:spPr>
            <a:xfrm>
              <a:off x="4026469" y="3153060"/>
              <a:ext cx="458780" cy="276999"/>
            </a:xfrm>
            <a:prstGeom prst="rect">
              <a:avLst/>
            </a:prstGeom>
            <a:noFill/>
          </p:spPr>
          <p:txBody>
            <a:bodyPr wrap="none" rtlCol="0">
              <a:spAutoFit/>
            </a:bodyPr>
            <a:lstStyle/>
            <a:p>
              <a:r>
                <a:rPr lang="en-VN" sz="1200" b="1" dirty="0">
                  <a:solidFill>
                    <a:schemeClr val="bg1"/>
                  </a:solidFill>
                  <a:latin typeface="Cambria" panose="02040503050406030204" pitchFamily="18" charset="0"/>
                  <a:ea typeface="微软雅黑" panose="020B0503020204020204" pitchFamily="34" charset="-122"/>
                </a:rPr>
                <a:t>LFU</a:t>
              </a:r>
            </a:p>
          </p:txBody>
        </p:sp>
        <p:pic>
          <p:nvPicPr>
            <p:cNvPr id="47" name="Graphic 46" descr="Hourglass">
              <a:extLst>
                <a:ext uri="{FF2B5EF4-FFF2-40B4-BE49-F238E27FC236}">
                  <a16:creationId xmlns:a16="http://schemas.microsoft.com/office/drawing/2014/main" id="{8B8E8FF2-6EB2-CF4C-9BAF-E52A66FDA4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89620" y="3177402"/>
              <a:ext cx="258444" cy="258444"/>
            </a:xfrm>
            <a:prstGeom prst="rect">
              <a:avLst/>
            </a:prstGeom>
          </p:spPr>
        </p:pic>
      </p:grpSp>
      <p:grpSp>
        <p:nvGrpSpPr>
          <p:cNvPr id="12" name="Group 11">
            <a:extLst>
              <a:ext uri="{FF2B5EF4-FFF2-40B4-BE49-F238E27FC236}">
                <a16:creationId xmlns:a16="http://schemas.microsoft.com/office/drawing/2014/main" id="{6BEBE01E-BBE8-3044-8902-339CE49F38DF}"/>
              </a:ext>
            </a:extLst>
          </p:cNvPr>
          <p:cNvGrpSpPr/>
          <p:nvPr/>
        </p:nvGrpSpPr>
        <p:grpSpPr>
          <a:xfrm>
            <a:off x="-1169906" y="1383617"/>
            <a:ext cx="4265156" cy="2185654"/>
            <a:chOff x="-1169906" y="1383617"/>
            <a:chExt cx="4265156" cy="2185654"/>
          </a:xfrm>
        </p:grpSpPr>
        <p:grpSp>
          <p:nvGrpSpPr>
            <p:cNvPr id="11" name="Group 10">
              <a:extLst>
                <a:ext uri="{FF2B5EF4-FFF2-40B4-BE49-F238E27FC236}">
                  <a16:creationId xmlns:a16="http://schemas.microsoft.com/office/drawing/2014/main" id="{6BE308F6-9A49-504D-B850-8482B86594ED}"/>
                </a:ext>
              </a:extLst>
            </p:cNvPr>
            <p:cNvGrpSpPr/>
            <p:nvPr/>
          </p:nvGrpSpPr>
          <p:grpSpPr>
            <a:xfrm>
              <a:off x="-1169906" y="1383617"/>
              <a:ext cx="4265156" cy="2185654"/>
              <a:chOff x="-1169906" y="1383617"/>
              <a:chExt cx="4265156" cy="2185654"/>
            </a:xfrm>
          </p:grpSpPr>
          <p:grpSp>
            <p:nvGrpSpPr>
              <p:cNvPr id="10" name="Group 6">
                <a:extLst>
                  <a:ext uri="{FF2B5EF4-FFF2-40B4-BE49-F238E27FC236}">
                    <a16:creationId xmlns:a16="http://schemas.microsoft.com/office/drawing/2014/main" id="{F2AA6EE1-433D-2F44-8351-2BBD6FBCFFCE}"/>
                  </a:ext>
                </a:extLst>
              </p:cNvPr>
              <p:cNvGrpSpPr/>
              <p:nvPr/>
            </p:nvGrpSpPr>
            <p:grpSpPr>
              <a:xfrm>
                <a:off x="-1169906" y="1383617"/>
                <a:ext cx="4265156" cy="2185654"/>
                <a:chOff x="1030435" y="2273382"/>
                <a:chExt cx="5686875" cy="2914205"/>
              </a:xfrm>
              <a:solidFill>
                <a:schemeClr val="tx2"/>
              </a:solidFill>
            </p:grpSpPr>
            <p:sp>
              <p:nvSpPr>
                <p:cNvPr id="28" name="Freeform: Shape 24">
                  <a:extLst>
                    <a:ext uri="{FF2B5EF4-FFF2-40B4-BE49-F238E27FC236}">
                      <a16:creationId xmlns:a16="http://schemas.microsoft.com/office/drawing/2014/main" id="{1E26EB0E-1785-2543-AF76-DFF1E6C0AF50}"/>
                    </a:ext>
                  </a:extLst>
                </p:cNvPr>
                <p:cNvSpPr/>
                <p:nvPr/>
              </p:nvSpPr>
              <p:spPr>
                <a:xfrm rot="7570713">
                  <a:off x="948862" y="3529738"/>
                  <a:ext cx="624056" cy="460910"/>
                </a:xfrm>
                <a:custGeom>
                  <a:avLst/>
                  <a:gdLst/>
                  <a:ahLst/>
                  <a:cxnLst>
                    <a:cxn ang="0">
                      <a:pos x="wd2" y="hd2"/>
                    </a:cxn>
                    <a:cxn ang="5400000">
                      <a:pos x="wd2" y="hd2"/>
                    </a:cxn>
                    <a:cxn ang="10800000">
                      <a:pos x="wd2" y="hd2"/>
                    </a:cxn>
                    <a:cxn ang="16200000">
                      <a:pos x="wd2" y="hd2"/>
                    </a:cxn>
                  </a:cxnLst>
                  <a:rect l="0" t="0" r="r" b="b"/>
                  <a:pathLst>
                    <a:path w="20472" h="19773" extrusionOk="0">
                      <a:moveTo>
                        <a:pt x="20408" y="216"/>
                      </a:moveTo>
                      <a:cubicBezTo>
                        <a:pt x="21036" y="1346"/>
                        <a:pt x="16992" y="6592"/>
                        <a:pt x="11374" y="11933"/>
                      </a:cubicBezTo>
                      <a:cubicBezTo>
                        <a:pt x="5756" y="17273"/>
                        <a:pt x="693" y="20686"/>
                        <a:pt x="65" y="19557"/>
                      </a:cubicBezTo>
                      <a:cubicBezTo>
                        <a:pt x="-564" y="18426"/>
                        <a:pt x="3481" y="13181"/>
                        <a:pt x="9099" y="7840"/>
                      </a:cubicBezTo>
                      <a:cubicBezTo>
                        <a:pt x="14716" y="2499"/>
                        <a:pt x="19779" y="-914"/>
                        <a:pt x="20408" y="216"/>
                      </a:cubicBezTo>
                      <a:close/>
                    </a:path>
                  </a:pathLst>
                </a:custGeom>
                <a:grpFill/>
                <a:ln w="12700">
                  <a:miter lim="400000"/>
                </a:ln>
              </p:spPr>
              <p:txBody>
                <a:bodyPr anchor="ctr"/>
                <a:lstStyle/>
                <a:p>
                  <a:pPr algn="ctr"/>
                  <a:endParaRPr dirty="0"/>
                </a:p>
              </p:txBody>
            </p:sp>
            <p:sp>
              <p:nvSpPr>
                <p:cNvPr id="29" name="Freeform: Shape 25">
                  <a:extLst>
                    <a:ext uri="{FF2B5EF4-FFF2-40B4-BE49-F238E27FC236}">
                      <a16:creationId xmlns:a16="http://schemas.microsoft.com/office/drawing/2014/main" id="{C3BCECC0-4891-B441-8DF5-D75840BDABEE}"/>
                    </a:ext>
                  </a:extLst>
                </p:cNvPr>
                <p:cNvSpPr/>
                <p:nvPr/>
              </p:nvSpPr>
              <p:spPr>
                <a:xfrm rot="7570713">
                  <a:off x="3143525" y="3362793"/>
                  <a:ext cx="773497" cy="791751"/>
                </a:xfrm>
                <a:custGeom>
                  <a:avLst/>
                  <a:gdLst/>
                  <a:ahLst/>
                  <a:cxnLst>
                    <a:cxn ang="0">
                      <a:pos x="wd2" y="hd2"/>
                    </a:cxn>
                    <a:cxn ang="5400000">
                      <a:pos x="wd2" y="hd2"/>
                    </a:cxn>
                    <a:cxn ang="10800000">
                      <a:pos x="wd2" y="hd2"/>
                    </a:cxn>
                    <a:cxn ang="16200000">
                      <a:pos x="wd2" y="hd2"/>
                    </a:cxn>
                  </a:cxnLst>
                  <a:rect l="0" t="0" r="r" b="b"/>
                  <a:pathLst>
                    <a:path w="21600" h="21600" extrusionOk="0">
                      <a:moveTo>
                        <a:pt x="21600" y="13275"/>
                      </a:moveTo>
                      <a:lnTo>
                        <a:pt x="9878" y="21600"/>
                      </a:lnTo>
                      <a:lnTo>
                        <a:pt x="0" y="8326"/>
                      </a:lnTo>
                      <a:lnTo>
                        <a:pt x="11723" y="0"/>
                      </a:lnTo>
                      <a:cubicBezTo>
                        <a:pt x="11723" y="0"/>
                        <a:pt x="21600" y="13275"/>
                        <a:pt x="21600" y="13275"/>
                      </a:cubicBezTo>
                      <a:close/>
                    </a:path>
                  </a:pathLst>
                </a:custGeom>
                <a:grpFill/>
                <a:ln w="12700">
                  <a:miter lim="400000"/>
                </a:ln>
              </p:spPr>
              <p:txBody>
                <a:bodyPr anchor="ctr"/>
                <a:lstStyle/>
                <a:p>
                  <a:pPr algn="ctr"/>
                  <a:endParaRPr dirty="0"/>
                </a:p>
              </p:txBody>
            </p:sp>
            <p:sp>
              <p:nvSpPr>
                <p:cNvPr id="30" name="Freeform: Shape 26">
                  <a:extLst>
                    <a:ext uri="{FF2B5EF4-FFF2-40B4-BE49-F238E27FC236}">
                      <a16:creationId xmlns:a16="http://schemas.microsoft.com/office/drawing/2014/main" id="{74A867F3-140E-F74A-944B-67C5DE8A3B6C}"/>
                    </a:ext>
                  </a:extLst>
                </p:cNvPr>
                <p:cNvSpPr/>
                <p:nvPr/>
              </p:nvSpPr>
              <p:spPr>
                <a:xfrm rot="7570713">
                  <a:off x="2980691" y="3421867"/>
                  <a:ext cx="756235" cy="693716"/>
                </a:xfrm>
                <a:custGeom>
                  <a:avLst/>
                  <a:gdLst/>
                  <a:ahLst/>
                  <a:cxnLst>
                    <a:cxn ang="0">
                      <a:pos x="wd2" y="hd2"/>
                    </a:cxn>
                    <a:cxn ang="5400000">
                      <a:pos x="wd2" y="hd2"/>
                    </a:cxn>
                    <a:cxn ang="10800000">
                      <a:pos x="wd2" y="hd2"/>
                    </a:cxn>
                    <a:cxn ang="16200000">
                      <a:pos x="wd2" y="hd2"/>
                    </a:cxn>
                  </a:cxnLst>
                  <a:rect l="0" t="0" r="r" b="b"/>
                  <a:pathLst>
                    <a:path w="21600" h="21600" extrusionOk="0">
                      <a:moveTo>
                        <a:pt x="21600" y="9506"/>
                      </a:moveTo>
                      <a:lnTo>
                        <a:pt x="6340" y="21600"/>
                      </a:lnTo>
                      <a:lnTo>
                        <a:pt x="0" y="12094"/>
                      </a:lnTo>
                      <a:lnTo>
                        <a:pt x="15260" y="0"/>
                      </a:lnTo>
                      <a:cubicBezTo>
                        <a:pt x="15260" y="0"/>
                        <a:pt x="21600" y="9506"/>
                        <a:pt x="21600" y="9506"/>
                      </a:cubicBezTo>
                      <a:close/>
                    </a:path>
                  </a:pathLst>
                </a:custGeom>
                <a:grpFill/>
                <a:ln w="12700">
                  <a:miter lim="400000"/>
                </a:ln>
              </p:spPr>
              <p:txBody>
                <a:bodyPr anchor="ctr"/>
                <a:lstStyle/>
                <a:p>
                  <a:pPr algn="ctr"/>
                  <a:endParaRPr dirty="0"/>
                </a:p>
              </p:txBody>
            </p:sp>
            <p:sp>
              <p:nvSpPr>
                <p:cNvPr id="31" name="Freeform: Shape 27">
                  <a:extLst>
                    <a:ext uri="{FF2B5EF4-FFF2-40B4-BE49-F238E27FC236}">
                      <a16:creationId xmlns:a16="http://schemas.microsoft.com/office/drawing/2014/main" id="{AFC504D4-327B-1D46-80BF-8231E6DD5B9A}"/>
                    </a:ext>
                  </a:extLst>
                </p:cNvPr>
                <p:cNvSpPr/>
                <p:nvPr/>
              </p:nvSpPr>
              <p:spPr>
                <a:xfrm rot="7570713">
                  <a:off x="1360703" y="2730419"/>
                  <a:ext cx="1792298" cy="2063186"/>
                </a:xfrm>
                <a:custGeom>
                  <a:avLst/>
                  <a:gdLst/>
                  <a:ahLst/>
                  <a:cxnLst>
                    <a:cxn ang="0">
                      <a:pos x="wd2" y="hd2"/>
                    </a:cxn>
                    <a:cxn ang="5400000">
                      <a:pos x="wd2" y="hd2"/>
                    </a:cxn>
                    <a:cxn ang="10800000">
                      <a:pos x="wd2" y="hd2"/>
                    </a:cxn>
                    <a:cxn ang="16200000">
                      <a:pos x="wd2" y="hd2"/>
                    </a:cxn>
                  </a:cxnLst>
                  <a:rect l="0" t="0" r="r" b="b"/>
                  <a:pathLst>
                    <a:path w="21600" h="21600" extrusionOk="0">
                      <a:moveTo>
                        <a:pt x="21600" y="16880"/>
                      </a:moveTo>
                      <a:lnTo>
                        <a:pt x="14126" y="21600"/>
                      </a:lnTo>
                      <a:lnTo>
                        <a:pt x="0" y="4720"/>
                      </a:lnTo>
                      <a:lnTo>
                        <a:pt x="7474" y="0"/>
                      </a:lnTo>
                      <a:cubicBezTo>
                        <a:pt x="7474" y="0"/>
                        <a:pt x="21600" y="16880"/>
                        <a:pt x="21600" y="16880"/>
                      </a:cubicBezTo>
                      <a:close/>
                    </a:path>
                  </a:pathLst>
                </a:custGeom>
                <a:grpFill/>
                <a:ln w="12700">
                  <a:miter lim="400000"/>
                </a:ln>
              </p:spPr>
              <p:txBody>
                <a:bodyPr anchor="ctr"/>
                <a:lstStyle/>
                <a:p>
                  <a:pPr algn="ctr"/>
                  <a:endParaRPr dirty="0"/>
                </a:p>
              </p:txBody>
            </p:sp>
            <p:sp>
              <p:nvSpPr>
                <p:cNvPr id="32" name="Freeform: Shape 28">
                  <a:extLst>
                    <a:ext uri="{FF2B5EF4-FFF2-40B4-BE49-F238E27FC236}">
                      <a16:creationId xmlns:a16="http://schemas.microsoft.com/office/drawing/2014/main" id="{DC2A9767-BA19-EF43-906D-59914EF4B84C}"/>
                    </a:ext>
                  </a:extLst>
                </p:cNvPr>
                <p:cNvSpPr/>
                <p:nvPr/>
              </p:nvSpPr>
              <p:spPr>
                <a:xfrm rot="7570713">
                  <a:off x="3803103" y="2273380"/>
                  <a:ext cx="2914205" cy="2914209"/>
                </a:xfrm>
                <a:custGeom>
                  <a:avLst/>
                  <a:gdLst/>
                  <a:ahLst/>
                  <a:cxnLst>
                    <a:cxn ang="0">
                      <a:pos x="wd2" y="hd2"/>
                    </a:cxn>
                    <a:cxn ang="5400000">
                      <a:pos x="wd2" y="hd2"/>
                    </a:cxn>
                    <a:cxn ang="10800000">
                      <a:pos x="wd2" y="hd2"/>
                    </a:cxn>
                    <a:cxn ang="16200000">
                      <a:pos x="wd2" y="hd2"/>
                    </a:cxn>
                  </a:cxnLst>
                  <a:rect l="0" t="0" r="r" b="b"/>
                  <a:pathLst>
                    <a:path w="19144" h="19144" extrusionOk="0">
                      <a:moveTo>
                        <a:pt x="6609" y="17709"/>
                      </a:moveTo>
                      <a:cubicBezTo>
                        <a:pt x="2115" y="16073"/>
                        <a:pt x="-202" y="11103"/>
                        <a:pt x="1435" y="6609"/>
                      </a:cubicBezTo>
                      <a:cubicBezTo>
                        <a:pt x="3071" y="2115"/>
                        <a:pt x="8041" y="-202"/>
                        <a:pt x="12535" y="1435"/>
                      </a:cubicBezTo>
                      <a:cubicBezTo>
                        <a:pt x="17029" y="3071"/>
                        <a:pt x="19346" y="8041"/>
                        <a:pt x="17709" y="12535"/>
                      </a:cubicBezTo>
                      <a:cubicBezTo>
                        <a:pt x="16073" y="17029"/>
                        <a:pt x="11103" y="19346"/>
                        <a:pt x="6609" y="17709"/>
                      </a:cubicBezTo>
                      <a:close/>
                      <a:moveTo>
                        <a:pt x="12846" y="580"/>
                      </a:moveTo>
                      <a:cubicBezTo>
                        <a:pt x="7880" y="-1228"/>
                        <a:pt x="2388" y="1332"/>
                        <a:pt x="580" y="6298"/>
                      </a:cubicBezTo>
                      <a:cubicBezTo>
                        <a:pt x="-1228" y="11264"/>
                        <a:pt x="1332" y="16755"/>
                        <a:pt x="6298" y="18564"/>
                      </a:cubicBezTo>
                      <a:cubicBezTo>
                        <a:pt x="11264" y="20372"/>
                        <a:pt x="16755" y="17812"/>
                        <a:pt x="18564" y="12846"/>
                      </a:cubicBezTo>
                      <a:cubicBezTo>
                        <a:pt x="20372" y="7880"/>
                        <a:pt x="17812" y="2389"/>
                        <a:pt x="12846" y="580"/>
                      </a:cubicBezTo>
                      <a:close/>
                    </a:path>
                  </a:pathLst>
                </a:custGeom>
                <a:grpFill/>
                <a:ln w="12700">
                  <a:miter lim="400000"/>
                </a:ln>
              </p:spPr>
              <p:txBody>
                <a:bodyPr anchor="ctr"/>
                <a:lstStyle/>
                <a:p>
                  <a:pPr algn="ctr"/>
                  <a:endParaRPr dirty="0"/>
                </a:p>
              </p:txBody>
            </p:sp>
            <p:sp>
              <p:nvSpPr>
                <p:cNvPr id="33" name="Oval 29">
                  <a:extLst>
                    <a:ext uri="{FF2B5EF4-FFF2-40B4-BE49-F238E27FC236}">
                      <a16:creationId xmlns:a16="http://schemas.microsoft.com/office/drawing/2014/main" id="{2D96CEFD-CE60-334B-A264-B4522AAD817F}"/>
                    </a:ext>
                  </a:extLst>
                </p:cNvPr>
                <p:cNvSpPr/>
                <p:nvPr/>
              </p:nvSpPr>
              <p:spPr>
                <a:xfrm rot="5475139">
                  <a:off x="3928680" y="2402861"/>
                  <a:ext cx="2658078" cy="2658078"/>
                </a:xfrm>
                <a:prstGeom prst="ellipse">
                  <a:avLst/>
                </a:prstGeom>
                <a:grpFill/>
                <a:ln w="12700">
                  <a:miter lim="400000"/>
                </a:ln>
              </p:spPr>
              <p:txBody>
                <a:bodyPr anchor="ctr"/>
                <a:lstStyle/>
                <a:p>
                  <a:pPr algn="ctr"/>
                  <a:endParaRPr dirty="0"/>
                </a:p>
              </p:txBody>
            </p:sp>
          </p:grpSp>
          <p:grpSp>
            <p:nvGrpSpPr>
              <p:cNvPr id="15" name="Group 11">
                <a:extLst>
                  <a:ext uri="{FF2B5EF4-FFF2-40B4-BE49-F238E27FC236}">
                    <a16:creationId xmlns:a16="http://schemas.microsoft.com/office/drawing/2014/main" id="{05ACFD24-6681-4848-886E-B66019B90FAB}"/>
                  </a:ext>
                </a:extLst>
              </p:cNvPr>
              <p:cNvGrpSpPr/>
              <p:nvPr/>
            </p:nvGrpSpPr>
            <p:grpSpPr>
              <a:xfrm>
                <a:off x="1000263" y="1487481"/>
                <a:ext cx="1993559" cy="1993559"/>
                <a:chOff x="3915273" y="2407155"/>
                <a:chExt cx="2658078" cy="2658078"/>
              </a:xfrm>
            </p:grpSpPr>
            <p:sp>
              <p:nvSpPr>
                <p:cNvPr id="16" name="Oval 12">
                  <a:extLst>
                    <a:ext uri="{FF2B5EF4-FFF2-40B4-BE49-F238E27FC236}">
                      <a16:creationId xmlns:a16="http://schemas.microsoft.com/office/drawing/2014/main" id="{C682DEB8-6992-FB41-BD8B-117779ABE97D}"/>
                    </a:ext>
                  </a:extLst>
                </p:cNvPr>
                <p:cNvSpPr/>
                <p:nvPr/>
              </p:nvSpPr>
              <p:spPr>
                <a:xfrm rot="5475139">
                  <a:off x="3915273" y="2407155"/>
                  <a:ext cx="2658078" cy="2658078"/>
                </a:xfrm>
                <a:prstGeom prst="ellipse">
                  <a:avLst/>
                </a:prstGeom>
                <a:solidFill>
                  <a:srgbClr val="E6E7EA"/>
                </a:solidFill>
                <a:ln w="12700">
                  <a:miter lim="400000"/>
                </a:ln>
              </p:spPr>
              <p:txBody>
                <a:bodyPr anchor="ctr"/>
                <a:lstStyle/>
                <a:p>
                  <a:pPr algn="ctr"/>
                  <a:endParaRPr dirty="0"/>
                </a:p>
              </p:txBody>
            </p:sp>
            <p:sp>
              <p:nvSpPr>
                <p:cNvPr id="18" name="Freeform: Shape 14">
                  <a:extLst>
                    <a:ext uri="{FF2B5EF4-FFF2-40B4-BE49-F238E27FC236}">
                      <a16:creationId xmlns:a16="http://schemas.microsoft.com/office/drawing/2014/main" id="{2B5D3284-CD3C-CB4B-BB31-929427A219FD}"/>
                    </a:ext>
                  </a:extLst>
                </p:cNvPr>
                <p:cNvSpPr/>
                <p:nvPr/>
              </p:nvSpPr>
              <p:spPr>
                <a:xfrm>
                  <a:off x="4366038" y="3132340"/>
                  <a:ext cx="1778417" cy="1146457"/>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lnTo>
                        <a:pt x="5040" y="21600"/>
                      </a:lnTo>
                      <a:cubicBezTo>
                        <a:pt x="2261" y="21600"/>
                        <a:pt x="0" y="18516"/>
                        <a:pt x="0" y="14727"/>
                      </a:cubicBezTo>
                      <a:cubicBezTo>
                        <a:pt x="0" y="11981"/>
                        <a:pt x="1192" y="9603"/>
                        <a:pt x="2902" y="8514"/>
                      </a:cubicBezTo>
                      <a:cubicBezTo>
                        <a:pt x="2891" y="8299"/>
                        <a:pt x="2880" y="8069"/>
                        <a:pt x="2880" y="7855"/>
                      </a:cubicBezTo>
                      <a:cubicBezTo>
                        <a:pt x="2880" y="3513"/>
                        <a:pt x="5456" y="0"/>
                        <a:pt x="8640" y="0"/>
                      </a:cubicBezTo>
                      <a:cubicBezTo>
                        <a:pt x="11048" y="0"/>
                        <a:pt x="13106" y="2010"/>
                        <a:pt x="13973" y="4878"/>
                      </a:cubicBezTo>
                      <a:cubicBezTo>
                        <a:pt x="14468" y="4280"/>
                        <a:pt x="15120" y="3927"/>
                        <a:pt x="15840" y="3927"/>
                      </a:cubicBezTo>
                      <a:cubicBezTo>
                        <a:pt x="17426" y="3927"/>
                        <a:pt x="18720" y="5691"/>
                        <a:pt x="18720" y="7855"/>
                      </a:cubicBezTo>
                      <a:cubicBezTo>
                        <a:pt x="18720" y="8637"/>
                        <a:pt x="18551" y="9358"/>
                        <a:pt x="18259" y="9972"/>
                      </a:cubicBezTo>
                      <a:cubicBezTo>
                        <a:pt x="20171" y="10585"/>
                        <a:pt x="21600" y="12917"/>
                        <a:pt x="21600" y="15709"/>
                      </a:cubicBezTo>
                      <a:cubicBezTo>
                        <a:pt x="21600" y="18961"/>
                        <a:pt x="19665" y="21600"/>
                        <a:pt x="17280" y="21600"/>
                      </a:cubicBezTo>
                      <a:close/>
                    </a:path>
                  </a:pathLst>
                </a:custGeom>
                <a:solidFill>
                  <a:schemeClr val="accent1"/>
                </a:solidFill>
                <a:ln w="12700" cap="flat">
                  <a:noFill/>
                  <a:miter lim="400000"/>
                </a:ln>
                <a:effectLst/>
              </p:spPr>
              <p:txBody>
                <a:bodyPr anchor="ctr"/>
                <a:lstStyle/>
                <a:p>
                  <a:pPr algn="ctr"/>
                  <a:endParaRPr dirty="0"/>
                </a:p>
              </p:txBody>
            </p:sp>
          </p:grpSp>
        </p:grpSp>
        <p:sp>
          <p:nvSpPr>
            <p:cNvPr id="34" name="TextBox 33">
              <a:extLst>
                <a:ext uri="{FF2B5EF4-FFF2-40B4-BE49-F238E27FC236}">
                  <a16:creationId xmlns:a16="http://schemas.microsoft.com/office/drawing/2014/main" id="{20B7B1C2-94A0-2141-BDAB-E2895836808B}"/>
                </a:ext>
              </a:extLst>
            </p:cNvPr>
            <p:cNvSpPr txBox="1"/>
            <p:nvPr/>
          </p:nvSpPr>
          <p:spPr>
            <a:xfrm>
              <a:off x="1523027" y="2327987"/>
              <a:ext cx="987258" cy="461665"/>
            </a:xfrm>
            <a:prstGeom prst="rect">
              <a:avLst/>
            </a:prstGeom>
            <a:noFill/>
          </p:spPr>
          <p:txBody>
            <a:bodyPr wrap="none" rtlCol="0">
              <a:spAutoFit/>
            </a:bodyPr>
            <a:lstStyle/>
            <a:p>
              <a:r>
                <a:rPr lang="en-VN" sz="1200" b="1" dirty="0">
                  <a:solidFill>
                    <a:schemeClr val="bg1"/>
                  </a:solidFill>
                  <a:latin typeface="Cambria" panose="02040503050406030204" pitchFamily="18" charset="0"/>
                  <a:ea typeface="微软雅黑" panose="020B0503020204020204" pitchFamily="34" charset="-122"/>
                </a:rPr>
                <a:t>Thuật toán </a:t>
              </a:r>
            </a:p>
            <a:p>
              <a:pPr algn="ctr"/>
              <a:r>
                <a:rPr lang="en-VN" sz="1200" b="1" dirty="0">
                  <a:solidFill>
                    <a:schemeClr val="bg1"/>
                  </a:solidFill>
                  <a:latin typeface="Cambria" panose="02040503050406030204" pitchFamily="18" charset="0"/>
                  <a:ea typeface="微软雅黑" panose="020B0503020204020204" pitchFamily="34" charset="-122"/>
                </a:rPr>
                <a:t>Caching</a:t>
              </a:r>
            </a:p>
          </p:txBody>
        </p:sp>
      </p:grpSp>
      <p:sp>
        <p:nvSpPr>
          <p:cNvPr id="25" name="Oval 24">
            <a:extLst>
              <a:ext uri="{FF2B5EF4-FFF2-40B4-BE49-F238E27FC236}">
                <a16:creationId xmlns:a16="http://schemas.microsoft.com/office/drawing/2014/main" id="{9693CA8C-63F8-1742-8269-8DDED03036F6}"/>
              </a:ext>
            </a:extLst>
          </p:cNvPr>
          <p:cNvSpPr/>
          <p:nvPr/>
        </p:nvSpPr>
        <p:spPr>
          <a:xfrm>
            <a:off x="6976160" y="2580293"/>
            <a:ext cx="874244" cy="420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latin typeface="Cambria" panose="02040503050406030204" pitchFamily="18" charset="0"/>
              </a:rPr>
              <a:t>LIFO</a:t>
            </a:r>
          </a:p>
        </p:txBody>
      </p:sp>
      <p:sp>
        <p:nvSpPr>
          <p:cNvPr id="44" name="Oval 43">
            <a:extLst>
              <a:ext uri="{FF2B5EF4-FFF2-40B4-BE49-F238E27FC236}">
                <a16:creationId xmlns:a16="http://schemas.microsoft.com/office/drawing/2014/main" id="{8C4423C3-069F-7848-A081-A550C223C01D}"/>
              </a:ext>
            </a:extLst>
          </p:cNvPr>
          <p:cNvSpPr/>
          <p:nvPr/>
        </p:nvSpPr>
        <p:spPr>
          <a:xfrm>
            <a:off x="6994923" y="2583564"/>
            <a:ext cx="874244" cy="420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latin typeface="Cambria" panose="02040503050406030204" pitchFamily="18" charset="0"/>
              </a:rPr>
              <a:t>LILO</a:t>
            </a:r>
          </a:p>
        </p:txBody>
      </p:sp>
      <p:sp>
        <p:nvSpPr>
          <p:cNvPr id="49" name="Oval 48">
            <a:extLst>
              <a:ext uri="{FF2B5EF4-FFF2-40B4-BE49-F238E27FC236}">
                <a16:creationId xmlns:a16="http://schemas.microsoft.com/office/drawing/2014/main" id="{1EE98AB8-E58B-C641-973A-69A7564BD662}"/>
              </a:ext>
            </a:extLst>
          </p:cNvPr>
          <p:cNvSpPr/>
          <p:nvPr/>
        </p:nvSpPr>
        <p:spPr>
          <a:xfrm>
            <a:off x="7013686" y="2616057"/>
            <a:ext cx="874244" cy="420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latin typeface="Cambria" panose="02040503050406030204" pitchFamily="18" charset="0"/>
              </a:rPr>
              <a:t>TLRU</a:t>
            </a:r>
          </a:p>
        </p:txBody>
      </p:sp>
      <p:sp>
        <p:nvSpPr>
          <p:cNvPr id="50" name="Oval 49">
            <a:extLst>
              <a:ext uri="{FF2B5EF4-FFF2-40B4-BE49-F238E27FC236}">
                <a16:creationId xmlns:a16="http://schemas.microsoft.com/office/drawing/2014/main" id="{5C91A37A-6691-1543-A09A-64E74E11DEE7}"/>
              </a:ext>
            </a:extLst>
          </p:cNvPr>
          <p:cNvSpPr/>
          <p:nvPr/>
        </p:nvSpPr>
        <p:spPr>
          <a:xfrm>
            <a:off x="7013686" y="2601384"/>
            <a:ext cx="874244" cy="420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latin typeface="Cambria" panose="02040503050406030204" pitchFamily="18" charset="0"/>
              </a:rPr>
              <a:t>MRU</a:t>
            </a:r>
          </a:p>
        </p:txBody>
      </p:sp>
      <p:sp>
        <p:nvSpPr>
          <p:cNvPr id="51" name="Oval 50">
            <a:extLst>
              <a:ext uri="{FF2B5EF4-FFF2-40B4-BE49-F238E27FC236}">
                <a16:creationId xmlns:a16="http://schemas.microsoft.com/office/drawing/2014/main" id="{2E7111BC-AEAD-4344-8FE1-BFF99CE983DE}"/>
              </a:ext>
            </a:extLst>
          </p:cNvPr>
          <p:cNvSpPr/>
          <p:nvPr/>
        </p:nvSpPr>
        <p:spPr>
          <a:xfrm>
            <a:off x="7000785" y="2609847"/>
            <a:ext cx="874244" cy="420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latin typeface="Cambria" panose="02040503050406030204" pitchFamily="18" charset="0"/>
              </a:rPr>
              <a:t>LFRU</a:t>
            </a:r>
          </a:p>
        </p:txBody>
      </p:sp>
      <p:sp>
        <p:nvSpPr>
          <p:cNvPr id="52" name="Oval 51">
            <a:extLst>
              <a:ext uri="{FF2B5EF4-FFF2-40B4-BE49-F238E27FC236}">
                <a16:creationId xmlns:a16="http://schemas.microsoft.com/office/drawing/2014/main" id="{A7F23962-D567-7E4A-9EB5-ACFD20004D43}"/>
              </a:ext>
            </a:extLst>
          </p:cNvPr>
          <p:cNvSpPr/>
          <p:nvPr/>
        </p:nvSpPr>
        <p:spPr>
          <a:xfrm>
            <a:off x="6964751" y="2624520"/>
            <a:ext cx="953411" cy="420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latin typeface="Cambria" panose="02040503050406030204" pitchFamily="18" charset="0"/>
              </a:rPr>
              <a:t>LFUDA</a:t>
            </a:r>
          </a:p>
        </p:txBody>
      </p:sp>
      <p:sp>
        <p:nvSpPr>
          <p:cNvPr id="53" name="Oval 52">
            <a:extLst>
              <a:ext uri="{FF2B5EF4-FFF2-40B4-BE49-F238E27FC236}">
                <a16:creationId xmlns:a16="http://schemas.microsoft.com/office/drawing/2014/main" id="{F330DBDC-84AB-A246-9B10-C4C5F8DF5F63}"/>
              </a:ext>
            </a:extLst>
          </p:cNvPr>
          <p:cNvSpPr/>
          <p:nvPr/>
        </p:nvSpPr>
        <p:spPr>
          <a:xfrm>
            <a:off x="7074090" y="2592471"/>
            <a:ext cx="874244" cy="420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latin typeface="Cambria" panose="02040503050406030204" pitchFamily="18" charset="0"/>
              </a:rPr>
              <a:t>ARC</a:t>
            </a:r>
          </a:p>
        </p:txBody>
      </p:sp>
      <p:sp>
        <p:nvSpPr>
          <p:cNvPr id="54" name="Oval 53">
            <a:extLst>
              <a:ext uri="{FF2B5EF4-FFF2-40B4-BE49-F238E27FC236}">
                <a16:creationId xmlns:a16="http://schemas.microsoft.com/office/drawing/2014/main" id="{ED73CDBB-8F4F-1D4B-A6AE-6EA210F0F9E5}"/>
              </a:ext>
            </a:extLst>
          </p:cNvPr>
          <p:cNvSpPr/>
          <p:nvPr/>
        </p:nvSpPr>
        <p:spPr>
          <a:xfrm>
            <a:off x="6973853" y="2628398"/>
            <a:ext cx="874244" cy="420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dirty="0">
                <a:latin typeface="Cambria" panose="02040503050406030204" pitchFamily="18" charset="0"/>
              </a:rPr>
              <a:t>CAR</a:t>
            </a:r>
          </a:p>
        </p:txBody>
      </p:sp>
      <p:grpSp>
        <p:nvGrpSpPr>
          <p:cNvPr id="57" name="Group 56">
            <a:extLst>
              <a:ext uri="{FF2B5EF4-FFF2-40B4-BE49-F238E27FC236}">
                <a16:creationId xmlns:a16="http://schemas.microsoft.com/office/drawing/2014/main" id="{AFAC8D3A-48A7-3B40-9ECA-E886738CE273}"/>
              </a:ext>
            </a:extLst>
          </p:cNvPr>
          <p:cNvGrpSpPr/>
          <p:nvPr/>
        </p:nvGrpSpPr>
        <p:grpSpPr>
          <a:xfrm>
            <a:off x="6610705" y="1848106"/>
            <a:ext cx="1605153" cy="1605153"/>
            <a:chOff x="6794932" y="3039754"/>
            <a:chExt cx="1605153" cy="1605153"/>
          </a:xfrm>
        </p:grpSpPr>
        <p:pic>
          <p:nvPicPr>
            <p:cNvPr id="55" name="Graphic 54" descr="Open folder">
              <a:extLst>
                <a:ext uri="{FF2B5EF4-FFF2-40B4-BE49-F238E27FC236}">
                  <a16:creationId xmlns:a16="http://schemas.microsoft.com/office/drawing/2014/main" id="{633ED9E0-6897-C343-894E-25B8F6AE8D3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94932" y="3039754"/>
              <a:ext cx="1605153" cy="1605153"/>
            </a:xfrm>
            <a:prstGeom prst="rect">
              <a:avLst/>
            </a:prstGeom>
          </p:spPr>
        </p:pic>
        <p:sp>
          <p:nvSpPr>
            <p:cNvPr id="56" name="TextBox 55">
              <a:extLst>
                <a:ext uri="{FF2B5EF4-FFF2-40B4-BE49-F238E27FC236}">
                  <a16:creationId xmlns:a16="http://schemas.microsoft.com/office/drawing/2014/main" id="{6DFF0AD6-3517-A340-9BC0-3A52001975D4}"/>
                </a:ext>
              </a:extLst>
            </p:cNvPr>
            <p:cNvSpPr txBox="1"/>
            <p:nvPr/>
          </p:nvSpPr>
          <p:spPr>
            <a:xfrm>
              <a:off x="7260623" y="3827002"/>
              <a:ext cx="623056" cy="338554"/>
            </a:xfrm>
            <a:prstGeom prst="rect">
              <a:avLst/>
            </a:prstGeom>
            <a:noFill/>
          </p:spPr>
          <p:txBody>
            <a:bodyPr wrap="none" rtlCol="0">
              <a:spAutoFit/>
            </a:bodyPr>
            <a:lstStyle/>
            <a:p>
              <a:r>
                <a:rPr lang="en-VN" sz="1600" b="1" dirty="0">
                  <a:solidFill>
                    <a:schemeClr val="bg1"/>
                  </a:solidFill>
                  <a:latin typeface="Cambria" panose="02040503050406030204" pitchFamily="18" charset="0"/>
                  <a:ea typeface="微软雅黑" panose="020B0503020204020204" pitchFamily="34" charset="-122"/>
                </a:rPr>
                <a:t>FIFO</a:t>
              </a:r>
            </a:p>
          </p:txBody>
        </p:sp>
      </p:grpSp>
      <p:grpSp>
        <p:nvGrpSpPr>
          <p:cNvPr id="58" name="Group 57">
            <a:extLst>
              <a:ext uri="{FF2B5EF4-FFF2-40B4-BE49-F238E27FC236}">
                <a16:creationId xmlns:a16="http://schemas.microsoft.com/office/drawing/2014/main" id="{0FC14F44-CF0F-7C44-A56F-EA51C19C446D}"/>
              </a:ext>
            </a:extLst>
          </p:cNvPr>
          <p:cNvGrpSpPr/>
          <p:nvPr/>
        </p:nvGrpSpPr>
        <p:grpSpPr>
          <a:xfrm>
            <a:off x="6608399" y="1847543"/>
            <a:ext cx="1605153" cy="1605153"/>
            <a:chOff x="6794932" y="3039754"/>
            <a:chExt cx="1605153" cy="1605153"/>
          </a:xfrm>
        </p:grpSpPr>
        <p:pic>
          <p:nvPicPr>
            <p:cNvPr id="59" name="Graphic 58" descr="Open folder">
              <a:extLst>
                <a:ext uri="{FF2B5EF4-FFF2-40B4-BE49-F238E27FC236}">
                  <a16:creationId xmlns:a16="http://schemas.microsoft.com/office/drawing/2014/main" id="{277F8B75-0930-A743-811C-D73BDB265C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94932" y="3039754"/>
              <a:ext cx="1605153" cy="1605153"/>
            </a:xfrm>
            <a:prstGeom prst="rect">
              <a:avLst/>
            </a:prstGeom>
          </p:spPr>
        </p:pic>
        <p:sp>
          <p:nvSpPr>
            <p:cNvPr id="60" name="TextBox 59">
              <a:extLst>
                <a:ext uri="{FF2B5EF4-FFF2-40B4-BE49-F238E27FC236}">
                  <a16:creationId xmlns:a16="http://schemas.microsoft.com/office/drawing/2014/main" id="{07176C3D-8C32-944C-A283-0E16F3341684}"/>
                </a:ext>
              </a:extLst>
            </p:cNvPr>
            <p:cNvSpPr txBox="1"/>
            <p:nvPr/>
          </p:nvSpPr>
          <p:spPr>
            <a:xfrm>
              <a:off x="7260623" y="3827002"/>
              <a:ext cx="568104" cy="338554"/>
            </a:xfrm>
            <a:prstGeom prst="rect">
              <a:avLst/>
            </a:prstGeom>
            <a:noFill/>
          </p:spPr>
          <p:txBody>
            <a:bodyPr wrap="none" rtlCol="0">
              <a:spAutoFit/>
            </a:bodyPr>
            <a:lstStyle/>
            <a:p>
              <a:r>
                <a:rPr lang="en-VN" sz="1600" b="1" dirty="0">
                  <a:solidFill>
                    <a:schemeClr val="bg1"/>
                  </a:solidFill>
                  <a:latin typeface="Cambria" panose="02040503050406030204" pitchFamily="18" charset="0"/>
                  <a:ea typeface="微软雅黑" panose="020B0503020204020204" pitchFamily="34" charset="-122"/>
                </a:rPr>
                <a:t>LRU</a:t>
              </a:r>
            </a:p>
          </p:txBody>
        </p:sp>
      </p:grpSp>
      <p:grpSp>
        <p:nvGrpSpPr>
          <p:cNvPr id="61" name="Group 60">
            <a:extLst>
              <a:ext uri="{FF2B5EF4-FFF2-40B4-BE49-F238E27FC236}">
                <a16:creationId xmlns:a16="http://schemas.microsoft.com/office/drawing/2014/main" id="{A53A84B4-8B37-624C-B8D1-AAA98E620EB5}"/>
              </a:ext>
            </a:extLst>
          </p:cNvPr>
          <p:cNvGrpSpPr/>
          <p:nvPr/>
        </p:nvGrpSpPr>
        <p:grpSpPr>
          <a:xfrm>
            <a:off x="6613011" y="1832214"/>
            <a:ext cx="1605153" cy="1605153"/>
            <a:chOff x="6794932" y="3039754"/>
            <a:chExt cx="1605153" cy="1605153"/>
          </a:xfrm>
        </p:grpSpPr>
        <p:pic>
          <p:nvPicPr>
            <p:cNvPr id="62" name="Graphic 61" descr="Open folder">
              <a:extLst>
                <a:ext uri="{FF2B5EF4-FFF2-40B4-BE49-F238E27FC236}">
                  <a16:creationId xmlns:a16="http://schemas.microsoft.com/office/drawing/2014/main" id="{5011E514-5DC5-374B-9C85-A3BC81AD25D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94932" y="3039754"/>
              <a:ext cx="1605153" cy="1605153"/>
            </a:xfrm>
            <a:prstGeom prst="rect">
              <a:avLst/>
            </a:prstGeom>
          </p:spPr>
        </p:pic>
        <p:sp>
          <p:nvSpPr>
            <p:cNvPr id="63" name="TextBox 62">
              <a:extLst>
                <a:ext uri="{FF2B5EF4-FFF2-40B4-BE49-F238E27FC236}">
                  <a16:creationId xmlns:a16="http://schemas.microsoft.com/office/drawing/2014/main" id="{B58AEF0F-F2F7-914B-BBB1-7D60A7302959}"/>
                </a:ext>
              </a:extLst>
            </p:cNvPr>
            <p:cNvSpPr txBox="1"/>
            <p:nvPr/>
          </p:nvSpPr>
          <p:spPr>
            <a:xfrm>
              <a:off x="7260623" y="3827002"/>
              <a:ext cx="551754" cy="338554"/>
            </a:xfrm>
            <a:prstGeom prst="rect">
              <a:avLst/>
            </a:prstGeom>
            <a:noFill/>
          </p:spPr>
          <p:txBody>
            <a:bodyPr wrap="none" rtlCol="0">
              <a:spAutoFit/>
            </a:bodyPr>
            <a:lstStyle/>
            <a:p>
              <a:r>
                <a:rPr lang="en-VN" sz="1600" b="1" dirty="0">
                  <a:solidFill>
                    <a:schemeClr val="bg1"/>
                  </a:solidFill>
                  <a:latin typeface="Cambria" panose="02040503050406030204" pitchFamily="18" charset="0"/>
                  <a:ea typeface="微软雅黑" panose="020B0503020204020204" pitchFamily="34" charset="-122"/>
                </a:rPr>
                <a:t>LFU</a:t>
              </a:r>
            </a:p>
          </p:txBody>
        </p:sp>
      </p:grpSp>
    </p:spTree>
    <p:extLst>
      <p:ext uri="{BB962C8B-B14F-4D97-AF65-F5344CB8AC3E}">
        <p14:creationId xmlns:p14="http://schemas.microsoft.com/office/powerpoint/2010/main" val="5645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
                                        <p:tgtEl>
                                          <p:spTgt spid="3"/>
                                        </p:tgtEl>
                                      </p:cBhvr>
                                    </p:animEffect>
                                  </p:childTnLst>
                                </p:cTn>
                              </p:par>
                            </p:childTnLst>
                          </p:cTn>
                        </p:par>
                        <p:par>
                          <p:cTn id="18" fill="hold">
                            <p:stCondLst>
                              <p:cond delay="750"/>
                            </p:stCondLst>
                            <p:childTnLst>
                              <p:par>
                                <p:cTn id="19" presetID="2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wipe(down)">
                                      <p:cBhvr>
                                        <p:cTn id="43" dur="217">
                                          <p:stCondLst>
                                            <p:cond delay="0"/>
                                          </p:stCondLst>
                                        </p:cTn>
                                        <p:tgtEl>
                                          <p:spTgt spid="57"/>
                                        </p:tgtEl>
                                      </p:cBhvr>
                                    </p:animEffect>
                                    <p:anim calcmode="lin" valueType="num">
                                      <p:cBhvr>
                                        <p:cTn id="44" dur="683"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45" dur="249"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46" dur="249" tmFilter="0, 0; 0.125,0.2665; 0.25,0.4; 0.375,0.465; 0.5,0.5;  0.625,0.535; 0.75,0.6; 0.875,0.7335; 1,1">
                                          <p:stCondLst>
                                            <p:cond delay="249"/>
                                          </p:stCondLst>
                                        </p:cTn>
                                        <p:tgtEl>
                                          <p:spTgt spid="57"/>
                                        </p:tgtEl>
                                        <p:attrNameLst>
                                          <p:attrName>ppt_y</p:attrName>
                                        </p:attrNameLst>
                                      </p:cBhvr>
                                      <p:tavLst>
                                        <p:tav tm="0" fmla="#ppt_y-sin(pi*$)/9">
                                          <p:val>
                                            <p:fltVal val="0"/>
                                          </p:val>
                                        </p:tav>
                                        <p:tav tm="100000">
                                          <p:val>
                                            <p:fltVal val="1"/>
                                          </p:val>
                                        </p:tav>
                                      </p:tavLst>
                                    </p:anim>
                                    <p:anim calcmode="lin" valueType="num">
                                      <p:cBhvr>
                                        <p:cTn id="47" dur="124" tmFilter="0, 0; 0.125,0.2665; 0.25,0.4; 0.375,0.465; 0.5,0.5;  0.625,0.535; 0.75,0.6; 0.875,0.7335; 1,1">
                                          <p:stCondLst>
                                            <p:cond delay="497"/>
                                          </p:stCondLst>
                                        </p:cTn>
                                        <p:tgtEl>
                                          <p:spTgt spid="57"/>
                                        </p:tgtEl>
                                        <p:attrNameLst>
                                          <p:attrName>ppt_y</p:attrName>
                                        </p:attrNameLst>
                                      </p:cBhvr>
                                      <p:tavLst>
                                        <p:tav tm="0" fmla="#ppt_y-sin(pi*$)/27">
                                          <p:val>
                                            <p:fltVal val="0"/>
                                          </p:val>
                                        </p:tav>
                                        <p:tav tm="100000">
                                          <p:val>
                                            <p:fltVal val="1"/>
                                          </p:val>
                                        </p:tav>
                                      </p:tavLst>
                                    </p:anim>
                                    <p:anim calcmode="lin" valueType="num">
                                      <p:cBhvr>
                                        <p:cTn id="48" dur="62" tmFilter="0, 0; 0.125,0.2665; 0.25,0.4; 0.375,0.465; 0.5,0.5;  0.625,0.535; 0.75,0.6; 0.875,0.7335; 1,1">
                                          <p:stCondLst>
                                            <p:cond delay="621"/>
                                          </p:stCondLst>
                                        </p:cTn>
                                        <p:tgtEl>
                                          <p:spTgt spid="57"/>
                                        </p:tgtEl>
                                        <p:attrNameLst>
                                          <p:attrName>ppt_y</p:attrName>
                                        </p:attrNameLst>
                                      </p:cBhvr>
                                      <p:tavLst>
                                        <p:tav tm="0" fmla="#ppt_y-sin(pi*$)/81">
                                          <p:val>
                                            <p:fltVal val="0"/>
                                          </p:val>
                                        </p:tav>
                                        <p:tav tm="100000">
                                          <p:val>
                                            <p:fltVal val="1"/>
                                          </p:val>
                                        </p:tav>
                                      </p:tavLst>
                                    </p:anim>
                                    <p:animScale>
                                      <p:cBhvr>
                                        <p:cTn id="49" dur="10">
                                          <p:stCondLst>
                                            <p:cond delay="244"/>
                                          </p:stCondLst>
                                        </p:cTn>
                                        <p:tgtEl>
                                          <p:spTgt spid="57"/>
                                        </p:tgtEl>
                                      </p:cBhvr>
                                      <p:to x="100000" y="60000"/>
                                    </p:animScale>
                                    <p:animScale>
                                      <p:cBhvr>
                                        <p:cTn id="50" dur="62" decel="50000">
                                          <p:stCondLst>
                                            <p:cond delay="254"/>
                                          </p:stCondLst>
                                        </p:cTn>
                                        <p:tgtEl>
                                          <p:spTgt spid="57"/>
                                        </p:tgtEl>
                                      </p:cBhvr>
                                      <p:to x="100000" y="100000"/>
                                    </p:animScale>
                                    <p:animScale>
                                      <p:cBhvr>
                                        <p:cTn id="51" dur="10">
                                          <p:stCondLst>
                                            <p:cond delay="492"/>
                                          </p:stCondLst>
                                        </p:cTn>
                                        <p:tgtEl>
                                          <p:spTgt spid="57"/>
                                        </p:tgtEl>
                                      </p:cBhvr>
                                      <p:to x="100000" y="80000"/>
                                    </p:animScale>
                                    <p:animScale>
                                      <p:cBhvr>
                                        <p:cTn id="52" dur="62" decel="50000">
                                          <p:stCondLst>
                                            <p:cond delay="502"/>
                                          </p:stCondLst>
                                        </p:cTn>
                                        <p:tgtEl>
                                          <p:spTgt spid="57"/>
                                        </p:tgtEl>
                                      </p:cBhvr>
                                      <p:to x="100000" y="100000"/>
                                    </p:animScale>
                                    <p:animScale>
                                      <p:cBhvr>
                                        <p:cTn id="53" dur="10">
                                          <p:stCondLst>
                                            <p:cond delay="616"/>
                                          </p:stCondLst>
                                        </p:cTn>
                                        <p:tgtEl>
                                          <p:spTgt spid="57"/>
                                        </p:tgtEl>
                                      </p:cBhvr>
                                      <p:to x="100000" y="90000"/>
                                    </p:animScale>
                                    <p:animScale>
                                      <p:cBhvr>
                                        <p:cTn id="54" dur="62" decel="50000">
                                          <p:stCondLst>
                                            <p:cond delay="625"/>
                                          </p:stCondLst>
                                        </p:cTn>
                                        <p:tgtEl>
                                          <p:spTgt spid="57"/>
                                        </p:tgtEl>
                                      </p:cBhvr>
                                      <p:to x="100000" y="100000"/>
                                    </p:animScale>
                                    <p:animScale>
                                      <p:cBhvr>
                                        <p:cTn id="55" dur="10">
                                          <p:stCondLst>
                                            <p:cond delay="678"/>
                                          </p:stCondLst>
                                        </p:cTn>
                                        <p:tgtEl>
                                          <p:spTgt spid="57"/>
                                        </p:tgtEl>
                                      </p:cBhvr>
                                      <p:to x="100000" y="95000"/>
                                    </p:animScale>
                                    <p:animScale>
                                      <p:cBhvr>
                                        <p:cTn id="56" dur="62" decel="50000">
                                          <p:stCondLst>
                                            <p:cond delay="688"/>
                                          </p:stCondLst>
                                        </p:cTn>
                                        <p:tgtEl>
                                          <p:spTgt spid="57"/>
                                        </p:tgtEl>
                                      </p:cBhvr>
                                      <p:to x="100000" y="100000"/>
                                    </p:animScale>
                                  </p:childTnLst>
                                </p:cTn>
                              </p:par>
                            </p:childTnLst>
                          </p:cTn>
                        </p:par>
                        <p:par>
                          <p:cTn id="57" fill="hold">
                            <p:stCondLst>
                              <p:cond delay="750"/>
                            </p:stCondLst>
                            <p:childTnLst>
                              <p:par>
                                <p:cTn id="58" presetID="1" presetClass="entr" presetSubtype="0" fill="hold" grpId="2" nodeType="afterEffect">
                                  <p:stCondLst>
                                    <p:cond delay="0"/>
                                  </p:stCondLst>
                                  <p:childTnLst>
                                    <p:set>
                                      <p:cBhvr>
                                        <p:cTn id="59" dur="1" fill="hold">
                                          <p:stCondLst>
                                            <p:cond delay="0"/>
                                          </p:stCondLst>
                                        </p:cTn>
                                        <p:tgtEl>
                                          <p:spTgt spid="44"/>
                                        </p:tgtEl>
                                        <p:attrNameLst>
                                          <p:attrName>style.visibility</p:attrName>
                                        </p:attrNameLst>
                                      </p:cBhvr>
                                      <p:to>
                                        <p:strVal val="visible"/>
                                      </p:to>
                                    </p:set>
                                  </p:childTnLst>
                                </p:cTn>
                              </p:par>
                            </p:childTnLst>
                          </p:cTn>
                        </p:par>
                        <p:par>
                          <p:cTn id="60" fill="hold">
                            <p:stCondLst>
                              <p:cond delay="750"/>
                            </p:stCondLst>
                            <p:childTnLst>
                              <p:par>
                                <p:cTn id="61" presetID="1" presetClass="entr" presetSubtype="0" fill="hold" grpId="2" nodeType="after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par>
                          <p:cTn id="63" fill="hold">
                            <p:stCondLst>
                              <p:cond delay="750"/>
                            </p:stCondLst>
                            <p:childTnLst>
                              <p:par>
                                <p:cTn id="64" presetID="0" presetClass="path" presetSubtype="0" accel="50000" decel="50000" fill="hold" grpId="0" nodeType="afterEffect">
                                  <p:stCondLst>
                                    <p:cond delay="0"/>
                                  </p:stCondLst>
                                  <p:childTnLst>
                                    <p:animMotion origin="layout" path="M -3.61111E-6 1.23457E-7 L -0.11163 -0.25062 " pathEditMode="relative" rAng="0" ptsTypes="AA">
                                      <p:cBhvr>
                                        <p:cTn id="65" dur="2000" fill="hold"/>
                                        <p:tgtEl>
                                          <p:spTgt spid="44"/>
                                        </p:tgtEl>
                                        <p:attrNameLst>
                                          <p:attrName>ppt_x</p:attrName>
                                          <p:attrName>ppt_y</p:attrName>
                                        </p:attrNameLst>
                                      </p:cBhvr>
                                      <p:rCtr x="-5590" y="-12531"/>
                                    </p:animMotion>
                                  </p:childTnLst>
                                </p:cTn>
                              </p:par>
                            </p:childTnLst>
                          </p:cTn>
                        </p:par>
                        <p:par>
                          <p:cTn id="66" fill="hold">
                            <p:stCondLst>
                              <p:cond delay="2750"/>
                            </p:stCondLst>
                            <p:childTnLst>
                              <p:par>
                                <p:cTn id="67" presetID="0" presetClass="path" presetSubtype="0" accel="50000" decel="50000" fill="hold" grpId="0" nodeType="afterEffect">
                                  <p:stCondLst>
                                    <p:cond delay="0"/>
                                  </p:stCondLst>
                                  <p:childTnLst>
                                    <p:animMotion origin="layout" path="M -2.77778E-7 -3.95062E-6 L 0.10677 -0.25061 " pathEditMode="relative" rAng="0" ptsTypes="AA">
                                      <p:cBhvr>
                                        <p:cTn id="68" dur="2000" fill="hold"/>
                                        <p:tgtEl>
                                          <p:spTgt spid="25"/>
                                        </p:tgtEl>
                                        <p:attrNameLst>
                                          <p:attrName>ppt_x</p:attrName>
                                          <p:attrName>ppt_y</p:attrName>
                                        </p:attrNameLst>
                                      </p:cBhvr>
                                      <p:rCtr x="5330" y="-12531"/>
                                    </p:animMotion>
                                  </p:childTnLst>
                                </p:cTn>
                              </p:par>
                            </p:childTnLst>
                          </p:cTn>
                        </p:par>
                      </p:childTnLst>
                    </p:cTn>
                  </p:par>
                  <p:par>
                    <p:cTn id="69" fill="hold">
                      <p:stCondLst>
                        <p:cond delay="indefinite"/>
                      </p:stCondLst>
                      <p:childTnLst>
                        <p:par>
                          <p:cTn id="70" fill="hold">
                            <p:stCondLst>
                              <p:cond delay="0"/>
                            </p:stCondLst>
                            <p:childTnLst>
                              <p:par>
                                <p:cTn id="71" presetID="45" presetClass="exit" presetSubtype="0" fill="hold" nodeType="clickEffect">
                                  <p:stCondLst>
                                    <p:cond delay="0"/>
                                  </p:stCondLst>
                                  <p:childTnLst>
                                    <p:animEffect transition="out" filter="fade">
                                      <p:cBhvr>
                                        <p:cTn id="72" dur="1000"/>
                                        <p:tgtEl>
                                          <p:spTgt spid="57"/>
                                        </p:tgtEl>
                                      </p:cBhvr>
                                    </p:animEffect>
                                    <p:anim calcmode="lin" valueType="num">
                                      <p:cBhvr>
                                        <p:cTn id="73" dur="1000"/>
                                        <p:tgtEl>
                                          <p:spTgt spid="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4" dur="1000"/>
                                        <p:tgtEl>
                                          <p:spTgt spid="57"/>
                                        </p:tgtEl>
                                        <p:attrNameLst>
                                          <p:attrName>ppt_h</p:attrName>
                                        </p:attrNameLst>
                                      </p:cBhvr>
                                      <p:tavLst>
                                        <p:tav tm="0">
                                          <p:val>
                                            <p:strVal val="ppt_h"/>
                                          </p:val>
                                        </p:tav>
                                        <p:tav tm="100000">
                                          <p:val>
                                            <p:strVal val="ppt_h"/>
                                          </p:val>
                                        </p:tav>
                                      </p:tavLst>
                                    </p:anim>
                                    <p:set>
                                      <p:cBhvr>
                                        <p:cTn id="75" dur="1" fill="hold">
                                          <p:stCondLst>
                                            <p:cond delay="999"/>
                                          </p:stCondLst>
                                        </p:cTn>
                                        <p:tgtEl>
                                          <p:spTgt spid="57"/>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44"/>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5"/>
                                        </p:tgtEl>
                                        <p:attrNameLst>
                                          <p:attrName>style.visibility</p:attrName>
                                        </p:attrNameLst>
                                      </p:cBhvr>
                                      <p:to>
                                        <p:strVal val="hidden"/>
                                      </p:to>
                                    </p:set>
                                  </p:childTnLst>
                                </p:cTn>
                              </p:par>
                            </p:childTnLst>
                          </p:cTn>
                        </p:par>
                        <p:par>
                          <p:cTn id="80" fill="hold">
                            <p:stCondLst>
                              <p:cond delay="1000"/>
                            </p:stCondLst>
                            <p:childTnLst>
                              <p:par>
                                <p:cTn id="81" presetID="45" presetClass="entr" presetSubtype="0" fill="hold" nodeType="after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1000"/>
                                        <p:tgtEl>
                                          <p:spTgt spid="58"/>
                                        </p:tgtEl>
                                      </p:cBhvr>
                                    </p:animEffect>
                                    <p:anim calcmode="lin" valueType="num">
                                      <p:cBhvr>
                                        <p:cTn id="84" dur="1000" fill="hold"/>
                                        <p:tgtEl>
                                          <p:spTgt spid="58"/>
                                        </p:tgtEl>
                                        <p:attrNameLst>
                                          <p:attrName>ppt_w</p:attrName>
                                        </p:attrNameLst>
                                      </p:cBhvr>
                                      <p:tavLst>
                                        <p:tav tm="0" fmla="#ppt_w*sin(2.5*pi*$)">
                                          <p:val>
                                            <p:fltVal val="0"/>
                                          </p:val>
                                        </p:tav>
                                        <p:tav tm="100000">
                                          <p:val>
                                            <p:fltVal val="1"/>
                                          </p:val>
                                        </p:tav>
                                      </p:tavLst>
                                    </p:anim>
                                    <p:anim calcmode="lin" valueType="num">
                                      <p:cBhvr>
                                        <p:cTn id="85" dur="1000" fill="hold"/>
                                        <p:tgtEl>
                                          <p:spTgt spid="58"/>
                                        </p:tgtEl>
                                        <p:attrNameLst>
                                          <p:attrName>ppt_h</p:attrName>
                                        </p:attrNameLst>
                                      </p:cBhvr>
                                      <p:tavLst>
                                        <p:tav tm="0">
                                          <p:val>
                                            <p:strVal val="#ppt_h"/>
                                          </p:val>
                                        </p:tav>
                                        <p:tav tm="100000">
                                          <p:val>
                                            <p:strVal val="#ppt_h"/>
                                          </p:val>
                                        </p:tav>
                                      </p:tavLst>
                                    </p:anim>
                                  </p:childTnLst>
                                </p:cTn>
                              </p:par>
                            </p:childTnLst>
                          </p:cTn>
                        </p:par>
                        <p:par>
                          <p:cTn id="86" fill="hold">
                            <p:stCondLst>
                              <p:cond delay="2000"/>
                            </p:stCondLst>
                            <p:childTnLst>
                              <p:par>
                                <p:cTn id="87" presetID="1" presetClass="entr" presetSubtype="0" fill="hold" grpId="0" nodeType="after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childTnLst>
                          </p:cTn>
                        </p:par>
                        <p:par>
                          <p:cTn id="95" fill="hold">
                            <p:stCondLst>
                              <p:cond delay="2000"/>
                            </p:stCondLst>
                            <p:childTnLst>
                              <p:par>
                                <p:cTn id="96" presetID="0" presetClass="path" presetSubtype="0" accel="50000" decel="50000" fill="hold" grpId="1" nodeType="afterEffect">
                                  <p:stCondLst>
                                    <p:cond delay="0"/>
                                  </p:stCondLst>
                                  <p:childTnLst>
                                    <p:animMotion origin="layout" path="M 3.05556E-6 -2.71605E-6 L -0.14236 -0.24537 " pathEditMode="relative" rAng="0" ptsTypes="AA">
                                      <p:cBhvr>
                                        <p:cTn id="97" dur="2000" fill="hold"/>
                                        <p:tgtEl>
                                          <p:spTgt spid="49"/>
                                        </p:tgtEl>
                                        <p:attrNameLst>
                                          <p:attrName>ppt_x</p:attrName>
                                          <p:attrName>ppt_y</p:attrName>
                                        </p:attrNameLst>
                                      </p:cBhvr>
                                      <p:rCtr x="-7118" y="-12284"/>
                                    </p:animMotion>
                                  </p:childTnLst>
                                </p:cTn>
                              </p:par>
                            </p:childTnLst>
                          </p:cTn>
                        </p:par>
                        <p:par>
                          <p:cTn id="98" fill="hold">
                            <p:stCondLst>
                              <p:cond delay="4000"/>
                            </p:stCondLst>
                            <p:childTnLst>
                              <p:par>
                                <p:cTn id="99" presetID="0" presetClass="path" presetSubtype="0" accel="50000" decel="50000" fill="hold" grpId="1" nodeType="afterEffect">
                                  <p:stCondLst>
                                    <p:cond delay="0"/>
                                  </p:stCondLst>
                                  <p:childTnLst>
                                    <p:animMotion origin="layout" path="M 3.05556E-6 -4.93827E-6 L -0.06893 -0.34074 " pathEditMode="relative" rAng="0" ptsTypes="AA">
                                      <p:cBhvr>
                                        <p:cTn id="100" dur="2000" fill="hold"/>
                                        <p:tgtEl>
                                          <p:spTgt spid="50"/>
                                        </p:tgtEl>
                                        <p:attrNameLst>
                                          <p:attrName>ppt_x</p:attrName>
                                          <p:attrName>ppt_y</p:attrName>
                                        </p:attrNameLst>
                                      </p:cBhvr>
                                      <p:rCtr x="-3455" y="-17037"/>
                                    </p:animMotion>
                                  </p:childTnLst>
                                </p:cTn>
                              </p:par>
                            </p:childTnLst>
                          </p:cTn>
                        </p:par>
                        <p:par>
                          <p:cTn id="101" fill="hold">
                            <p:stCondLst>
                              <p:cond delay="6000"/>
                            </p:stCondLst>
                            <p:childTnLst>
                              <p:par>
                                <p:cTn id="102" presetID="0" presetClass="path" presetSubtype="0" accel="50000" decel="50000" fill="hold" grpId="1" nodeType="afterEffect">
                                  <p:stCondLst>
                                    <p:cond delay="0"/>
                                  </p:stCondLst>
                                  <p:childTnLst>
                                    <p:animMotion origin="layout" path="M 3.33333E-6 -1.85185E-6 L 0.05434 -0.33025 " pathEditMode="relative" rAng="0" ptsTypes="AA">
                                      <p:cBhvr>
                                        <p:cTn id="103" dur="2000" fill="hold"/>
                                        <p:tgtEl>
                                          <p:spTgt spid="54"/>
                                        </p:tgtEl>
                                        <p:attrNameLst>
                                          <p:attrName>ppt_x</p:attrName>
                                          <p:attrName>ppt_y</p:attrName>
                                        </p:attrNameLst>
                                      </p:cBhvr>
                                      <p:rCtr x="2708" y="-16512"/>
                                    </p:animMotion>
                                  </p:childTnLst>
                                </p:cTn>
                              </p:par>
                            </p:childTnLst>
                          </p:cTn>
                        </p:par>
                        <p:par>
                          <p:cTn id="104" fill="hold">
                            <p:stCondLst>
                              <p:cond delay="8000"/>
                            </p:stCondLst>
                            <p:childTnLst>
                              <p:par>
                                <p:cTn id="105" presetID="0" presetClass="path" presetSubtype="0" accel="50000" decel="50000" fill="hold" grpId="1" nodeType="afterEffect">
                                  <p:stCondLst>
                                    <p:cond delay="0"/>
                                  </p:stCondLst>
                                  <p:childTnLst>
                                    <p:animMotion origin="layout" path="M -4.16667E-6 -3.08642E-6 L 0.12223 -0.22685 " pathEditMode="relative" rAng="0" ptsTypes="AA">
                                      <p:cBhvr>
                                        <p:cTn id="106" dur="2000" fill="hold"/>
                                        <p:tgtEl>
                                          <p:spTgt spid="53"/>
                                        </p:tgtEl>
                                        <p:attrNameLst>
                                          <p:attrName>ppt_x</p:attrName>
                                          <p:attrName>ppt_y</p:attrName>
                                        </p:attrNameLst>
                                      </p:cBhvr>
                                      <p:rCtr x="6111" y="-11358"/>
                                    </p:animMotion>
                                  </p:childTnLst>
                                </p:cTn>
                              </p:par>
                            </p:childTnLst>
                          </p:cTn>
                        </p:par>
                      </p:childTnLst>
                    </p:cTn>
                  </p:par>
                  <p:par>
                    <p:cTn id="107" fill="hold">
                      <p:stCondLst>
                        <p:cond delay="indefinite"/>
                      </p:stCondLst>
                      <p:childTnLst>
                        <p:par>
                          <p:cTn id="108" fill="hold">
                            <p:stCondLst>
                              <p:cond delay="0"/>
                            </p:stCondLst>
                            <p:childTnLst>
                              <p:par>
                                <p:cTn id="109" presetID="45" presetClass="exit" presetSubtype="0" fill="hold" nodeType="clickEffect">
                                  <p:stCondLst>
                                    <p:cond delay="0"/>
                                  </p:stCondLst>
                                  <p:childTnLst>
                                    <p:animEffect transition="out" filter="fade">
                                      <p:cBhvr>
                                        <p:cTn id="110" dur="1000"/>
                                        <p:tgtEl>
                                          <p:spTgt spid="58"/>
                                        </p:tgtEl>
                                      </p:cBhvr>
                                    </p:animEffect>
                                    <p:anim calcmode="lin" valueType="num">
                                      <p:cBhvr>
                                        <p:cTn id="111" dur="1000"/>
                                        <p:tgtEl>
                                          <p:spTgt spid="5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2" dur="1000"/>
                                        <p:tgtEl>
                                          <p:spTgt spid="58"/>
                                        </p:tgtEl>
                                        <p:attrNameLst>
                                          <p:attrName>ppt_h</p:attrName>
                                        </p:attrNameLst>
                                      </p:cBhvr>
                                      <p:tavLst>
                                        <p:tav tm="0">
                                          <p:val>
                                            <p:strVal val="ppt_h"/>
                                          </p:val>
                                        </p:tav>
                                        <p:tav tm="100000">
                                          <p:val>
                                            <p:strVal val="ppt_h"/>
                                          </p:val>
                                        </p:tav>
                                      </p:tavLst>
                                    </p:anim>
                                    <p:set>
                                      <p:cBhvr>
                                        <p:cTn id="113" dur="1" fill="hold">
                                          <p:stCondLst>
                                            <p:cond delay="999"/>
                                          </p:stCondLst>
                                        </p:cTn>
                                        <p:tgtEl>
                                          <p:spTgt spid="58"/>
                                        </p:tgtEl>
                                        <p:attrNameLst>
                                          <p:attrName>style.visibility</p:attrName>
                                        </p:attrNameLst>
                                      </p:cBhvr>
                                      <p:to>
                                        <p:strVal val="hidden"/>
                                      </p:to>
                                    </p:set>
                                  </p:childTnLst>
                                </p:cTn>
                              </p:par>
                              <p:par>
                                <p:cTn id="114" presetID="1" presetClass="exit" presetSubtype="0" fill="hold" grpId="2" nodeType="withEffect">
                                  <p:stCondLst>
                                    <p:cond delay="0"/>
                                  </p:stCondLst>
                                  <p:childTnLst>
                                    <p:set>
                                      <p:cBhvr>
                                        <p:cTn id="115" dur="1" fill="hold">
                                          <p:stCondLst>
                                            <p:cond delay="0"/>
                                          </p:stCondLst>
                                        </p:cTn>
                                        <p:tgtEl>
                                          <p:spTgt spid="49"/>
                                        </p:tgtEl>
                                        <p:attrNameLst>
                                          <p:attrName>style.visibility</p:attrName>
                                        </p:attrNameLst>
                                      </p:cBhvr>
                                      <p:to>
                                        <p:strVal val="hidden"/>
                                      </p:to>
                                    </p:set>
                                  </p:childTnLst>
                                </p:cTn>
                              </p:par>
                              <p:par>
                                <p:cTn id="116" presetID="1" presetClass="exit" presetSubtype="0" fill="hold" grpId="2" nodeType="withEffect">
                                  <p:stCondLst>
                                    <p:cond delay="0"/>
                                  </p:stCondLst>
                                  <p:childTnLst>
                                    <p:set>
                                      <p:cBhvr>
                                        <p:cTn id="117" dur="1" fill="hold">
                                          <p:stCondLst>
                                            <p:cond delay="0"/>
                                          </p:stCondLst>
                                        </p:cTn>
                                        <p:tgtEl>
                                          <p:spTgt spid="54"/>
                                        </p:tgtEl>
                                        <p:attrNameLst>
                                          <p:attrName>style.visibility</p:attrName>
                                        </p:attrNameLst>
                                      </p:cBhvr>
                                      <p:to>
                                        <p:strVal val="hidden"/>
                                      </p:to>
                                    </p:set>
                                  </p:childTnLst>
                                </p:cTn>
                              </p:par>
                              <p:par>
                                <p:cTn id="118" presetID="1" presetClass="exit" presetSubtype="0" fill="hold" grpId="2" nodeType="withEffect">
                                  <p:stCondLst>
                                    <p:cond delay="0"/>
                                  </p:stCondLst>
                                  <p:childTnLst>
                                    <p:set>
                                      <p:cBhvr>
                                        <p:cTn id="119" dur="1" fill="hold">
                                          <p:stCondLst>
                                            <p:cond delay="0"/>
                                          </p:stCondLst>
                                        </p:cTn>
                                        <p:tgtEl>
                                          <p:spTgt spid="50"/>
                                        </p:tgtEl>
                                        <p:attrNameLst>
                                          <p:attrName>style.visibility</p:attrName>
                                        </p:attrNameLst>
                                      </p:cBhvr>
                                      <p:to>
                                        <p:strVal val="hidden"/>
                                      </p:to>
                                    </p:set>
                                  </p:childTnLst>
                                </p:cTn>
                              </p:par>
                              <p:par>
                                <p:cTn id="120" presetID="1" presetClass="exit" presetSubtype="0" fill="hold" grpId="2" nodeType="withEffect">
                                  <p:stCondLst>
                                    <p:cond delay="0"/>
                                  </p:stCondLst>
                                  <p:childTnLst>
                                    <p:set>
                                      <p:cBhvr>
                                        <p:cTn id="121" dur="1" fill="hold">
                                          <p:stCondLst>
                                            <p:cond delay="0"/>
                                          </p:stCondLst>
                                        </p:cTn>
                                        <p:tgtEl>
                                          <p:spTgt spid="53"/>
                                        </p:tgtEl>
                                        <p:attrNameLst>
                                          <p:attrName>style.visibility</p:attrName>
                                        </p:attrNameLst>
                                      </p:cBhvr>
                                      <p:to>
                                        <p:strVal val="hidden"/>
                                      </p:to>
                                    </p:set>
                                  </p:childTnLst>
                                </p:cTn>
                              </p:par>
                            </p:childTnLst>
                          </p:cTn>
                        </p:par>
                        <p:par>
                          <p:cTn id="122" fill="hold">
                            <p:stCondLst>
                              <p:cond delay="1000"/>
                            </p:stCondLst>
                            <p:childTnLst>
                              <p:par>
                                <p:cTn id="123" presetID="45" presetClass="entr" presetSubtype="0" fill="hold" nodeType="after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1000"/>
                                        <p:tgtEl>
                                          <p:spTgt spid="61"/>
                                        </p:tgtEl>
                                      </p:cBhvr>
                                    </p:animEffect>
                                    <p:anim calcmode="lin" valueType="num">
                                      <p:cBhvr>
                                        <p:cTn id="126" dur="1000" fill="hold"/>
                                        <p:tgtEl>
                                          <p:spTgt spid="61"/>
                                        </p:tgtEl>
                                        <p:attrNameLst>
                                          <p:attrName>ppt_w</p:attrName>
                                        </p:attrNameLst>
                                      </p:cBhvr>
                                      <p:tavLst>
                                        <p:tav tm="0" fmla="#ppt_w*sin(2.5*pi*$)">
                                          <p:val>
                                            <p:fltVal val="0"/>
                                          </p:val>
                                        </p:tav>
                                        <p:tav tm="100000">
                                          <p:val>
                                            <p:fltVal val="1"/>
                                          </p:val>
                                        </p:tav>
                                      </p:tavLst>
                                    </p:anim>
                                    <p:anim calcmode="lin" valueType="num">
                                      <p:cBhvr>
                                        <p:cTn id="127" dur="1000" fill="hold"/>
                                        <p:tgtEl>
                                          <p:spTgt spid="61"/>
                                        </p:tgtEl>
                                        <p:attrNameLst>
                                          <p:attrName>ppt_h</p:attrName>
                                        </p:attrNameLst>
                                      </p:cBhvr>
                                      <p:tavLst>
                                        <p:tav tm="0">
                                          <p:val>
                                            <p:strVal val="#ppt_h"/>
                                          </p:val>
                                        </p:tav>
                                        <p:tav tm="100000">
                                          <p:val>
                                            <p:strVal val="#ppt_h"/>
                                          </p:val>
                                        </p:tav>
                                      </p:tavLst>
                                    </p:anim>
                                  </p:childTnLst>
                                </p:cTn>
                              </p:par>
                            </p:childTnLst>
                          </p:cTn>
                        </p:par>
                        <p:par>
                          <p:cTn id="128" fill="hold">
                            <p:stCondLst>
                              <p:cond delay="2000"/>
                            </p:stCondLst>
                            <p:childTnLst>
                              <p:par>
                                <p:cTn id="129" presetID="1" presetClass="entr" presetSubtype="0" fill="hold" grpId="0" nodeType="afterEffect">
                                  <p:stCondLst>
                                    <p:cond delay="0"/>
                                  </p:stCondLst>
                                  <p:childTnLst>
                                    <p:set>
                                      <p:cBhvr>
                                        <p:cTn id="130" dur="1" fill="hold">
                                          <p:stCondLst>
                                            <p:cond delay="0"/>
                                          </p:stCondLst>
                                        </p:cTn>
                                        <p:tgtEl>
                                          <p:spTgt spid="5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52"/>
                                        </p:tgtEl>
                                        <p:attrNameLst>
                                          <p:attrName>style.visibility</p:attrName>
                                        </p:attrNameLst>
                                      </p:cBhvr>
                                      <p:to>
                                        <p:strVal val="visible"/>
                                      </p:to>
                                    </p:set>
                                  </p:childTnLst>
                                </p:cTn>
                              </p:par>
                            </p:childTnLst>
                          </p:cTn>
                        </p:par>
                        <p:par>
                          <p:cTn id="133" fill="hold">
                            <p:stCondLst>
                              <p:cond delay="2000"/>
                            </p:stCondLst>
                            <p:childTnLst>
                              <p:par>
                                <p:cTn id="134" presetID="0" presetClass="path" presetSubtype="0" accel="50000" decel="50000" fill="hold" grpId="1" nodeType="afterEffect">
                                  <p:stCondLst>
                                    <p:cond delay="0"/>
                                  </p:stCondLst>
                                  <p:childTnLst>
                                    <p:animMotion origin="layout" path="M 1.94444E-6 1.85185E-6 L -0.10226 -0.28364 " pathEditMode="relative" rAng="0" ptsTypes="AA">
                                      <p:cBhvr>
                                        <p:cTn id="135" dur="2000" fill="hold"/>
                                        <p:tgtEl>
                                          <p:spTgt spid="51"/>
                                        </p:tgtEl>
                                        <p:attrNameLst>
                                          <p:attrName>ppt_x</p:attrName>
                                          <p:attrName>ppt_y</p:attrName>
                                        </p:attrNameLst>
                                      </p:cBhvr>
                                      <p:rCtr x="-5122" y="-14198"/>
                                    </p:animMotion>
                                  </p:childTnLst>
                                </p:cTn>
                              </p:par>
                            </p:childTnLst>
                          </p:cTn>
                        </p:par>
                        <p:par>
                          <p:cTn id="136" fill="hold">
                            <p:stCondLst>
                              <p:cond delay="4000"/>
                            </p:stCondLst>
                            <p:childTnLst>
                              <p:par>
                                <p:cTn id="137" presetID="0" presetClass="path" presetSubtype="0" accel="50000" decel="50000" fill="hold" grpId="1" nodeType="afterEffect">
                                  <p:stCondLst>
                                    <p:cond delay="0"/>
                                  </p:stCondLst>
                                  <p:childTnLst>
                                    <p:animMotion origin="layout" path="M 4.72222E-6 4.07407E-6 L 0.08159 -0.23982 " pathEditMode="relative" rAng="0" ptsTypes="AA">
                                      <p:cBhvr>
                                        <p:cTn id="138" dur="2000" fill="hold"/>
                                        <p:tgtEl>
                                          <p:spTgt spid="52"/>
                                        </p:tgtEl>
                                        <p:attrNameLst>
                                          <p:attrName>ppt_x</p:attrName>
                                          <p:attrName>ppt_y</p:attrName>
                                        </p:attrNameLst>
                                      </p:cBhvr>
                                      <p:rCtr x="4080" y="-120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44" grpId="0" animBg="1"/>
      <p:bldP spid="44" grpId="1" animBg="1"/>
      <p:bldP spid="44" grpId="2" animBg="1"/>
      <p:bldP spid="49" grpId="0" animBg="1"/>
      <p:bldP spid="49" grpId="1" animBg="1"/>
      <p:bldP spid="49" grpId="2" animBg="1"/>
      <p:bldP spid="50" grpId="0" animBg="1"/>
      <p:bldP spid="50" grpId="1" animBg="1"/>
      <p:bldP spid="50" grpId="2" animBg="1"/>
      <p:bldP spid="51" grpId="0" animBg="1"/>
      <p:bldP spid="51" grpId="1" animBg="1"/>
      <p:bldP spid="52" grpId="0" animBg="1"/>
      <p:bldP spid="52" grpId="1" animBg="1"/>
      <p:bldP spid="53" grpId="0" animBg="1"/>
      <p:bldP spid="53" grpId="1" animBg="1"/>
      <p:bldP spid="53" grpId="2" animBg="1"/>
      <p:bldP spid="54" grpId="0" animBg="1"/>
      <p:bldP spid="54" grpId="1" animBg="1"/>
      <p:bldP spid="54"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C99EE-9C97-574B-80E5-4BE1A0EC717F}"/>
              </a:ext>
            </a:extLst>
          </p:cNvPr>
          <p:cNvSpPr/>
          <p:nvPr/>
        </p:nvSpPr>
        <p:spPr>
          <a:xfrm>
            <a:off x="499408" y="101416"/>
            <a:ext cx="3845989"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Thuật</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toán</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 Random Cache</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endParaRPr>
          </a:p>
        </p:txBody>
      </p:sp>
      <p:cxnSp>
        <p:nvCxnSpPr>
          <p:cNvPr id="3" name="直接连接符 1">
            <a:extLst>
              <a:ext uri="{FF2B5EF4-FFF2-40B4-BE49-F238E27FC236}">
                <a16:creationId xmlns:a16="http://schemas.microsoft.com/office/drawing/2014/main" id="{B385AE08-97DC-E141-A868-E5537FF67FC0}"/>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4" name="Graphic 3" descr="Lightbulb and gear">
            <a:extLst>
              <a:ext uri="{FF2B5EF4-FFF2-40B4-BE49-F238E27FC236}">
                <a16:creationId xmlns:a16="http://schemas.microsoft.com/office/drawing/2014/main" id="{228A6C77-5AA9-F645-B94E-36DA844CED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sp>
        <p:nvSpPr>
          <p:cNvPr id="5" name="Rectangle 4">
            <a:extLst>
              <a:ext uri="{FF2B5EF4-FFF2-40B4-BE49-F238E27FC236}">
                <a16:creationId xmlns:a16="http://schemas.microsoft.com/office/drawing/2014/main" id="{01848B40-01FF-164A-A238-C2F93FCA9431}"/>
              </a:ext>
            </a:extLst>
          </p:cNvPr>
          <p:cNvSpPr/>
          <p:nvPr/>
        </p:nvSpPr>
        <p:spPr>
          <a:xfrm>
            <a:off x="323529" y="699542"/>
            <a:ext cx="8305214" cy="830997"/>
          </a:xfrm>
          <a:prstGeom prst="rect">
            <a:avLst/>
          </a:prstGeom>
        </p:spPr>
        <p:txBody>
          <a:bodyPr wrap="square">
            <a:spAutoFit/>
          </a:bodyPr>
          <a:lstStyle/>
          <a:p>
            <a:pPr algn="just"/>
            <a:r>
              <a:rPr lang="en-VN" sz="1600" dirty="0">
                <a:latin typeface="Cambria" panose="02040503050406030204" pitchFamily="18" charset="0"/>
              </a:rPr>
              <a:t>Đây là thuật toán mà hệ thống sẽ lựa chọn một đối tượng ngẫu nhiên bất kỳ để loại bỏ nó ra bộ nhớ khi cần thiết. Thuật toán không cần thông tin nào về lịch sử truy cập của đối tượng. Vì sự đơn giản của nó, thuật toán này thường được sử dụng trong các chip sử dụng kiến trúc ARM.</a:t>
            </a:r>
          </a:p>
        </p:txBody>
      </p:sp>
      <p:sp>
        <p:nvSpPr>
          <p:cNvPr id="6" name="Rectangle 5">
            <a:extLst>
              <a:ext uri="{FF2B5EF4-FFF2-40B4-BE49-F238E27FC236}">
                <a16:creationId xmlns:a16="http://schemas.microsoft.com/office/drawing/2014/main" id="{13C02E77-95D1-1349-B4F4-593E3F7C5FE6}"/>
              </a:ext>
            </a:extLst>
          </p:cNvPr>
          <p:cNvSpPr/>
          <p:nvPr/>
        </p:nvSpPr>
        <p:spPr>
          <a:xfrm>
            <a:off x="312363" y="1574667"/>
            <a:ext cx="7776864" cy="369332"/>
          </a:xfrm>
          <a:prstGeom prst="rect">
            <a:avLst/>
          </a:prstGeom>
        </p:spPr>
        <p:txBody>
          <a:bodyPr wrap="square">
            <a:spAutoFit/>
          </a:bodyPr>
          <a:lstStyle/>
          <a:p>
            <a:r>
              <a:rPr lang="vi-VN" b="1" dirty="0">
                <a:solidFill>
                  <a:srgbClr val="000000"/>
                </a:solidFill>
                <a:latin typeface="Times New Roman" panose="02020603050405020304" pitchFamily="18" charset="0"/>
              </a:rPr>
              <a:t>Ví dụ: </a:t>
            </a:r>
            <a:r>
              <a:rPr lang="vi-VN" sz="1600" dirty="0">
                <a:solidFill>
                  <a:srgbClr val="000000"/>
                </a:solidFill>
                <a:latin typeface="Times New Roman" panose="02020603050405020304" pitchFamily="18" charset="0"/>
              </a:rPr>
              <a:t>Thứ tự truy cập dữ liệu lần lượt là: A → B → C → D → E → B→ D → F</a:t>
            </a:r>
            <a:endParaRPr lang="en-VN" sz="1600" dirty="0"/>
          </a:p>
        </p:txBody>
      </p:sp>
      <p:graphicFrame>
        <p:nvGraphicFramePr>
          <p:cNvPr id="7" name="Table 6">
            <a:extLst>
              <a:ext uri="{FF2B5EF4-FFF2-40B4-BE49-F238E27FC236}">
                <a16:creationId xmlns:a16="http://schemas.microsoft.com/office/drawing/2014/main" id="{82DC9371-EDF8-8F40-87E1-57734CBC4569}"/>
              </a:ext>
            </a:extLst>
          </p:cNvPr>
          <p:cNvGraphicFramePr>
            <a:graphicFrameLocks noGrp="1"/>
          </p:cNvGraphicFramePr>
          <p:nvPr>
            <p:extLst>
              <p:ext uri="{D42A27DB-BD31-4B8C-83A1-F6EECF244321}">
                <p14:modId xmlns:p14="http://schemas.microsoft.com/office/powerpoint/2010/main" val="196020214"/>
              </p:ext>
            </p:extLst>
          </p:nvPr>
        </p:nvGraphicFramePr>
        <p:xfrm>
          <a:off x="1403648" y="2085952"/>
          <a:ext cx="2088232" cy="277227"/>
        </p:xfrm>
        <a:graphic>
          <a:graphicData uri="http://schemas.openxmlformats.org/drawingml/2006/table">
            <a:tbl>
              <a:tblPr firstRow="1" bandRow="1">
                <a:tableStyleId>{5C22544A-7EE6-4342-B048-85BDC9FD1C3A}</a:tableStyleId>
              </a:tblPr>
              <a:tblGrid>
                <a:gridCol w="522058">
                  <a:extLst>
                    <a:ext uri="{9D8B030D-6E8A-4147-A177-3AD203B41FA5}">
                      <a16:colId xmlns:a16="http://schemas.microsoft.com/office/drawing/2014/main" val="875328655"/>
                    </a:ext>
                  </a:extLst>
                </a:gridCol>
                <a:gridCol w="522058">
                  <a:extLst>
                    <a:ext uri="{9D8B030D-6E8A-4147-A177-3AD203B41FA5}">
                      <a16:colId xmlns:a16="http://schemas.microsoft.com/office/drawing/2014/main" val="548344381"/>
                    </a:ext>
                  </a:extLst>
                </a:gridCol>
                <a:gridCol w="522058">
                  <a:extLst>
                    <a:ext uri="{9D8B030D-6E8A-4147-A177-3AD203B41FA5}">
                      <a16:colId xmlns:a16="http://schemas.microsoft.com/office/drawing/2014/main" val="133218100"/>
                    </a:ext>
                  </a:extLst>
                </a:gridCol>
                <a:gridCol w="522058">
                  <a:extLst>
                    <a:ext uri="{9D8B030D-6E8A-4147-A177-3AD203B41FA5}">
                      <a16:colId xmlns:a16="http://schemas.microsoft.com/office/drawing/2014/main" val="2380048074"/>
                    </a:ext>
                  </a:extLst>
                </a:gridCol>
              </a:tblGrid>
              <a:tr h="277227">
                <a:tc>
                  <a:txBody>
                    <a:bodyPr/>
                    <a:lstStyle/>
                    <a:p>
                      <a:endParaRPr lang="en-VN" sz="1200" dirty="0">
                        <a:latin typeface="Cambria" panose="02040503050406030204" pitchFamily="18" charset="0"/>
                      </a:endParaRPr>
                    </a:p>
                  </a:txBody>
                  <a:tcPr/>
                </a:tc>
                <a:tc>
                  <a:txBody>
                    <a:bodyPr/>
                    <a:lstStyle/>
                    <a:p>
                      <a:endParaRPr lang="en-VN" sz="1200">
                        <a:latin typeface="Cambria" panose="02040503050406030204" pitchFamily="18" charset="0"/>
                      </a:endParaRPr>
                    </a:p>
                  </a:txBody>
                  <a:tcPr/>
                </a:tc>
                <a:tc>
                  <a:txBody>
                    <a:bodyPr/>
                    <a:lstStyle/>
                    <a:p>
                      <a:endParaRPr lang="en-VN" sz="1200" dirty="0">
                        <a:latin typeface="Cambria" panose="02040503050406030204" pitchFamily="18" charset="0"/>
                      </a:endParaRPr>
                    </a:p>
                  </a:txBody>
                  <a:tcPr/>
                </a:tc>
                <a:tc>
                  <a:txBody>
                    <a:bodyPr/>
                    <a:lstStyle/>
                    <a:p>
                      <a:endParaRPr lang="en-VN" sz="1200" dirty="0">
                        <a:latin typeface="Cambria" panose="02040503050406030204" pitchFamily="18" charset="0"/>
                      </a:endParaRPr>
                    </a:p>
                  </a:txBody>
                  <a:tcPr/>
                </a:tc>
                <a:extLst>
                  <a:ext uri="{0D108BD9-81ED-4DB2-BD59-A6C34878D82A}">
                    <a16:rowId xmlns:a16="http://schemas.microsoft.com/office/drawing/2014/main" val="3560018291"/>
                  </a:ext>
                </a:extLst>
              </a:tr>
            </a:tbl>
          </a:graphicData>
        </a:graphic>
      </p:graphicFrame>
      <p:graphicFrame>
        <p:nvGraphicFramePr>
          <p:cNvPr id="9" name="Table 8">
            <a:extLst>
              <a:ext uri="{FF2B5EF4-FFF2-40B4-BE49-F238E27FC236}">
                <a16:creationId xmlns:a16="http://schemas.microsoft.com/office/drawing/2014/main" id="{A23A556B-AE76-2449-959F-E1FC0DCF2F33}"/>
              </a:ext>
            </a:extLst>
          </p:cNvPr>
          <p:cNvGraphicFramePr>
            <a:graphicFrameLocks noGrp="1"/>
          </p:cNvGraphicFramePr>
          <p:nvPr>
            <p:extLst>
              <p:ext uri="{D42A27DB-BD31-4B8C-83A1-F6EECF244321}">
                <p14:modId xmlns:p14="http://schemas.microsoft.com/office/powerpoint/2010/main" val="3850952837"/>
              </p:ext>
            </p:extLst>
          </p:nvPr>
        </p:nvGraphicFramePr>
        <p:xfrm>
          <a:off x="1403648" y="2644399"/>
          <a:ext cx="2088232" cy="277227"/>
        </p:xfrm>
        <a:graphic>
          <a:graphicData uri="http://schemas.openxmlformats.org/drawingml/2006/table">
            <a:tbl>
              <a:tblPr firstRow="1" bandRow="1">
                <a:tableStyleId>{5C22544A-7EE6-4342-B048-85BDC9FD1C3A}</a:tableStyleId>
              </a:tblPr>
              <a:tblGrid>
                <a:gridCol w="522058">
                  <a:extLst>
                    <a:ext uri="{9D8B030D-6E8A-4147-A177-3AD203B41FA5}">
                      <a16:colId xmlns:a16="http://schemas.microsoft.com/office/drawing/2014/main" val="875328655"/>
                    </a:ext>
                  </a:extLst>
                </a:gridCol>
                <a:gridCol w="522058">
                  <a:extLst>
                    <a:ext uri="{9D8B030D-6E8A-4147-A177-3AD203B41FA5}">
                      <a16:colId xmlns:a16="http://schemas.microsoft.com/office/drawing/2014/main" val="548344381"/>
                    </a:ext>
                  </a:extLst>
                </a:gridCol>
                <a:gridCol w="522058">
                  <a:extLst>
                    <a:ext uri="{9D8B030D-6E8A-4147-A177-3AD203B41FA5}">
                      <a16:colId xmlns:a16="http://schemas.microsoft.com/office/drawing/2014/main" val="133218100"/>
                    </a:ext>
                  </a:extLst>
                </a:gridCol>
                <a:gridCol w="522058">
                  <a:extLst>
                    <a:ext uri="{9D8B030D-6E8A-4147-A177-3AD203B41FA5}">
                      <a16:colId xmlns:a16="http://schemas.microsoft.com/office/drawing/2014/main" val="2380048074"/>
                    </a:ext>
                  </a:extLst>
                </a:gridCol>
              </a:tblGrid>
              <a:tr h="277227">
                <a:tc>
                  <a:txBody>
                    <a:bodyPr/>
                    <a:lstStyle/>
                    <a:p>
                      <a:r>
                        <a:rPr lang="en-VN" sz="1200" dirty="0">
                          <a:latin typeface="Cambria" panose="02040503050406030204" pitchFamily="18" charset="0"/>
                        </a:rPr>
                        <a:t>A(0)</a:t>
                      </a:r>
                    </a:p>
                  </a:txBody>
                  <a:tcPr/>
                </a:tc>
                <a:tc>
                  <a:txBody>
                    <a:bodyPr/>
                    <a:lstStyle/>
                    <a:p>
                      <a:endParaRPr lang="en-VN" sz="1200">
                        <a:latin typeface="Cambria" panose="02040503050406030204" pitchFamily="18" charset="0"/>
                      </a:endParaRPr>
                    </a:p>
                  </a:txBody>
                  <a:tcPr/>
                </a:tc>
                <a:tc>
                  <a:txBody>
                    <a:bodyPr/>
                    <a:lstStyle/>
                    <a:p>
                      <a:endParaRPr lang="en-VN" sz="1200">
                        <a:latin typeface="Cambria" panose="02040503050406030204" pitchFamily="18" charset="0"/>
                      </a:endParaRPr>
                    </a:p>
                  </a:txBody>
                  <a:tcPr/>
                </a:tc>
                <a:tc>
                  <a:txBody>
                    <a:bodyPr/>
                    <a:lstStyle/>
                    <a:p>
                      <a:endParaRPr lang="en-VN" sz="1200" dirty="0">
                        <a:latin typeface="Cambria" panose="02040503050406030204" pitchFamily="18" charset="0"/>
                      </a:endParaRPr>
                    </a:p>
                  </a:txBody>
                  <a:tcPr/>
                </a:tc>
                <a:extLst>
                  <a:ext uri="{0D108BD9-81ED-4DB2-BD59-A6C34878D82A}">
                    <a16:rowId xmlns:a16="http://schemas.microsoft.com/office/drawing/2014/main" val="3560018291"/>
                  </a:ext>
                </a:extLst>
              </a:tr>
            </a:tbl>
          </a:graphicData>
        </a:graphic>
      </p:graphicFrame>
      <p:graphicFrame>
        <p:nvGraphicFramePr>
          <p:cNvPr id="10" name="Table 9">
            <a:extLst>
              <a:ext uri="{FF2B5EF4-FFF2-40B4-BE49-F238E27FC236}">
                <a16:creationId xmlns:a16="http://schemas.microsoft.com/office/drawing/2014/main" id="{E9C1D6E2-E02C-CA49-9473-2DC7E2BBA6AF}"/>
              </a:ext>
            </a:extLst>
          </p:cNvPr>
          <p:cNvGraphicFramePr>
            <a:graphicFrameLocks noGrp="1"/>
          </p:cNvGraphicFramePr>
          <p:nvPr>
            <p:extLst>
              <p:ext uri="{D42A27DB-BD31-4B8C-83A1-F6EECF244321}">
                <p14:modId xmlns:p14="http://schemas.microsoft.com/office/powerpoint/2010/main" val="3390990215"/>
              </p:ext>
            </p:extLst>
          </p:nvPr>
        </p:nvGraphicFramePr>
        <p:xfrm>
          <a:off x="1410004" y="3202846"/>
          <a:ext cx="2081876" cy="277227"/>
        </p:xfrm>
        <a:graphic>
          <a:graphicData uri="http://schemas.openxmlformats.org/drawingml/2006/table">
            <a:tbl>
              <a:tblPr firstRow="1" bandRow="1">
                <a:tableStyleId>{5C22544A-7EE6-4342-B048-85BDC9FD1C3A}</a:tableStyleId>
              </a:tblPr>
              <a:tblGrid>
                <a:gridCol w="520469">
                  <a:extLst>
                    <a:ext uri="{9D8B030D-6E8A-4147-A177-3AD203B41FA5}">
                      <a16:colId xmlns:a16="http://schemas.microsoft.com/office/drawing/2014/main" val="875328655"/>
                    </a:ext>
                  </a:extLst>
                </a:gridCol>
                <a:gridCol w="520469">
                  <a:extLst>
                    <a:ext uri="{9D8B030D-6E8A-4147-A177-3AD203B41FA5}">
                      <a16:colId xmlns:a16="http://schemas.microsoft.com/office/drawing/2014/main" val="548344381"/>
                    </a:ext>
                  </a:extLst>
                </a:gridCol>
                <a:gridCol w="520469">
                  <a:extLst>
                    <a:ext uri="{9D8B030D-6E8A-4147-A177-3AD203B41FA5}">
                      <a16:colId xmlns:a16="http://schemas.microsoft.com/office/drawing/2014/main" val="133218100"/>
                    </a:ext>
                  </a:extLst>
                </a:gridCol>
                <a:gridCol w="520469">
                  <a:extLst>
                    <a:ext uri="{9D8B030D-6E8A-4147-A177-3AD203B41FA5}">
                      <a16:colId xmlns:a16="http://schemas.microsoft.com/office/drawing/2014/main" val="2380048074"/>
                    </a:ext>
                  </a:extLst>
                </a:gridCol>
              </a:tblGrid>
              <a:tr h="277227">
                <a:tc>
                  <a:txBody>
                    <a:bodyPr/>
                    <a:lstStyle/>
                    <a:p>
                      <a:r>
                        <a:rPr lang="en-VN" sz="1200" b="0" dirty="0">
                          <a:latin typeface="Cambria" panose="02040503050406030204" pitchFamily="18" charset="0"/>
                        </a:rPr>
                        <a:t>A(0)</a:t>
                      </a:r>
                    </a:p>
                  </a:txBody>
                  <a:tcPr/>
                </a:tc>
                <a:tc>
                  <a:txBody>
                    <a:bodyPr/>
                    <a:lstStyle/>
                    <a:p>
                      <a:r>
                        <a:rPr lang="en-VN" sz="1200" dirty="0">
                          <a:latin typeface="Cambria" panose="02040503050406030204" pitchFamily="18" charset="0"/>
                        </a:rPr>
                        <a:t>B(1)</a:t>
                      </a:r>
                    </a:p>
                  </a:txBody>
                  <a:tcPr/>
                </a:tc>
                <a:tc>
                  <a:txBody>
                    <a:bodyPr/>
                    <a:lstStyle/>
                    <a:p>
                      <a:endParaRPr lang="en-VN" sz="1200">
                        <a:latin typeface="Cambria" panose="02040503050406030204" pitchFamily="18" charset="0"/>
                      </a:endParaRPr>
                    </a:p>
                  </a:txBody>
                  <a:tcPr/>
                </a:tc>
                <a:tc>
                  <a:txBody>
                    <a:bodyPr/>
                    <a:lstStyle/>
                    <a:p>
                      <a:endParaRPr lang="en-VN" sz="1200" dirty="0">
                        <a:latin typeface="Cambria" panose="02040503050406030204" pitchFamily="18" charset="0"/>
                      </a:endParaRPr>
                    </a:p>
                  </a:txBody>
                  <a:tcPr/>
                </a:tc>
                <a:extLst>
                  <a:ext uri="{0D108BD9-81ED-4DB2-BD59-A6C34878D82A}">
                    <a16:rowId xmlns:a16="http://schemas.microsoft.com/office/drawing/2014/main" val="3560018291"/>
                  </a:ext>
                </a:extLst>
              </a:tr>
            </a:tbl>
          </a:graphicData>
        </a:graphic>
      </p:graphicFrame>
      <p:graphicFrame>
        <p:nvGraphicFramePr>
          <p:cNvPr id="11" name="Table 10">
            <a:extLst>
              <a:ext uri="{FF2B5EF4-FFF2-40B4-BE49-F238E27FC236}">
                <a16:creationId xmlns:a16="http://schemas.microsoft.com/office/drawing/2014/main" id="{C7AC1858-405C-094D-92C4-DD0BB6D10E0E}"/>
              </a:ext>
            </a:extLst>
          </p:cNvPr>
          <p:cNvGraphicFramePr>
            <a:graphicFrameLocks noGrp="1"/>
          </p:cNvGraphicFramePr>
          <p:nvPr>
            <p:extLst>
              <p:ext uri="{D42A27DB-BD31-4B8C-83A1-F6EECF244321}">
                <p14:modId xmlns:p14="http://schemas.microsoft.com/office/powerpoint/2010/main" val="2729186992"/>
              </p:ext>
            </p:extLst>
          </p:nvPr>
        </p:nvGraphicFramePr>
        <p:xfrm>
          <a:off x="1410004" y="3761293"/>
          <a:ext cx="2081876" cy="277227"/>
        </p:xfrm>
        <a:graphic>
          <a:graphicData uri="http://schemas.openxmlformats.org/drawingml/2006/table">
            <a:tbl>
              <a:tblPr firstRow="1" bandRow="1">
                <a:tableStyleId>{5C22544A-7EE6-4342-B048-85BDC9FD1C3A}</a:tableStyleId>
              </a:tblPr>
              <a:tblGrid>
                <a:gridCol w="520469">
                  <a:extLst>
                    <a:ext uri="{9D8B030D-6E8A-4147-A177-3AD203B41FA5}">
                      <a16:colId xmlns:a16="http://schemas.microsoft.com/office/drawing/2014/main" val="875328655"/>
                    </a:ext>
                  </a:extLst>
                </a:gridCol>
                <a:gridCol w="520469">
                  <a:extLst>
                    <a:ext uri="{9D8B030D-6E8A-4147-A177-3AD203B41FA5}">
                      <a16:colId xmlns:a16="http://schemas.microsoft.com/office/drawing/2014/main" val="548344381"/>
                    </a:ext>
                  </a:extLst>
                </a:gridCol>
                <a:gridCol w="520469">
                  <a:extLst>
                    <a:ext uri="{9D8B030D-6E8A-4147-A177-3AD203B41FA5}">
                      <a16:colId xmlns:a16="http://schemas.microsoft.com/office/drawing/2014/main" val="133218100"/>
                    </a:ext>
                  </a:extLst>
                </a:gridCol>
                <a:gridCol w="520469">
                  <a:extLst>
                    <a:ext uri="{9D8B030D-6E8A-4147-A177-3AD203B41FA5}">
                      <a16:colId xmlns:a16="http://schemas.microsoft.com/office/drawing/2014/main" val="2380048074"/>
                    </a:ext>
                  </a:extLst>
                </a:gridCol>
              </a:tblGrid>
              <a:tr h="277227">
                <a:tc>
                  <a:txBody>
                    <a:bodyPr/>
                    <a:lstStyle/>
                    <a:p>
                      <a:r>
                        <a:rPr lang="en-VN" sz="1200" b="0" dirty="0">
                          <a:latin typeface="Cambria" panose="02040503050406030204" pitchFamily="18" charset="0"/>
                        </a:rPr>
                        <a:t>A(0)</a:t>
                      </a:r>
                    </a:p>
                  </a:txBody>
                  <a:tcPr/>
                </a:tc>
                <a:tc>
                  <a:txBody>
                    <a:bodyPr/>
                    <a:lstStyle/>
                    <a:p>
                      <a:r>
                        <a:rPr lang="en-VN" sz="1200" b="0" dirty="0">
                          <a:latin typeface="Cambria" panose="02040503050406030204" pitchFamily="18" charset="0"/>
                        </a:rPr>
                        <a:t>B(1)</a:t>
                      </a:r>
                    </a:p>
                  </a:txBody>
                  <a:tcPr/>
                </a:tc>
                <a:tc>
                  <a:txBody>
                    <a:bodyPr/>
                    <a:lstStyle/>
                    <a:p>
                      <a:r>
                        <a:rPr lang="en-VN" sz="1200" dirty="0">
                          <a:latin typeface="Cambria" panose="02040503050406030204" pitchFamily="18" charset="0"/>
                        </a:rPr>
                        <a:t>C(2)</a:t>
                      </a:r>
                    </a:p>
                  </a:txBody>
                  <a:tcPr/>
                </a:tc>
                <a:tc>
                  <a:txBody>
                    <a:bodyPr/>
                    <a:lstStyle/>
                    <a:p>
                      <a:endParaRPr lang="en-VN" sz="1200" dirty="0">
                        <a:latin typeface="Cambria" panose="02040503050406030204" pitchFamily="18" charset="0"/>
                      </a:endParaRPr>
                    </a:p>
                  </a:txBody>
                  <a:tcPr/>
                </a:tc>
                <a:extLst>
                  <a:ext uri="{0D108BD9-81ED-4DB2-BD59-A6C34878D82A}">
                    <a16:rowId xmlns:a16="http://schemas.microsoft.com/office/drawing/2014/main" val="3560018291"/>
                  </a:ext>
                </a:extLst>
              </a:tr>
            </a:tbl>
          </a:graphicData>
        </a:graphic>
      </p:graphicFrame>
      <p:graphicFrame>
        <p:nvGraphicFramePr>
          <p:cNvPr id="12" name="Table 11">
            <a:extLst>
              <a:ext uri="{FF2B5EF4-FFF2-40B4-BE49-F238E27FC236}">
                <a16:creationId xmlns:a16="http://schemas.microsoft.com/office/drawing/2014/main" id="{83CA4FE3-747C-604B-B848-25AEBCF0C293}"/>
              </a:ext>
            </a:extLst>
          </p:cNvPr>
          <p:cNvGraphicFramePr>
            <a:graphicFrameLocks noGrp="1"/>
          </p:cNvGraphicFramePr>
          <p:nvPr>
            <p:extLst>
              <p:ext uri="{D42A27DB-BD31-4B8C-83A1-F6EECF244321}">
                <p14:modId xmlns:p14="http://schemas.microsoft.com/office/powerpoint/2010/main" val="536819171"/>
              </p:ext>
            </p:extLst>
          </p:nvPr>
        </p:nvGraphicFramePr>
        <p:xfrm>
          <a:off x="1410004" y="4267451"/>
          <a:ext cx="2081876" cy="277227"/>
        </p:xfrm>
        <a:graphic>
          <a:graphicData uri="http://schemas.openxmlformats.org/drawingml/2006/table">
            <a:tbl>
              <a:tblPr firstRow="1" bandRow="1">
                <a:tableStyleId>{5C22544A-7EE6-4342-B048-85BDC9FD1C3A}</a:tableStyleId>
              </a:tblPr>
              <a:tblGrid>
                <a:gridCol w="520469">
                  <a:extLst>
                    <a:ext uri="{9D8B030D-6E8A-4147-A177-3AD203B41FA5}">
                      <a16:colId xmlns:a16="http://schemas.microsoft.com/office/drawing/2014/main" val="875328655"/>
                    </a:ext>
                  </a:extLst>
                </a:gridCol>
                <a:gridCol w="520469">
                  <a:extLst>
                    <a:ext uri="{9D8B030D-6E8A-4147-A177-3AD203B41FA5}">
                      <a16:colId xmlns:a16="http://schemas.microsoft.com/office/drawing/2014/main" val="548344381"/>
                    </a:ext>
                  </a:extLst>
                </a:gridCol>
                <a:gridCol w="520469">
                  <a:extLst>
                    <a:ext uri="{9D8B030D-6E8A-4147-A177-3AD203B41FA5}">
                      <a16:colId xmlns:a16="http://schemas.microsoft.com/office/drawing/2014/main" val="133218100"/>
                    </a:ext>
                  </a:extLst>
                </a:gridCol>
                <a:gridCol w="520469">
                  <a:extLst>
                    <a:ext uri="{9D8B030D-6E8A-4147-A177-3AD203B41FA5}">
                      <a16:colId xmlns:a16="http://schemas.microsoft.com/office/drawing/2014/main" val="2380048074"/>
                    </a:ext>
                  </a:extLst>
                </a:gridCol>
              </a:tblGrid>
              <a:tr h="277227">
                <a:tc>
                  <a:txBody>
                    <a:bodyPr/>
                    <a:lstStyle/>
                    <a:p>
                      <a:r>
                        <a:rPr lang="en-VN" sz="1200" b="0" dirty="0">
                          <a:latin typeface="Cambria" panose="02040503050406030204" pitchFamily="18" charset="0"/>
                        </a:rPr>
                        <a:t>A(0)</a:t>
                      </a:r>
                    </a:p>
                  </a:txBody>
                  <a:tcPr/>
                </a:tc>
                <a:tc>
                  <a:txBody>
                    <a:bodyPr/>
                    <a:lstStyle/>
                    <a:p>
                      <a:r>
                        <a:rPr lang="en-VN" sz="1200" b="0" dirty="0">
                          <a:latin typeface="Cambria" panose="02040503050406030204" pitchFamily="18" charset="0"/>
                        </a:rPr>
                        <a:t>B(1)</a:t>
                      </a:r>
                    </a:p>
                  </a:txBody>
                  <a:tcPr/>
                </a:tc>
                <a:tc>
                  <a:txBody>
                    <a:bodyPr/>
                    <a:lstStyle/>
                    <a:p>
                      <a:r>
                        <a:rPr lang="en-VN" sz="1200" b="0" dirty="0">
                          <a:latin typeface="Cambria" panose="02040503050406030204" pitchFamily="18" charset="0"/>
                        </a:rPr>
                        <a:t>C(2)</a:t>
                      </a:r>
                    </a:p>
                  </a:txBody>
                  <a:tcPr/>
                </a:tc>
                <a:tc>
                  <a:txBody>
                    <a:bodyPr/>
                    <a:lstStyle/>
                    <a:p>
                      <a:r>
                        <a:rPr lang="en-VN" sz="1200" dirty="0">
                          <a:latin typeface="Cambria" panose="02040503050406030204" pitchFamily="18" charset="0"/>
                        </a:rPr>
                        <a:t>D(3)</a:t>
                      </a:r>
                    </a:p>
                  </a:txBody>
                  <a:tcPr/>
                </a:tc>
                <a:extLst>
                  <a:ext uri="{0D108BD9-81ED-4DB2-BD59-A6C34878D82A}">
                    <a16:rowId xmlns:a16="http://schemas.microsoft.com/office/drawing/2014/main" val="3560018291"/>
                  </a:ext>
                </a:extLst>
              </a:tr>
            </a:tbl>
          </a:graphicData>
        </a:graphic>
      </p:graphicFrame>
      <p:graphicFrame>
        <p:nvGraphicFramePr>
          <p:cNvPr id="18" name="Table 17">
            <a:extLst>
              <a:ext uri="{FF2B5EF4-FFF2-40B4-BE49-F238E27FC236}">
                <a16:creationId xmlns:a16="http://schemas.microsoft.com/office/drawing/2014/main" id="{4A2B82C5-5EB2-6047-B76F-D18B14754539}"/>
              </a:ext>
            </a:extLst>
          </p:cNvPr>
          <p:cNvGraphicFramePr>
            <a:graphicFrameLocks noGrp="1"/>
          </p:cNvGraphicFramePr>
          <p:nvPr>
            <p:extLst>
              <p:ext uri="{D42A27DB-BD31-4B8C-83A1-F6EECF244321}">
                <p14:modId xmlns:p14="http://schemas.microsoft.com/office/powerpoint/2010/main" val="2626007992"/>
              </p:ext>
            </p:extLst>
          </p:nvPr>
        </p:nvGraphicFramePr>
        <p:xfrm>
          <a:off x="5076056" y="2644399"/>
          <a:ext cx="2088232" cy="277227"/>
        </p:xfrm>
        <a:graphic>
          <a:graphicData uri="http://schemas.openxmlformats.org/drawingml/2006/table">
            <a:tbl>
              <a:tblPr firstRow="1" bandRow="1">
                <a:tableStyleId>{5C22544A-7EE6-4342-B048-85BDC9FD1C3A}</a:tableStyleId>
              </a:tblPr>
              <a:tblGrid>
                <a:gridCol w="522058">
                  <a:extLst>
                    <a:ext uri="{9D8B030D-6E8A-4147-A177-3AD203B41FA5}">
                      <a16:colId xmlns:a16="http://schemas.microsoft.com/office/drawing/2014/main" val="875328655"/>
                    </a:ext>
                  </a:extLst>
                </a:gridCol>
                <a:gridCol w="522058">
                  <a:extLst>
                    <a:ext uri="{9D8B030D-6E8A-4147-A177-3AD203B41FA5}">
                      <a16:colId xmlns:a16="http://schemas.microsoft.com/office/drawing/2014/main" val="548344381"/>
                    </a:ext>
                  </a:extLst>
                </a:gridCol>
                <a:gridCol w="522058">
                  <a:extLst>
                    <a:ext uri="{9D8B030D-6E8A-4147-A177-3AD203B41FA5}">
                      <a16:colId xmlns:a16="http://schemas.microsoft.com/office/drawing/2014/main" val="133218100"/>
                    </a:ext>
                  </a:extLst>
                </a:gridCol>
                <a:gridCol w="522058">
                  <a:extLst>
                    <a:ext uri="{9D8B030D-6E8A-4147-A177-3AD203B41FA5}">
                      <a16:colId xmlns:a16="http://schemas.microsoft.com/office/drawing/2014/main" val="2380048074"/>
                    </a:ext>
                  </a:extLst>
                </a:gridCol>
              </a:tblGrid>
              <a:tr h="277227">
                <a:tc>
                  <a:txBody>
                    <a:bodyPr/>
                    <a:lstStyle/>
                    <a:p>
                      <a:r>
                        <a:rPr lang="en-VN" sz="1200" b="0" dirty="0">
                          <a:latin typeface="Cambria" panose="02040503050406030204" pitchFamily="18" charset="0"/>
                        </a:rPr>
                        <a:t>A(0)</a:t>
                      </a:r>
                    </a:p>
                  </a:txBody>
                  <a:tcPr/>
                </a:tc>
                <a:tc>
                  <a:txBody>
                    <a:bodyPr/>
                    <a:lstStyle/>
                    <a:p>
                      <a:r>
                        <a:rPr lang="en-VN" sz="1200" dirty="0">
                          <a:latin typeface="Cambria" panose="02040503050406030204" pitchFamily="18" charset="0"/>
                        </a:rPr>
                        <a:t>E(4)</a:t>
                      </a:r>
                    </a:p>
                  </a:txBody>
                  <a:tcPr/>
                </a:tc>
                <a:tc>
                  <a:txBody>
                    <a:bodyPr/>
                    <a:lstStyle/>
                    <a:p>
                      <a:r>
                        <a:rPr lang="en-VN" sz="1200" b="0" dirty="0">
                          <a:latin typeface="Cambria" panose="02040503050406030204" pitchFamily="18" charset="0"/>
                        </a:rPr>
                        <a:t>C(2)</a:t>
                      </a:r>
                    </a:p>
                  </a:txBody>
                  <a:tcPr/>
                </a:tc>
                <a:tc>
                  <a:txBody>
                    <a:bodyPr/>
                    <a:lstStyle/>
                    <a:p>
                      <a:r>
                        <a:rPr lang="en-VN" sz="1200" b="0" dirty="0">
                          <a:latin typeface="Cambria" panose="02040503050406030204" pitchFamily="18" charset="0"/>
                        </a:rPr>
                        <a:t>D(3)</a:t>
                      </a:r>
                    </a:p>
                  </a:txBody>
                  <a:tcPr/>
                </a:tc>
                <a:extLst>
                  <a:ext uri="{0D108BD9-81ED-4DB2-BD59-A6C34878D82A}">
                    <a16:rowId xmlns:a16="http://schemas.microsoft.com/office/drawing/2014/main" val="3560018291"/>
                  </a:ext>
                </a:extLst>
              </a:tr>
            </a:tbl>
          </a:graphicData>
        </a:graphic>
      </p:graphicFrame>
      <p:graphicFrame>
        <p:nvGraphicFramePr>
          <p:cNvPr id="19" name="Table 18">
            <a:extLst>
              <a:ext uri="{FF2B5EF4-FFF2-40B4-BE49-F238E27FC236}">
                <a16:creationId xmlns:a16="http://schemas.microsoft.com/office/drawing/2014/main" id="{DFE2955A-F32C-1741-82BE-220133B08116}"/>
              </a:ext>
            </a:extLst>
          </p:cNvPr>
          <p:cNvGraphicFramePr>
            <a:graphicFrameLocks noGrp="1"/>
          </p:cNvGraphicFramePr>
          <p:nvPr>
            <p:extLst>
              <p:ext uri="{D42A27DB-BD31-4B8C-83A1-F6EECF244321}">
                <p14:modId xmlns:p14="http://schemas.microsoft.com/office/powerpoint/2010/main" val="3261783023"/>
              </p:ext>
            </p:extLst>
          </p:nvPr>
        </p:nvGraphicFramePr>
        <p:xfrm>
          <a:off x="5082412" y="3202846"/>
          <a:ext cx="2081876" cy="277227"/>
        </p:xfrm>
        <a:graphic>
          <a:graphicData uri="http://schemas.openxmlformats.org/drawingml/2006/table">
            <a:tbl>
              <a:tblPr firstRow="1" bandRow="1">
                <a:tableStyleId>{5C22544A-7EE6-4342-B048-85BDC9FD1C3A}</a:tableStyleId>
              </a:tblPr>
              <a:tblGrid>
                <a:gridCol w="520469">
                  <a:extLst>
                    <a:ext uri="{9D8B030D-6E8A-4147-A177-3AD203B41FA5}">
                      <a16:colId xmlns:a16="http://schemas.microsoft.com/office/drawing/2014/main" val="875328655"/>
                    </a:ext>
                  </a:extLst>
                </a:gridCol>
                <a:gridCol w="520469">
                  <a:extLst>
                    <a:ext uri="{9D8B030D-6E8A-4147-A177-3AD203B41FA5}">
                      <a16:colId xmlns:a16="http://schemas.microsoft.com/office/drawing/2014/main" val="548344381"/>
                    </a:ext>
                  </a:extLst>
                </a:gridCol>
                <a:gridCol w="520469">
                  <a:extLst>
                    <a:ext uri="{9D8B030D-6E8A-4147-A177-3AD203B41FA5}">
                      <a16:colId xmlns:a16="http://schemas.microsoft.com/office/drawing/2014/main" val="133218100"/>
                    </a:ext>
                  </a:extLst>
                </a:gridCol>
                <a:gridCol w="520469">
                  <a:extLst>
                    <a:ext uri="{9D8B030D-6E8A-4147-A177-3AD203B41FA5}">
                      <a16:colId xmlns:a16="http://schemas.microsoft.com/office/drawing/2014/main" val="2380048074"/>
                    </a:ext>
                  </a:extLst>
                </a:gridCol>
              </a:tblGrid>
              <a:tr h="277227">
                <a:tc>
                  <a:txBody>
                    <a:bodyPr/>
                    <a:lstStyle/>
                    <a:p>
                      <a:r>
                        <a:rPr lang="en-VN" sz="1200" b="0" dirty="0">
                          <a:latin typeface="Cambria" panose="02040503050406030204" pitchFamily="18" charset="0"/>
                        </a:rPr>
                        <a:t>A(0)</a:t>
                      </a:r>
                    </a:p>
                  </a:txBody>
                  <a:tcPr/>
                </a:tc>
                <a:tc>
                  <a:txBody>
                    <a:bodyPr/>
                    <a:lstStyle/>
                    <a:p>
                      <a:r>
                        <a:rPr lang="en-VN" sz="1200" b="0" dirty="0">
                          <a:latin typeface="Cambria" panose="02040503050406030204" pitchFamily="18" charset="0"/>
                        </a:rPr>
                        <a:t>E(4)</a:t>
                      </a:r>
                    </a:p>
                  </a:txBody>
                  <a:tcPr/>
                </a:tc>
                <a:tc>
                  <a:txBody>
                    <a:bodyPr/>
                    <a:lstStyle/>
                    <a:p>
                      <a:r>
                        <a:rPr lang="en-VN" sz="1200" b="0" dirty="0">
                          <a:latin typeface="Cambria" panose="02040503050406030204" pitchFamily="18" charset="0"/>
                        </a:rPr>
                        <a:t>C(2)</a:t>
                      </a:r>
                    </a:p>
                  </a:txBody>
                  <a:tcPr/>
                </a:tc>
                <a:tc>
                  <a:txBody>
                    <a:bodyPr/>
                    <a:lstStyle/>
                    <a:p>
                      <a:r>
                        <a:rPr lang="en-VN" sz="1200" dirty="0">
                          <a:latin typeface="Cambria" panose="02040503050406030204" pitchFamily="18" charset="0"/>
                        </a:rPr>
                        <a:t>B(5)</a:t>
                      </a:r>
                    </a:p>
                  </a:txBody>
                  <a:tcPr/>
                </a:tc>
                <a:extLst>
                  <a:ext uri="{0D108BD9-81ED-4DB2-BD59-A6C34878D82A}">
                    <a16:rowId xmlns:a16="http://schemas.microsoft.com/office/drawing/2014/main" val="3560018291"/>
                  </a:ext>
                </a:extLst>
              </a:tr>
            </a:tbl>
          </a:graphicData>
        </a:graphic>
      </p:graphicFrame>
      <p:graphicFrame>
        <p:nvGraphicFramePr>
          <p:cNvPr id="20" name="Table 19">
            <a:extLst>
              <a:ext uri="{FF2B5EF4-FFF2-40B4-BE49-F238E27FC236}">
                <a16:creationId xmlns:a16="http://schemas.microsoft.com/office/drawing/2014/main" id="{7C43F2D0-FE75-BE4C-86A6-51CC3BC4794B}"/>
              </a:ext>
            </a:extLst>
          </p:cNvPr>
          <p:cNvGraphicFramePr>
            <a:graphicFrameLocks noGrp="1"/>
          </p:cNvGraphicFramePr>
          <p:nvPr>
            <p:extLst>
              <p:ext uri="{D42A27DB-BD31-4B8C-83A1-F6EECF244321}">
                <p14:modId xmlns:p14="http://schemas.microsoft.com/office/powerpoint/2010/main" val="4146395797"/>
              </p:ext>
            </p:extLst>
          </p:nvPr>
        </p:nvGraphicFramePr>
        <p:xfrm>
          <a:off x="5082412" y="3761293"/>
          <a:ext cx="2081876" cy="277227"/>
        </p:xfrm>
        <a:graphic>
          <a:graphicData uri="http://schemas.openxmlformats.org/drawingml/2006/table">
            <a:tbl>
              <a:tblPr firstRow="1" bandRow="1">
                <a:tableStyleId>{5C22544A-7EE6-4342-B048-85BDC9FD1C3A}</a:tableStyleId>
              </a:tblPr>
              <a:tblGrid>
                <a:gridCol w="520469">
                  <a:extLst>
                    <a:ext uri="{9D8B030D-6E8A-4147-A177-3AD203B41FA5}">
                      <a16:colId xmlns:a16="http://schemas.microsoft.com/office/drawing/2014/main" val="875328655"/>
                    </a:ext>
                  </a:extLst>
                </a:gridCol>
                <a:gridCol w="520469">
                  <a:extLst>
                    <a:ext uri="{9D8B030D-6E8A-4147-A177-3AD203B41FA5}">
                      <a16:colId xmlns:a16="http://schemas.microsoft.com/office/drawing/2014/main" val="548344381"/>
                    </a:ext>
                  </a:extLst>
                </a:gridCol>
                <a:gridCol w="520469">
                  <a:extLst>
                    <a:ext uri="{9D8B030D-6E8A-4147-A177-3AD203B41FA5}">
                      <a16:colId xmlns:a16="http://schemas.microsoft.com/office/drawing/2014/main" val="133218100"/>
                    </a:ext>
                  </a:extLst>
                </a:gridCol>
                <a:gridCol w="520469">
                  <a:extLst>
                    <a:ext uri="{9D8B030D-6E8A-4147-A177-3AD203B41FA5}">
                      <a16:colId xmlns:a16="http://schemas.microsoft.com/office/drawing/2014/main" val="2380048074"/>
                    </a:ext>
                  </a:extLst>
                </a:gridCol>
              </a:tblGrid>
              <a:tr h="277227">
                <a:tc>
                  <a:txBody>
                    <a:bodyPr/>
                    <a:lstStyle/>
                    <a:p>
                      <a:r>
                        <a:rPr lang="en-VN" sz="1200" b="0" dirty="0">
                          <a:latin typeface="Cambria" panose="02040503050406030204" pitchFamily="18" charset="0"/>
                        </a:rPr>
                        <a:t>A(0)</a:t>
                      </a:r>
                    </a:p>
                  </a:txBody>
                  <a:tcPr/>
                </a:tc>
                <a:tc>
                  <a:txBody>
                    <a:bodyPr/>
                    <a:lstStyle/>
                    <a:p>
                      <a:r>
                        <a:rPr lang="en-VN" sz="1200" b="0" dirty="0">
                          <a:latin typeface="Cambria" panose="02040503050406030204" pitchFamily="18" charset="0"/>
                        </a:rPr>
                        <a:t>E(4)</a:t>
                      </a:r>
                    </a:p>
                  </a:txBody>
                  <a:tcPr/>
                </a:tc>
                <a:tc>
                  <a:txBody>
                    <a:bodyPr/>
                    <a:lstStyle/>
                    <a:p>
                      <a:r>
                        <a:rPr lang="en-VN" sz="1200" dirty="0">
                          <a:latin typeface="Cambria" panose="02040503050406030204" pitchFamily="18" charset="0"/>
                        </a:rPr>
                        <a:t>D(6)</a:t>
                      </a:r>
                    </a:p>
                  </a:txBody>
                  <a:tcPr/>
                </a:tc>
                <a:tc>
                  <a:txBody>
                    <a:bodyPr/>
                    <a:lstStyle/>
                    <a:p>
                      <a:r>
                        <a:rPr lang="en-VN" sz="1200" b="0" dirty="0">
                          <a:latin typeface="Cambria" panose="02040503050406030204" pitchFamily="18" charset="0"/>
                        </a:rPr>
                        <a:t>B(5)</a:t>
                      </a:r>
                    </a:p>
                  </a:txBody>
                  <a:tcPr/>
                </a:tc>
                <a:extLst>
                  <a:ext uri="{0D108BD9-81ED-4DB2-BD59-A6C34878D82A}">
                    <a16:rowId xmlns:a16="http://schemas.microsoft.com/office/drawing/2014/main" val="3560018291"/>
                  </a:ext>
                </a:extLst>
              </a:tr>
            </a:tbl>
          </a:graphicData>
        </a:graphic>
      </p:graphicFrame>
      <p:graphicFrame>
        <p:nvGraphicFramePr>
          <p:cNvPr id="22" name="Table 21">
            <a:extLst>
              <a:ext uri="{FF2B5EF4-FFF2-40B4-BE49-F238E27FC236}">
                <a16:creationId xmlns:a16="http://schemas.microsoft.com/office/drawing/2014/main" id="{475B4CD2-7416-084F-B670-E35286031F2A}"/>
              </a:ext>
            </a:extLst>
          </p:cNvPr>
          <p:cNvGraphicFramePr>
            <a:graphicFrameLocks noGrp="1"/>
          </p:cNvGraphicFramePr>
          <p:nvPr>
            <p:extLst>
              <p:ext uri="{D42A27DB-BD31-4B8C-83A1-F6EECF244321}">
                <p14:modId xmlns:p14="http://schemas.microsoft.com/office/powerpoint/2010/main" val="3443490287"/>
              </p:ext>
            </p:extLst>
          </p:nvPr>
        </p:nvGraphicFramePr>
        <p:xfrm>
          <a:off x="5082412" y="4267450"/>
          <a:ext cx="2081876" cy="277227"/>
        </p:xfrm>
        <a:graphic>
          <a:graphicData uri="http://schemas.openxmlformats.org/drawingml/2006/table">
            <a:tbl>
              <a:tblPr firstRow="1" bandRow="1">
                <a:tableStyleId>{5C22544A-7EE6-4342-B048-85BDC9FD1C3A}</a:tableStyleId>
              </a:tblPr>
              <a:tblGrid>
                <a:gridCol w="520469">
                  <a:extLst>
                    <a:ext uri="{9D8B030D-6E8A-4147-A177-3AD203B41FA5}">
                      <a16:colId xmlns:a16="http://schemas.microsoft.com/office/drawing/2014/main" val="1453349147"/>
                    </a:ext>
                  </a:extLst>
                </a:gridCol>
                <a:gridCol w="520469">
                  <a:extLst>
                    <a:ext uri="{9D8B030D-6E8A-4147-A177-3AD203B41FA5}">
                      <a16:colId xmlns:a16="http://schemas.microsoft.com/office/drawing/2014/main" val="1425337782"/>
                    </a:ext>
                  </a:extLst>
                </a:gridCol>
                <a:gridCol w="520469">
                  <a:extLst>
                    <a:ext uri="{9D8B030D-6E8A-4147-A177-3AD203B41FA5}">
                      <a16:colId xmlns:a16="http://schemas.microsoft.com/office/drawing/2014/main" val="3042421132"/>
                    </a:ext>
                  </a:extLst>
                </a:gridCol>
                <a:gridCol w="520469">
                  <a:extLst>
                    <a:ext uri="{9D8B030D-6E8A-4147-A177-3AD203B41FA5}">
                      <a16:colId xmlns:a16="http://schemas.microsoft.com/office/drawing/2014/main" val="3820634879"/>
                    </a:ext>
                  </a:extLst>
                </a:gridCol>
              </a:tblGrid>
              <a:tr h="277227">
                <a:tc>
                  <a:txBody>
                    <a:bodyPr/>
                    <a:lstStyle/>
                    <a:p>
                      <a:r>
                        <a:rPr lang="en-VN" sz="1200" dirty="0">
                          <a:latin typeface="Cambria" panose="02040503050406030204" pitchFamily="18" charset="0"/>
                        </a:rPr>
                        <a:t>F(7)</a:t>
                      </a:r>
                    </a:p>
                  </a:txBody>
                  <a:tcPr/>
                </a:tc>
                <a:tc>
                  <a:txBody>
                    <a:bodyPr/>
                    <a:lstStyle/>
                    <a:p>
                      <a:r>
                        <a:rPr lang="en-VN" sz="1200" b="0" dirty="0">
                          <a:latin typeface="Cambria" panose="02040503050406030204" pitchFamily="18" charset="0"/>
                        </a:rPr>
                        <a:t>E(4)</a:t>
                      </a:r>
                    </a:p>
                  </a:txBody>
                  <a:tcPr/>
                </a:tc>
                <a:tc>
                  <a:txBody>
                    <a:bodyPr/>
                    <a:lstStyle/>
                    <a:p>
                      <a:r>
                        <a:rPr lang="en-VN" sz="1200" b="0" dirty="0">
                          <a:latin typeface="Cambria" panose="02040503050406030204" pitchFamily="18" charset="0"/>
                        </a:rPr>
                        <a:t>D(6)</a:t>
                      </a:r>
                    </a:p>
                  </a:txBody>
                  <a:tcPr/>
                </a:tc>
                <a:tc>
                  <a:txBody>
                    <a:bodyPr/>
                    <a:lstStyle/>
                    <a:p>
                      <a:r>
                        <a:rPr lang="en-VN" sz="1200" b="0" dirty="0">
                          <a:latin typeface="Cambria" panose="02040503050406030204" pitchFamily="18" charset="0"/>
                        </a:rPr>
                        <a:t>B(5)</a:t>
                      </a:r>
                    </a:p>
                  </a:txBody>
                  <a:tcPr/>
                </a:tc>
                <a:extLst>
                  <a:ext uri="{0D108BD9-81ED-4DB2-BD59-A6C34878D82A}">
                    <a16:rowId xmlns:a16="http://schemas.microsoft.com/office/drawing/2014/main" val="2209722"/>
                  </a:ext>
                </a:extLst>
              </a:tr>
            </a:tbl>
          </a:graphicData>
        </a:graphic>
      </p:graphicFrame>
      <p:cxnSp>
        <p:nvCxnSpPr>
          <p:cNvPr id="24" name="Straight Arrow Connector 23">
            <a:extLst>
              <a:ext uri="{FF2B5EF4-FFF2-40B4-BE49-F238E27FC236}">
                <a16:creationId xmlns:a16="http://schemas.microsoft.com/office/drawing/2014/main" id="{8051FBCF-9AF8-EF44-9071-C1FFED872720}"/>
              </a:ext>
            </a:extLst>
          </p:cNvPr>
          <p:cNvCxnSpPr>
            <a:cxnSpLocks/>
            <a:stCxn id="7" idx="2"/>
            <a:endCxn id="9" idx="0"/>
          </p:cNvCxnSpPr>
          <p:nvPr/>
        </p:nvCxnSpPr>
        <p:spPr>
          <a:xfrm>
            <a:off x="2447764" y="2363179"/>
            <a:ext cx="0" cy="281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4CC4854E-3BB9-6E4A-B87F-E6BE2A434461}"/>
              </a:ext>
            </a:extLst>
          </p:cNvPr>
          <p:cNvCxnSpPr>
            <a:cxnSpLocks/>
          </p:cNvCxnSpPr>
          <p:nvPr/>
        </p:nvCxnSpPr>
        <p:spPr>
          <a:xfrm>
            <a:off x="2447764" y="2974837"/>
            <a:ext cx="0" cy="2280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08AC8DFA-22C6-4B42-9BC2-BF47C8725217}"/>
              </a:ext>
            </a:extLst>
          </p:cNvPr>
          <p:cNvCxnSpPr>
            <a:cxnSpLocks/>
          </p:cNvCxnSpPr>
          <p:nvPr/>
        </p:nvCxnSpPr>
        <p:spPr>
          <a:xfrm>
            <a:off x="2457128" y="3533284"/>
            <a:ext cx="0" cy="2280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E91BAC1B-7EA6-FA4F-9ED2-B339C065705D}"/>
              </a:ext>
            </a:extLst>
          </p:cNvPr>
          <p:cNvCxnSpPr>
            <a:cxnSpLocks/>
          </p:cNvCxnSpPr>
          <p:nvPr/>
        </p:nvCxnSpPr>
        <p:spPr>
          <a:xfrm>
            <a:off x="2457128" y="4039441"/>
            <a:ext cx="0" cy="2280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43" name="Group 42">
            <a:extLst>
              <a:ext uri="{FF2B5EF4-FFF2-40B4-BE49-F238E27FC236}">
                <a16:creationId xmlns:a16="http://schemas.microsoft.com/office/drawing/2014/main" id="{B0CE8A24-7244-B84D-899F-3067BCBC89E5}"/>
              </a:ext>
            </a:extLst>
          </p:cNvPr>
          <p:cNvGrpSpPr/>
          <p:nvPr/>
        </p:nvGrpSpPr>
        <p:grpSpPr>
          <a:xfrm>
            <a:off x="2450942" y="2644399"/>
            <a:ext cx="3669230" cy="2115662"/>
            <a:chOff x="2450942" y="2644399"/>
            <a:chExt cx="3669230" cy="2115662"/>
          </a:xfrm>
        </p:grpSpPr>
        <p:cxnSp>
          <p:nvCxnSpPr>
            <p:cNvPr id="35" name="Elbow Connector 34">
              <a:extLst>
                <a:ext uri="{FF2B5EF4-FFF2-40B4-BE49-F238E27FC236}">
                  <a16:creationId xmlns:a16="http://schemas.microsoft.com/office/drawing/2014/main" id="{DADAA876-1636-2A42-AD07-43039B621FD4}"/>
                </a:ext>
              </a:extLst>
            </p:cNvPr>
            <p:cNvCxnSpPr>
              <a:cxnSpLocks/>
              <a:endCxn id="18" idx="0"/>
            </p:cNvCxnSpPr>
            <p:nvPr/>
          </p:nvCxnSpPr>
          <p:spPr>
            <a:xfrm flipV="1">
              <a:off x="2450942" y="2644399"/>
              <a:ext cx="3669230" cy="2115662"/>
            </a:xfrm>
            <a:prstGeom prst="bentConnector4">
              <a:avLst>
                <a:gd name="adj1" fmla="val 53650"/>
                <a:gd name="adj2" fmla="val 1108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B45A64-1106-F946-8ECE-15C7FE999BFF}"/>
                </a:ext>
              </a:extLst>
            </p:cNvPr>
            <p:cNvCxnSpPr>
              <a:cxnSpLocks/>
            </p:cNvCxnSpPr>
            <p:nvPr/>
          </p:nvCxnSpPr>
          <p:spPr>
            <a:xfrm>
              <a:off x="2452531" y="4544677"/>
              <a:ext cx="0" cy="215384"/>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5" name="Straight Arrow Connector 44">
            <a:extLst>
              <a:ext uri="{FF2B5EF4-FFF2-40B4-BE49-F238E27FC236}">
                <a16:creationId xmlns:a16="http://schemas.microsoft.com/office/drawing/2014/main" id="{DBE2CE89-51FA-7642-B532-11DDDC8167C0}"/>
              </a:ext>
            </a:extLst>
          </p:cNvPr>
          <p:cNvCxnSpPr>
            <a:cxnSpLocks/>
          </p:cNvCxnSpPr>
          <p:nvPr/>
        </p:nvCxnSpPr>
        <p:spPr>
          <a:xfrm>
            <a:off x="6120172" y="2921626"/>
            <a:ext cx="0" cy="281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111A7ACF-804D-8B42-800B-4EE9924F8464}"/>
              </a:ext>
            </a:extLst>
          </p:cNvPr>
          <p:cNvCxnSpPr>
            <a:cxnSpLocks/>
          </p:cNvCxnSpPr>
          <p:nvPr/>
        </p:nvCxnSpPr>
        <p:spPr>
          <a:xfrm>
            <a:off x="6120172" y="3492554"/>
            <a:ext cx="0" cy="281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FD3D0BB8-AF4B-1D4D-A006-FF5B3FE5724A}"/>
              </a:ext>
            </a:extLst>
          </p:cNvPr>
          <p:cNvCxnSpPr>
            <a:cxnSpLocks/>
            <a:stCxn id="20" idx="2"/>
          </p:cNvCxnSpPr>
          <p:nvPr/>
        </p:nvCxnSpPr>
        <p:spPr>
          <a:xfrm flipH="1">
            <a:off x="6120172" y="4038520"/>
            <a:ext cx="3178" cy="2289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8275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ppt_x</p:attrName>
                                        </p:attrNameLst>
                                      </p:cBhvr>
                                      <p:tavLst>
                                        <p:tav tm="0">
                                          <p:val>
                                            <p:strVal val="#ppt_x-#ppt_w*1.125000"/>
                                          </p:val>
                                        </p:tav>
                                        <p:tav tm="100000">
                                          <p:val>
                                            <p:strVal val="#ppt_x"/>
                                          </p:val>
                                        </p:tav>
                                      </p:tavLst>
                                    </p:anim>
                                    <p:animEffect transition="in" filter="wipe(righ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2"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p:tgtEl>
                                          <p:spTgt spid="6"/>
                                        </p:tgtEl>
                                        <p:attrNameLst>
                                          <p:attrName>ppt_x</p:attrName>
                                        </p:attrNameLst>
                                      </p:cBhvr>
                                      <p:tavLst>
                                        <p:tav tm="0">
                                          <p:val>
                                            <p:strVal val="#ppt_x+#ppt_w*1.125000"/>
                                          </p:val>
                                        </p:tav>
                                        <p:tav tm="100000">
                                          <p:val>
                                            <p:strVal val="#ppt_x"/>
                                          </p:val>
                                        </p:tav>
                                      </p:tavLst>
                                    </p:anim>
                                    <p:animEffect transition="in" filter="wipe(left)">
                                      <p:cBhvr>
                                        <p:cTn id="29" dur="500"/>
                                        <p:tgtEl>
                                          <p:spTgt spid="6"/>
                                        </p:tgtEl>
                                      </p:cBhvr>
                                    </p:animEffect>
                                  </p:childTnLst>
                                </p:cTn>
                              </p:par>
                              <p:par>
                                <p:cTn id="30" presetID="9"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up)">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up)">
                                      <p:cBhvr>
                                        <p:cTn id="46" dur="500"/>
                                        <p:tgtEl>
                                          <p:spTgt spid="2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up)">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up)">
                                      <p:cBhvr>
                                        <p:cTn id="64" dur="500"/>
                                        <p:tgtEl>
                                          <p:spTgt spid="32"/>
                                        </p:tgtEl>
                                      </p:cBhvr>
                                    </p:animEffect>
                                  </p:childTnLst>
                                </p:cTn>
                              </p:par>
                            </p:childTnLst>
                          </p:cTn>
                        </p:par>
                        <p:par>
                          <p:cTn id="65" fill="hold">
                            <p:stCondLst>
                              <p:cond delay="500"/>
                            </p:stCondLst>
                            <p:childTnLst>
                              <p:par>
                                <p:cTn id="66" presetID="22" presetClass="entr" presetSubtype="1" fill="hold" nodeType="after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up)">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left)">
                                      <p:cBhvr>
                                        <p:cTn id="73" dur="500"/>
                                        <p:tgtEl>
                                          <p:spTgt spid="43"/>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up)">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up)">
                                      <p:cBhvr>
                                        <p:cTn id="82" dur="500"/>
                                        <p:tgtEl>
                                          <p:spTgt spid="45"/>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up)">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wipe(up)">
                                      <p:cBhvr>
                                        <p:cTn id="91" dur="500"/>
                                        <p:tgtEl>
                                          <p:spTgt spid="46"/>
                                        </p:tgtEl>
                                      </p:cBhvr>
                                    </p:animEffect>
                                  </p:childTnLst>
                                </p:cTn>
                              </p:par>
                            </p:childTnLst>
                          </p:cTn>
                        </p:par>
                        <p:par>
                          <p:cTn id="92" fill="hold">
                            <p:stCondLst>
                              <p:cond delay="500"/>
                            </p:stCondLst>
                            <p:childTnLst>
                              <p:par>
                                <p:cTn id="93" presetID="22" presetClass="entr" presetSubtype="1" fill="hold" nodeType="after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up)">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down)">
                                      <p:cBhvr>
                                        <p:cTn id="100" dur="500"/>
                                        <p:tgtEl>
                                          <p:spTgt spid="47"/>
                                        </p:tgtEl>
                                      </p:cBhvr>
                                    </p:animEffect>
                                  </p:childTnLst>
                                </p:cTn>
                              </p:par>
                            </p:childTnLst>
                          </p:cTn>
                        </p:par>
                        <p:par>
                          <p:cTn id="101" fill="hold">
                            <p:stCondLst>
                              <p:cond delay="500"/>
                            </p:stCondLst>
                            <p:childTnLst>
                              <p:par>
                                <p:cTn id="102" presetID="22" presetClass="entr" presetSubtype="4" fill="hold" nodeType="after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wipe(down)">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CE9CD8-B2CC-7F42-A24D-3FB2E5D5E819}"/>
              </a:ext>
            </a:extLst>
          </p:cNvPr>
          <p:cNvSpPr/>
          <p:nvPr/>
        </p:nvSpPr>
        <p:spPr>
          <a:xfrm>
            <a:off x="499408" y="101416"/>
            <a:ext cx="5167184"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Thuật</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toán</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 FIFO(First In First Out)</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endParaRPr>
          </a:p>
        </p:txBody>
      </p:sp>
      <p:cxnSp>
        <p:nvCxnSpPr>
          <p:cNvPr id="3" name="直接连接符 1">
            <a:extLst>
              <a:ext uri="{FF2B5EF4-FFF2-40B4-BE49-F238E27FC236}">
                <a16:creationId xmlns:a16="http://schemas.microsoft.com/office/drawing/2014/main" id="{9FAB2F1F-8C7C-5A48-B021-94E8334786D8}"/>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4" name="Graphic 3" descr="Lightbulb and gear">
            <a:extLst>
              <a:ext uri="{FF2B5EF4-FFF2-40B4-BE49-F238E27FC236}">
                <a16:creationId xmlns:a16="http://schemas.microsoft.com/office/drawing/2014/main" id="{9479D078-880F-AB4D-BFC9-B7C6A00BB2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sp>
        <p:nvSpPr>
          <p:cNvPr id="5" name="Rectangle 4">
            <a:extLst>
              <a:ext uri="{FF2B5EF4-FFF2-40B4-BE49-F238E27FC236}">
                <a16:creationId xmlns:a16="http://schemas.microsoft.com/office/drawing/2014/main" id="{8D80DBDD-EA08-6E4E-8694-638DF6AFD887}"/>
              </a:ext>
            </a:extLst>
          </p:cNvPr>
          <p:cNvSpPr/>
          <p:nvPr/>
        </p:nvSpPr>
        <p:spPr>
          <a:xfrm>
            <a:off x="461545" y="843558"/>
            <a:ext cx="8135284" cy="830997"/>
          </a:xfrm>
          <a:prstGeom prst="rect">
            <a:avLst/>
          </a:prstGeom>
        </p:spPr>
        <p:txBody>
          <a:bodyPr wrap="square">
            <a:spAutoFit/>
          </a:bodyPr>
          <a:lstStyle/>
          <a:p>
            <a:pPr algn="just"/>
            <a:r>
              <a:rPr lang="en-VN" sz="1600" dirty="0">
                <a:latin typeface="Cambria" panose="02040503050406030204" pitchFamily="18" charset="0"/>
              </a:rPr>
              <a:t>Thuật toán này hoạt động tương tự so với hàng đợi queue. Cache sẽ loại bỏ các nội dung theo thứ tự mà chúng được lưu vào cache mà không cần quan tâm đến tần suất hay số lần xuất hiện trước đó của nội dung đó.</a:t>
            </a:r>
          </a:p>
        </p:txBody>
      </p:sp>
    </p:spTree>
    <p:extLst>
      <p:ext uri="{BB962C8B-B14F-4D97-AF65-F5344CB8AC3E}">
        <p14:creationId xmlns:p14="http://schemas.microsoft.com/office/powerpoint/2010/main" val="192527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43">
            <a:extLst>
              <a:ext uri="{FF2B5EF4-FFF2-40B4-BE49-F238E27FC236}">
                <a16:creationId xmlns:a16="http://schemas.microsoft.com/office/drawing/2014/main" id="{E5C82AEB-69D0-42EA-BBFD-EEDB9335E1AE}"/>
              </a:ext>
            </a:extLst>
          </p:cNvPr>
          <p:cNvSpPr txBox="1"/>
          <p:nvPr/>
        </p:nvSpPr>
        <p:spPr>
          <a:xfrm>
            <a:off x="4003391" y="959480"/>
            <a:ext cx="469119" cy="577081"/>
          </a:xfrm>
          <a:prstGeom prst="rect">
            <a:avLst/>
          </a:prstGeom>
          <a:noFill/>
        </p:spPr>
        <p:txBody>
          <a:bodyPr wrap="none">
            <a:normAutofit fontScale="85000" lnSpcReduction="20000"/>
          </a:bodyPr>
          <a:lstStyle/>
          <a:p>
            <a:pPr algn="ctr"/>
            <a:r>
              <a:rPr lang="id-ID" sz="4400" spc="-300">
                <a:solidFill>
                  <a:schemeClr val="accent1"/>
                </a:solidFill>
                <a:latin typeface="Impact" panose="020B0806030902050204" pitchFamily="34" charset="0"/>
              </a:rPr>
              <a:t>01</a:t>
            </a:r>
          </a:p>
        </p:txBody>
      </p:sp>
      <p:sp>
        <p:nvSpPr>
          <p:cNvPr id="114" name="TextBox 44">
            <a:extLst>
              <a:ext uri="{FF2B5EF4-FFF2-40B4-BE49-F238E27FC236}">
                <a16:creationId xmlns:a16="http://schemas.microsoft.com/office/drawing/2014/main" id="{59A34796-AF46-403E-9181-306BC813E260}"/>
              </a:ext>
            </a:extLst>
          </p:cNvPr>
          <p:cNvSpPr txBox="1"/>
          <p:nvPr/>
        </p:nvSpPr>
        <p:spPr>
          <a:xfrm>
            <a:off x="4002188" y="2283209"/>
            <a:ext cx="520816" cy="577081"/>
          </a:xfrm>
          <a:prstGeom prst="rect">
            <a:avLst/>
          </a:prstGeom>
          <a:noFill/>
        </p:spPr>
        <p:txBody>
          <a:bodyPr wrap="none">
            <a:normAutofit fontScale="85000" lnSpcReduction="20000"/>
          </a:bodyPr>
          <a:lstStyle/>
          <a:p>
            <a:pPr algn="ctr"/>
            <a:r>
              <a:rPr lang="id-ID" sz="4400" spc="-300">
                <a:solidFill>
                  <a:schemeClr val="accent4"/>
                </a:solidFill>
                <a:latin typeface="Impact" panose="020B0806030902050204" pitchFamily="34" charset="0"/>
              </a:rPr>
              <a:t>02</a:t>
            </a:r>
          </a:p>
        </p:txBody>
      </p:sp>
      <p:sp>
        <p:nvSpPr>
          <p:cNvPr id="116" name="TextBox 46">
            <a:extLst>
              <a:ext uri="{FF2B5EF4-FFF2-40B4-BE49-F238E27FC236}">
                <a16:creationId xmlns:a16="http://schemas.microsoft.com/office/drawing/2014/main" id="{8B527EB3-B4B6-43A8-81E5-50C2E5FA0DAC}"/>
              </a:ext>
            </a:extLst>
          </p:cNvPr>
          <p:cNvSpPr txBox="1"/>
          <p:nvPr/>
        </p:nvSpPr>
        <p:spPr>
          <a:xfrm>
            <a:off x="4003391" y="3613773"/>
            <a:ext cx="519613" cy="577081"/>
          </a:xfrm>
          <a:prstGeom prst="rect">
            <a:avLst/>
          </a:prstGeom>
          <a:noFill/>
        </p:spPr>
        <p:txBody>
          <a:bodyPr wrap="none">
            <a:normAutofit fontScale="85000" lnSpcReduction="20000"/>
          </a:bodyPr>
          <a:lstStyle/>
          <a:p>
            <a:pPr algn="ctr"/>
            <a:r>
              <a:rPr lang="id-ID" sz="4400" spc="-300">
                <a:solidFill>
                  <a:schemeClr val="accent6"/>
                </a:solidFill>
                <a:latin typeface="Impact" panose="020B0806030902050204" pitchFamily="34" charset="0"/>
              </a:rPr>
              <a:t>0</a:t>
            </a:r>
            <a:r>
              <a:rPr lang="en-US" sz="4400" spc="-300">
                <a:solidFill>
                  <a:schemeClr val="accent6"/>
                </a:solidFill>
                <a:latin typeface="Impact" panose="020B0806030902050204" pitchFamily="34" charset="0"/>
              </a:rPr>
              <a:t>3</a:t>
            </a:r>
            <a:endParaRPr lang="id-ID" sz="4400" spc="-300">
              <a:solidFill>
                <a:schemeClr val="accent6"/>
              </a:solidFill>
              <a:latin typeface="Impact" panose="020B0806030902050204" pitchFamily="34" charset="0"/>
            </a:endParaRPr>
          </a:p>
        </p:txBody>
      </p:sp>
      <p:grpSp>
        <p:nvGrpSpPr>
          <p:cNvPr id="119" name="Group 57">
            <a:extLst>
              <a:ext uri="{FF2B5EF4-FFF2-40B4-BE49-F238E27FC236}">
                <a16:creationId xmlns:a16="http://schemas.microsoft.com/office/drawing/2014/main" id="{05BAADB1-5B6E-4B2B-9DCF-580960475930}"/>
              </a:ext>
            </a:extLst>
          </p:cNvPr>
          <p:cNvGrpSpPr/>
          <p:nvPr/>
        </p:nvGrpSpPr>
        <p:grpSpPr>
          <a:xfrm>
            <a:off x="4612100" y="1040848"/>
            <a:ext cx="1721197" cy="882829"/>
            <a:chOff x="779290" y="1689164"/>
            <a:chExt cx="2501622" cy="1177107"/>
          </a:xfrm>
        </p:grpSpPr>
        <p:sp>
          <p:nvSpPr>
            <p:cNvPr id="135" name="TextBox 58">
              <a:extLst>
                <a:ext uri="{FF2B5EF4-FFF2-40B4-BE49-F238E27FC236}">
                  <a16:creationId xmlns:a16="http://schemas.microsoft.com/office/drawing/2014/main" id="{303EE45C-AD8E-4857-AC5C-9C2AEAB29EED}"/>
                </a:ext>
              </a:extLst>
            </p:cNvPr>
            <p:cNvSpPr txBox="1">
              <a:spLocks/>
            </p:cNvSpPr>
            <p:nvPr/>
          </p:nvSpPr>
          <p:spPr>
            <a:xfrm>
              <a:off x="779290" y="1689164"/>
              <a:ext cx="2501622" cy="362030"/>
            </a:xfrm>
            <a:prstGeom prst="rect">
              <a:avLst/>
            </a:prstGeom>
          </p:spPr>
          <p:txBody>
            <a:bodyPr vert="horz" wrap="none" lIns="0" tIns="0" rIns="0" bIns="0" anchor="ctr" anchorCtr="0">
              <a:noAutofit/>
            </a:bodyPr>
            <a:lstStyle/>
            <a:p>
              <a:pPr marL="0" indent="0">
                <a:spcBef>
                  <a:spcPct val="0"/>
                </a:spcBef>
                <a:buNone/>
              </a:pPr>
              <a:r>
                <a:rPr lang="en-US" altLang="zh-CN" sz="2000" b="1">
                  <a:solidFill>
                    <a:schemeClr val="accent1"/>
                  </a:solidFill>
                  <a:latin typeface="Cambria" panose="02040503050406030204" pitchFamily="18" charset="0"/>
                </a:rPr>
                <a:t>PROXY</a:t>
              </a:r>
              <a:endParaRPr lang="zh-CN" altLang="en-US" sz="2000" b="1">
                <a:solidFill>
                  <a:schemeClr val="accent1"/>
                </a:solidFill>
                <a:latin typeface="Cambria" panose="02040503050406030204" pitchFamily="18" charset="0"/>
              </a:endParaRPr>
            </a:p>
          </p:txBody>
        </p:sp>
        <p:sp>
          <p:nvSpPr>
            <p:cNvPr id="136" name="TextBox 59">
              <a:extLst>
                <a:ext uri="{FF2B5EF4-FFF2-40B4-BE49-F238E27FC236}">
                  <a16:creationId xmlns:a16="http://schemas.microsoft.com/office/drawing/2014/main" id="{6274B5AB-4C89-4BBB-80C6-CA000BFD4863}"/>
                </a:ext>
              </a:extLst>
            </p:cNvPr>
            <p:cNvSpPr txBox="1">
              <a:spLocks/>
            </p:cNvSpPr>
            <p:nvPr/>
          </p:nvSpPr>
          <p:spPr>
            <a:xfrm>
              <a:off x="779290" y="2151778"/>
              <a:ext cx="2501622" cy="714493"/>
            </a:xfrm>
            <a:prstGeom prst="rect">
              <a:avLst/>
            </a:prstGeom>
          </p:spPr>
          <p:txBody>
            <a:bodyPr vert="horz" wrap="square" lIns="0" tIns="0" rIns="0" bIns="0" anchor="t" anchorCtr="0">
              <a:normAutofit/>
            </a:bodyPr>
            <a:lstStyle/>
            <a:p>
              <a:pPr marL="171450" lvl="0" indent="-171450" defTabSz="914377">
                <a:lnSpc>
                  <a:spcPct val="120000"/>
                </a:lnSpc>
                <a:buFont typeface="Arial" panose="020B0604020202020204" pitchFamily="34" charset="0"/>
                <a:buChar char="•"/>
              </a:pPr>
              <a:r>
                <a:rPr lang="vi-VN" altLang="zh-CN" sz="800" dirty="0">
                  <a:latin typeface="Cambria" panose="02040503050406030204" pitchFamily="18" charset="0"/>
                </a:rPr>
                <a:t>TỔNG QUAN VỀ PROXY</a:t>
              </a:r>
              <a:endParaRPr lang="zh-CN" altLang="en-US" sz="800" dirty="0">
                <a:solidFill>
                  <a:schemeClr val="tx1"/>
                </a:solidFill>
                <a:latin typeface="Cambria" panose="02040503050406030204" pitchFamily="18" charset="0"/>
              </a:endParaRPr>
            </a:p>
          </p:txBody>
        </p:sp>
      </p:grpSp>
      <p:grpSp>
        <p:nvGrpSpPr>
          <p:cNvPr id="120" name="Group 60">
            <a:extLst>
              <a:ext uri="{FF2B5EF4-FFF2-40B4-BE49-F238E27FC236}">
                <a16:creationId xmlns:a16="http://schemas.microsoft.com/office/drawing/2014/main" id="{E0155E41-8871-4728-91E7-7FEEF3DD50FF}"/>
              </a:ext>
            </a:extLst>
          </p:cNvPr>
          <p:cNvGrpSpPr/>
          <p:nvPr/>
        </p:nvGrpSpPr>
        <p:grpSpPr>
          <a:xfrm>
            <a:off x="4602354" y="2361758"/>
            <a:ext cx="1730943" cy="906788"/>
            <a:chOff x="729304" y="1721312"/>
            <a:chExt cx="2515788" cy="1209050"/>
          </a:xfrm>
        </p:grpSpPr>
        <p:sp>
          <p:nvSpPr>
            <p:cNvPr id="133" name="TextBox 61">
              <a:extLst>
                <a:ext uri="{FF2B5EF4-FFF2-40B4-BE49-F238E27FC236}">
                  <a16:creationId xmlns:a16="http://schemas.microsoft.com/office/drawing/2014/main" id="{71E0D9CE-2CF7-42CE-9089-72829608A823}"/>
                </a:ext>
              </a:extLst>
            </p:cNvPr>
            <p:cNvSpPr txBox="1">
              <a:spLocks/>
            </p:cNvSpPr>
            <p:nvPr/>
          </p:nvSpPr>
          <p:spPr>
            <a:xfrm>
              <a:off x="743469" y="1721312"/>
              <a:ext cx="2501623" cy="362030"/>
            </a:xfrm>
            <a:prstGeom prst="rect">
              <a:avLst/>
            </a:prstGeom>
          </p:spPr>
          <p:txBody>
            <a:bodyPr vert="horz" wrap="none" lIns="0" tIns="0" rIns="0" bIns="0" anchor="ctr" anchorCtr="0">
              <a:noAutofit/>
            </a:bodyPr>
            <a:lstStyle/>
            <a:p>
              <a:pPr marL="0" indent="0">
                <a:spcBef>
                  <a:spcPct val="0"/>
                </a:spcBef>
                <a:buNone/>
              </a:pPr>
              <a:r>
                <a:rPr lang="en-US" altLang="zh-CN" sz="2000" b="1">
                  <a:solidFill>
                    <a:schemeClr val="accent4"/>
                  </a:solidFill>
                  <a:latin typeface="Cambria" panose="02040503050406030204" pitchFamily="18" charset="0"/>
                </a:rPr>
                <a:t>CACHE</a:t>
              </a:r>
              <a:endParaRPr lang="zh-CN" altLang="en-US" sz="2000" b="1">
                <a:solidFill>
                  <a:schemeClr val="accent4"/>
                </a:solidFill>
                <a:latin typeface="Cambria" panose="02040503050406030204" pitchFamily="18" charset="0"/>
              </a:endParaRPr>
            </a:p>
          </p:txBody>
        </p:sp>
        <p:sp>
          <p:nvSpPr>
            <p:cNvPr id="134" name="TextBox 62">
              <a:extLst>
                <a:ext uri="{FF2B5EF4-FFF2-40B4-BE49-F238E27FC236}">
                  <a16:creationId xmlns:a16="http://schemas.microsoft.com/office/drawing/2014/main" id="{65F50AEB-2D2F-480E-9E8E-EB4A77644C91}"/>
                </a:ext>
              </a:extLst>
            </p:cNvPr>
            <p:cNvSpPr txBox="1">
              <a:spLocks/>
            </p:cNvSpPr>
            <p:nvPr/>
          </p:nvSpPr>
          <p:spPr>
            <a:xfrm>
              <a:off x="729304" y="2215871"/>
              <a:ext cx="2501622" cy="714491"/>
            </a:xfrm>
            <a:prstGeom prst="rect">
              <a:avLst/>
            </a:prstGeom>
          </p:spPr>
          <p:txBody>
            <a:bodyPr vert="horz" wrap="square" lIns="0" tIns="0" rIns="0" bIns="0" anchor="t" anchorCtr="0">
              <a:normAutofit/>
            </a:bodyPr>
            <a:lstStyle/>
            <a:p>
              <a:pPr marL="171450" lvl="0" indent="-171450" defTabSz="914377">
                <a:lnSpc>
                  <a:spcPct val="120000"/>
                </a:lnSpc>
                <a:buFont typeface="Arial" panose="020B0604020202020204" pitchFamily="34" charset="0"/>
                <a:buChar char="•"/>
              </a:pPr>
              <a:r>
                <a:rPr lang="vi-VN" altLang="zh-CN" sz="800">
                  <a:solidFill>
                    <a:schemeClr val="tx1"/>
                  </a:solidFill>
                  <a:latin typeface="Cambria" panose="02040503050406030204" pitchFamily="18" charset="0"/>
                </a:rPr>
                <a:t>GIỚI THIỆU VỀ CACHE</a:t>
              </a:r>
            </a:p>
            <a:p>
              <a:pPr marL="171450" lvl="0" indent="-171450" defTabSz="914377">
                <a:lnSpc>
                  <a:spcPct val="120000"/>
                </a:lnSpc>
                <a:buFont typeface="Arial" panose="020B0604020202020204" pitchFamily="34" charset="0"/>
                <a:buChar char="•"/>
              </a:pPr>
              <a:r>
                <a:rPr lang="vi-VN" altLang="zh-CN" sz="800">
                  <a:latin typeface="Cambria" panose="02040503050406030204" pitchFamily="18" charset="0"/>
                </a:rPr>
                <a:t>NHỮNG THUẬT TOÁN PHỔ BIẾN</a:t>
              </a:r>
              <a:endParaRPr lang="zh-CN" altLang="en-US" sz="800">
                <a:solidFill>
                  <a:schemeClr val="tx1"/>
                </a:solidFill>
                <a:latin typeface="Cambria" panose="02040503050406030204" pitchFamily="18" charset="0"/>
              </a:endParaRPr>
            </a:p>
          </p:txBody>
        </p:sp>
      </p:grpSp>
      <p:grpSp>
        <p:nvGrpSpPr>
          <p:cNvPr id="122" name="Group 66">
            <a:extLst>
              <a:ext uri="{FF2B5EF4-FFF2-40B4-BE49-F238E27FC236}">
                <a16:creationId xmlns:a16="http://schemas.microsoft.com/office/drawing/2014/main" id="{CA669F25-1610-4797-B681-E3FCD3A3C179}"/>
              </a:ext>
            </a:extLst>
          </p:cNvPr>
          <p:cNvGrpSpPr/>
          <p:nvPr/>
        </p:nvGrpSpPr>
        <p:grpSpPr>
          <a:xfrm>
            <a:off x="4577328" y="3686615"/>
            <a:ext cx="1866880" cy="954784"/>
            <a:chOff x="741414" y="1677792"/>
            <a:chExt cx="2713360" cy="1273045"/>
          </a:xfrm>
        </p:grpSpPr>
        <p:sp>
          <p:nvSpPr>
            <p:cNvPr id="129" name="TextBox 67">
              <a:extLst>
                <a:ext uri="{FF2B5EF4-FFF2-40B4-BE49-F238E27FC236}">
                  <a16:creationId xmlns:a16="http://schemas.microsoft.com/office/drawing/2014/main" id="{F0C211D1-BB91-4AA4-850A-618F29D1BC0F}"/>
                </a:ext>
              </a:extLst>
            </p:cNvPr>
            <p:cNvSpPr txBox="1">
              <a:spLocks/>
            </p:cNvSpPr>
            <p:nvPr/>
          </p:nvSpPr>
          <p:spPr>
            <a:xfrm>
              <a:off x="791952" y="1677792"/>
              <a:ext cx="2501622" cy="362031"/>
            </a:xfrm>
            <a:prstGeom prst="rect">
              <a:avLst/>
            </a:prstGeom>
          </p:spPr>
          <p:txBody>
            <a:bodyPr vert="horz" wrap="none" lIns="0" tIns="0" rIns="0" bIns="0" anchor="ctr" anchorCtr="0">
              <a:noAutofit/>
            </a:bodyPr>
            <a:lstStyle/>
            <a:p>
              <a:pPr marL="0" indent="0">
                <a:spcBef>
                  <a:spcPct val="0"/>
                </a:spcBef>
                <a:buNone/>
              </a:pPr>
              <a:r>
                <a:rPr lang="en-US" altLang="zh-CN" sz="2000" b="1">
                  <a:solidFill>
                    <a:schemeClr val="accent6"/>
                  </a:solidFill>
                  <a:latin typeface="Cambria" panose="02040503050406030204" pitchFamily="18" charset="0"/>
                </a:rPr>
                <a:t>DEMO</a:t>
              </a:r>
              <a:endParaRPr lang="zh-CN" altLang="en-US" sz="2000" b="1">
                <a:solidFill>
                  <a:schemeClr val="accent6"/>
                </a:solidFill>
                <a:latin typeface="Cambria" panose="02040503050406030204" pitchFamily="18" charset="0"/>
              </a:endParaRPr>
            </a:p>
          </p:txBody>
        </p:sp>
        <p:sp>
          <p:nvSpPr>
            <p:cNvPr id="130" name="TextBox 68">
              <a:extLst>
                <a:ext uri="{FF2B5EF4-FFF2-40B4-BE49-F238E27FC236}">
                  <a16:creationId xmlns:a16="http://schemas.microsoft.com/office/drawing/2014/main" id="{BFF10583-2505-4213-A288-BB7EA55A7A2E}"/>
                </a:ext>
              </a:extLst>
            </p:cNvPr>
            <p:cNvSpPr txBox="1">
              <a:spLocks/>
            </p:cNvSpPr>
            <p:nvPr/>
          </p:nvSpPr>
          <p:spPr>
            <a:xfrm>
              <a:off x="741414" y="2236345"/>
              <a:ext cx="2713360" cy="714492"/>
            </a:xfrm>
            <a:prstGeom prst="rect">
              <a:avLst/>
            </a:prstGeom>
          </p:spPr>
          <p:txBody>
            <a:bodyPr vert="horz" wrap="square" lIns="0" tIns="0" rIns="0" bIns="0" anchor="t" anchorCtr="0">
              <a:normAutofit/>
            </a:bodyPr>
            <a:lstStyle/>
            <a:p>
              <a:pPr marL="171450" lvl="0" indent="-171450" defTabSz="914377">
                <a:lnSpc>
                  <a:spcPct val="120000"/>
                </a:lnSpc>
                <a:buFont typeface="Arial" panose="020B0604020202020204" pitchFamily="34" charset="0"/>
                <a:buChar char="•"/>
              </a:pPr>
              <a:r>
                <a:rPr lang="vi-VN" altLang="zh-CN" sz="800" dirty="0">
                  <a:latin typeface="Cambria" panose="02040503050406030204" pitchFamily="18" charset="0"/>
                </a:rPr>
                <a:t>TẠO PROXY ĐƠN GIẢN BẰNG SQUID</a:t>
              </a:r>
              <a:endParaRPr lang="zh-CN" altLang="en-US" sz="800" dirty="0">
                <a:solidFill>
                  <a:schemeClr val="tx1"/>
                </a:solidFill>
                <a:latin typeface="Cambria" panose="02040503050406030204" pitchFamily="18" charset="0"/>
              </a:endParaRPr>
            </a:p>
          </p:txBody>
        </p:sp>
      </p:grpSp>
      <p:grpSp>
        <p:nvGrpSpPr>
          <p:cNvPr id="5" name="Group 75">
            <a:extLst>
              <a:ext uri="{FF2B5EF4-FFF2-40B4-BE49-F238E27FC236}">
                <a16:creationId xmlns:a16="http://schemas.microsoft.com/office/drawing/2014/main" id="{60A838E8-BE13-4897-B9D5-33A082ADAAAC}"/>
              </a:ext>
            </a:extLst>
          </p:cNvPr>
          <p:cNvGrpSpPr/>
          <p:nvPr/>
        </p:nvGrpSpPr>
        <p:grpSpPr>
          <a:xfrm>
            <a:off x="476408" y="1040851"/>
            <a:ext cx="2745656" cy="3688006"/>
            <a:chOff x="4265562" y="1940657"/>
            <a:chExt cx="3660875" cy="4917341"/>
          </a:xfrm>
        </p:grpSpPr>
        <p:grpSp>
          <p:nvGrpSpPr>
            <p:cNvPr id="6" name="Group 76">
              <a:extLst>
                <a:ext uri="{FF2B5EF4-FFF2-40B4-BE49-F238E27FC236}">
                  <a16:creationId xmlns:a16="http://schemas.microsoft.com/office/drawing/2014/main" id="{4B41A351-1C8B-4FBB-AADE-61FF0935EE24}"/>
                </a:ext>
              </a:extLst>
            </p:cNvPr>
            <p:cNvGrpSpPr/>
            <p:nvPr/>
          </p:nvGrpSpPr>
          <p:grpSpPr>
            <a:xfrm>
              <a:off x="4265562" y="1940657"/>
              <a:ext cx="3660875" cy="3121872"/>
              <a:chOff x="4265562" y="1940657"/>
              <a:chExt cx="3660875" cy="3121872"/>
            </a:xfrm>
          </p:grpSpPr>
          <p:sp>
            <p:nvSpPr>
              <p:cNvPr id="22" name="Freeform: Shape 92">
                <a:extLst>
                  <a:ext uri="{FF2B5EF4-FFF2-40B4-BE49-F238E27FC236}">
                    <a16:creationId xmlns:a16="http://schemas.microsoft.com/office/drawing/2014/main" id="{B487F70B-1C5C-4FC6-A2A0-447F3F7BC024}"/>
                  </a:ext>
                </a:extLst>
              </p:cNvPr>
              <p:cNvSpPr>
                <a:spLocks/>
              </p:cNvSpPr>
              <p:nvPr/>
            </p:nvSpPr>
            <p:spPr bwMode="auto">
              <a:xfrm>
                <a:off x="5450885" y="3828974"/>
                <a:ext cx="567942" cy="832017"/>
              </a:xfrm>
              <a:custGeom>
                <a:avLst/>
                <a:gdLst>
                  <a:gd name="T0" fmla="*/ 351 w 351"/>
                  <a:gd name="T1" fmla="*/ 514 h 514"/>
                  <a:gd name="T2" fmla="*/ 351 w 351"/>
                  <a:gd name="T3" fmla="*/ 316 h 514"/>
                  <a:gd name="T4" fmla="*/ 286 w 351"/>
                  <a:gd name="T5" fmla="*/ 257 h 514"/>
                  <a:gd name="T6" fmla="*/ 66 w 351"/>
                  <a:gd name="T7" fmla="*/ 257 h 514"/>
                  <a:gd name="T8" fmla="*/ 0 w 351"/>
                  <a:gd name="T9" fmla="*/ 199 h 514"/>
                  <a:gd name="T10" fmla="*/ 0 w 351"/>
                  <a:gd name="T11" fmla="*/ 0 h 514"/>
                </a:gdLst>
                <a:ahLst/>
                <a:cxnLst>
                  <a:cxn ang="0">
                    <a:pos x="T0" y="T1"/>
                  </a:cxn>
                  <a:cxn ang="0">
                    <a:pos x="T2" y="T3"/>
                  </a:cxn>
                  <a:cxn ang="0">
                    <a:pos x="T4" y="T5"/>
                  </a:cxn>
                  <a:cxn ang="0">
                    <a:pos x="T6" y="T7"/>
                  </a:cxn>
                  <a:cxn ang="0">
                    <a:pos x="T8" y="T9"/>
                  </a:cxn>
                  <a:cxn ang="0">
                    <a:pos x="T10" y="T11"/>
                  </a:cxn>
                </a:cxnLst>
                <a:rect l="0" t="0" r="r" b="b"/>
                <a:pathLst>
                  <a:path w="351" h="514">
                    <a:moveTo>
                      <a:pt x="351" y="514"/>
                    </a:moveTo>
                    <a:cubicBezTo>
                      <a:pt x="351" y="316"/>
                      <a:pt x="351" y="316"/>
                      <a:pt x="351" y="316"/>
                    </a:cubicBezTo>
                    <a:cubicBezTo>
                      <a:pt x="351" y="283"/>
                      <a:pt x="322" y="257"/>
                      <a:pt x="286" y="257"/>
                    </a:cubicBezTo>
                    <a:cubicBezTo>
                      <a:pt x="66" y="257"/>
                      <a:pt x="66" y="257"/>
                      <a:pt x="66" y="257"/>
                    </a:cubicBezTo>
                    <a:cubicBezTo>
                      <a:pt x="30" y="257"/>
                      <a:pt x="0" y="231"/>
                      <a:pt x="0" y="199"/>
                    </a:cubicBezTo>
                    <a:cubicBezTo>
                      <a:pt x="0" y="0"/>
                      <a:pt x="0" y="0"/>
                      <a:pt x="0" y="0"/>
                    </a:cubicBezTo>
                  </a:path>
                </a:pathLst>
              </a:custGeom>
              <a:noFill/>
              <a:ln w="412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3" name="Freeform: Shape 93">
                <a:extLst>
                  <a:ext uri="{FF2B5EF4-FFF2-40B4-BE49-F238E27FC236}">
                    <a16:creationId xmlns:a16="http://schemas.microsoft.com/office/drawing/2014/main" id="{0B41BA89-A009-440E-AC14-D822A557E1E8}"/>
                  </a:ext>
                </a:extLst>
              </p:cNvPr>
              <p:cNvSpPr>
                <a:spLocks/>
              </p:cNvSpPr>
              <p:nvPr/>
            </p:nvSpPr>
            <p:spPr bwMode="auto">
              <a:xfrm>
                <a:off x="6127351" y="3828974"/>
                <a:ext cx="567942" cy="832017"/>
              </a:xfrm>
              <a:custGeom>
                <a:avLst/>
                <a:gdLst>
                  <a:gd name="T0" fmla="*/ 0 w 351"/>
                  <a:gd name="T1" fmla="*/ 514 h 514"/>
                  <a:gd name="T2" fmla="*/ 0 w 351"/>
                  <a:gd name="T3" fmla="*/ 316 h 514"/>
                  <a:gd name="T4" fmla="*/ 65 w 351"/>
                  <a:gd name="T5" fmla="*/ 257 h 514"/>
                  <a:gd name="T6" fmla="*/ 285 w 351"/>
                  <a:gd name="T7" fmla="*/ 257 h 514"/>
                  <a:gd name="T8" fmla="*/ 351 w 351"/>
                  <a:gd name="T9" fmla="*/ 199 h 514"/>
                  <a:gd name="T10" fmla="*/ 351 w 351"/>
                  <a:gd name="T11" fmla="*/ 0 h 514"/>
                </a:gdLst>
                <a:ahLst/>
                <a:cxnLst>
                  <a:cxn ang="0">
                    <a:pos x="T0" y="T1"/>
                  </a:cxn>
                  <a:cxn ang="0">
                    <a:pos x="T2" y="T3"/>
                  </a:cxn>
                  <a:cxn ang="0">
                    <a:pos x="T4" y="T5"/>
                  </a:cxn>
                  <a:cxn ang="0">
                    <a:pos x="T6" y="T7"/>
                  </a:cxn>
                  <a:cxn ang="0">
                    <a:pos x="T8" y="T9"/>
                  </a:cxn>
                  <a:cxn ang="0">
                    <a:pos x="T10" y="T11"/>
                  </a:cxn>
                </a:cxnLst>
                <a:rect l="0" t="0" r="r" b="b"/>
                <a:pathLst>
                  <a:path w="351" h="514">
                    <a:moveTo>
                      <a:pt x="0" y="514"/>
                    </a:moveTo>
                    <a:cubicBezTo>
                      <a:pt x="0" y="316"/>
                      <a:pt x="0" y="316"/>
                      <a:pt x="0" y="316"/>
                    </a:cubicBezTo>
                    <a:cubicBezTo>
                      <a:pt x="0" y="283"/>
                      <a:pt x="29" y="257"/>
                      <a:pt x="65" y="257"/>
                    </a:cubicBezTo>
                    <a:cubicBezTo>
                      <a:pt x="285" y="257"/>
                      <a:pt x="285" y="257"/>
                      <a:pt x="285" y="257"/>
                    </a:cubicBezTo>
                    <a:cubicBezTo>
                      <a:pt x="321" y="257"/>
                      <a:pt x="351" y="231"/>
                      <a:pt x="351" y="199"/>
                    </a:cubicBezTo>
                    <a:cubicBezTo>
                      <a:pt x="351" y="0"/>
                      <a:pt x="351" y="0"/>
                      <a:pt x="351" y="0"/>
                    </a:cubicBezTo>
                  </a:path>
                </a:pathLst>
              </a:custGeom>
              <a:noFill/>
              <a:ln w="41275" cap="flat">
                <a:solidFill>
                  <a:srgbClr val="5895CB"/>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4" name="Freeform: Shape 94">
                <a:extLst>
                  <a:ext uri="{FF2B5EF4-FFF2-40B4-BE49-F238E27FC236}">
                    <a16:creationId xmlns:a16="http://schemas.microsoft.com/office/drawing/2014/main" id="{44DE1E25-B9BD-4782-890A-ADCF5559E427}"/>
                  </a:ext>
                </a:extLst>
              </p:cNvPr>
              <p:cNvSpPr>
                <a:spLocks/>
              </p:cNvSpPr>
              <p:nvPr/>
            </p:nvSpPr>
            <p:spPr bwMode="auto">
              <a:xfrm>
                <a:off x="4667101" y="2976458"/>
                <a:ext cx="381040" cy="555884"/>
              </a:xfrm>
              <a:custGeom>
                <a:avLst/>
                <a:gdLst>
                  <a:gd name="T0" fmla="*/ 235 w 235"/>
                  <a:gd name="T1" fmla="*/ 344 h 344"/>
                  <a:gd name="T2" fmla="*/ 235 w 235"/>
                  <a:gd name="T3" fmla="*/ 211 h 344"/>
                  <a:gd name="T4" fmla="*/ 191 w 235"/>
                  <a:gd name="T5" fmla="*/ 172 h 344"/>
                  <a:gd name="T6" fmla="*/ 44 w 235"/>
                  <a:gd name="T7" fmla="*/ 172 h 344"/>
                  <a:gd name="T8" fmla="*/ 0 w 235"/>
                  <a:gd name="T9" fmla="*/ 133 h 344"/>
                  <a:gd name="T10" fmla="*/ 0 w 235"/>
                  <a:gd name="T11" fmla="*/ 0 h 344"/>
                </a:gdLst>
                <a:ahLst/>
                <a:cxnLst>
                  <a:cxn ang="0">
                    <a:pos x="T0" y="T1"/>
                  </a:cxn>
                  <a:cxn ang="0">
                    <a:pos x="T2" y="T3"/>
                  </a:cxn>
                  <a:cxn ang="0">
                    <a:pos x="T4" y="T5"/>
                  </a:cxn>
                  <a:cxn ang="0">
                    <a:pos x="T6" y="T7"/>
                  </a:cxn>
                  <a:cxn ang="0">
                    <a:pos x="T8" y="T9"/>
                  </a:cxn>
                  <a:cxn ang="0">
                    <a:pos x="T10" y="T11"/>
                  </a:cxn>
                </a:cxnLst>
                <a:rect l="0" t="0" r="r" b="b"/>
                <a:pathLst>
                  <a:path w="235" h="344">
                    <a:moveTo>
                      <a:pt x="235" y="344"/>
                    </a:moveTo>
                    <a:cubicBezTo>
                      <a:pt x="235" y="211"/>
                      <a:pt x="235" y="211"/>
                      <a:pt x="235" y="211"/>
                    </a:cubicBezTo>
                    <a:cubicBezTo>
                      <a:pt x="235" y="189"/>
                      <a:pt x="215" y="172"/>
                      <a:pt x="191" y="172"/>
                    </a:cubicBezTo>
                    <a:cubicBezTo>
                      <a:pt x="44" y="172"/>
                      <a:pt x="44" y="172"/>
                      <a:pt x="44" y="172"/>
                    </a:cubicBezTo>
                    <a:cubicBezTo>
                      <a:pt x="20" y="172"/>
                      <a:pt x="0" y="154"/>
                      <a:pt x="0" y="133"/>
                    </a:cubicBezTo>
                    <a:cubicBezTo>
                      <a:pt x="0" y="0"/>
                      <a:pt x="0" y="0"/>
                      <a:pt x="0" y="0"/>
                    </a:cubicBezTo>
                  </a:path>
                </a:pathLst>
              </a:custGeom>
              <a:noFill/>
              <a:ln w="412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5" name="Freeform: Shape 95">
                <a:extLst>
                  <a:ext uri="{FF2B5EF4-FFF2-40B4-BE49-F238E27FC236}">
                    <a16:creationId xmlns:a16="http://schemas.microsoft.com/office/drawing/2014/main" id="{5E1C2443-7B12-4515-B28E-F1DE4BA689E0}"/>
                  </a:ext>
                </a:extLst>
              </p:cNvPr>
              <p:cNvSpPr>
                <a:spLocks/>
              </p:cNvSpPr>
              <p:nvPr/>
            </p:nvSpPr>
            <p:spPr bwMode="auto">
              <a:xfrm>
                <a:off x="7193297" y="3323735"/>
                <a:ext cx="378628" cy="557090"/>
              </a:xfrm>
              <a:custGeom>
                <a:avLst/>
                <a:gdLst>
                  <a:gd name="T0" fmla="*/ 0 w 234"/>
                  <a:gd name="T1" fmla="*/ 344 h 344"/>
                  <a:gd name="T2" fmla="*/ 0 w 234"/>
                  <a:gd name="T3" fmla="*/ 211 h 344"/>
                  <a:gd name="T4" fmla="*/ 43 w 234"/>
                  <a:gd name="T5" fmla="*/ 172 h 344"/>
                  <a:gd name="T6" fmla="*/ 191 w 234"/>
                  <a:gd name="T7" fmla="*/ 172 h 344"/>
                  <a:gd name="T8" fmla="*/ 234 w 234"/>
                  <a:gd name="T9" fmla="*/ 133 h 344"/>
                  <a:gd name="T10" fmla="*/ 234 w 234"/>
                  <a:gd name="T11" fmla="*/ 0 h 344"/>
                </a:gdLst>
                <a:ahLst/>
                <a:cxnLst>
                  <a:cxn ang="0">
                    <a:pos x="T0" y="T1"/>
                  </a:cxn>
                  <a:cxn ang="0">
                    <a:pos x="T2" y="T3"/>
                  </a:cxn>
                  <a:cxn ang="0">
                    <a:pos x="T4" y="T5"/>
                  </a:cxn>
                  <a:cxn ang="0">
                    <a:pos x="T6" y="T7"/>
                  </a:cxn>
                  <a:cxn ang="0">
                    <a:pos x="T8" y="T9"/>
                  </a:cxn>
                  <a:cxn ang="0">
                    <a:pos x="T10" y="T11"/>
                  </a:cxn>
                </a:cxnLst>
                <a:rect l="0" t="0" r="r" b="b"/>
                <a:pathLst>
                  <a:path w="234" h="344">
                    <a:moveTo>
                      <a:pt x="0" y="344"/>
                    </a:moveTo>
                    <a:cubicBezTo>
                      <a:pt x="0" y="211"/>
                      <a:pt x="0" y="211"/>
                      <a:pt x="0" y="211"/>
                    </a:cubicBezTo>
                    <a:cubicBezTo>
                      <a:pt x="0" y="190"/>
                      <a:pt x="19" y="172"/>
                      <a:pt x="43" y="172"/>
                    </a:cubicBezTo>
                    <a:cubicBezTo>
                      <a:pt x="191" y="172"/>
                      <a:pt x="191" y="172"/>
                      <a:pt x="191" y="172"/>
                    </a:cubicBezTo>
                    <a:cubicBezTo>
                      <a:pt x="215" y="172"/>
                      <a:pt x="234" y="154"/>
                      <a:pt x="234" y="133"/>
                    </a:cubicBezTo>
                    <a:cubicBezTo>
                      <a:pt x="234" y="0"/>
                      <a:pt x="234" y="0"/>
                      <a:pt x="234" y="0"/>
                    </a:cubicBezTo>
                  </a:path>
                </a:pathLst>
              </a:custGeom>
              <a:noFill/>
              <a:ln w="412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6" name="Freeform: Shape 96">
                <a:extLst>
                  <a:ext uri="{FF2B5EF4-FFF2-40B4-BE49-F238E27FC236}">
                    <a16:creationId xmlns:a16="http://schemas.microsoft.com/office/drawing/2014/main" id="{279B8F52-7652-49C9-BCD2-44D4B8732040}"/>
                  </a:ext>
                </a:extLst>
              </p:cNvPr>
              <p:cNvSpPr>
                <a:spLocks/>
              </p:cNvSpPr>
              <p:nvPr/>
            </p:nvSpPr>
            <p:spPr bwMode="auto">
              <a:xfrm>
                <a:off x="6495127" y="2197497"/>
                <a:ext cx="379834" cy="555884"/>
              </a:xfrm>
              <a:custGeom>
                <a:avLst/>
                <a:gdLst>
                  <a:gd name="T0" fmla="*/ 0 w 235"/>
                  <a:gd name="T1" fmla="*/ 343 h 343"/>
                  <a:gd name="T2" fmla="*/ 0 w 235"/>
                  <a:gd name="T3" fmla="*/ 210 h 343"/>
                  <a:gd name="T4" fmla="*/ 44 w 235"/>
                  <a:gd name="T5" fmla="*/ 171 h 343"/>
                  <a:gd name="T6" fmla="*/ 191 w 235"/>
                  <a:gd name="T7" fmla="*/ 171 h 343"/>
                  <a:gd name="T8" fmla="*/ 235 w 235"/>
                  <a:gd name="T9" fmla="*/ 132 h 343"/>
                  <a:gd name="T10" fmla="*/ 235 w 235"/>
                  <a:gd name="T11" fmla="*/ 0 h 343"/>
                </a:gdLst>
                <a:ahLst/>
                <a:cxnLst>
                  <a:cxn ang="0">
                    <a:pos x="T0" y="T1"/>
                  </a:cxn>
                  <a:cxn ang="0">
                    <a:pos x="T2" y="T3"/>
                  </a:cxn>
                  <a:cxn ang="0">
                    <a:pos x="T4" y="T5"/>
                  </a:cxn>
                  <a:cxn ang="0">
                    <a:pos x="T6" y="T7"/>
                  </a:cxn>
                  <a:cxn ang="0">
                    <a:pos x="T8" y="T9"/>
                  </a:cxn>
                  <a:cxn ang="0">
                    <a:pos x="T10" y="T11"/>
                  </a:cxn>
                </a:cxnLst>
                <a:rect l="0" t="0" r="r" b="b"/>
                <a:pathLst>
                  <a:path w="235" h="343">
                    <a:moveTo>
                      <a:pt x="0" y="343"/>
                    </a:moveTo>
                    <a:cubicBezTo>
                      <a:pt x="0" y="210"/>
                      <a:pt x="0" y="210"/>
                      <a:pt x="0" y="210"/>
                    </a:cubicBezTo>
                    <a:cubicBezTo>
                      <a:pt x="0" y="189"/>
                      <a:pt x="20" y="171"/>
                      <a:pt x="44" y="171"/>
                    </a:cubicBezTo>
                    <a:cubicBezTo>
                      <a:pt x="191" y="171"/>
                      <a:pt x="191" y="171"/>
                      <a:pt x="191" y="171"/>
                    </a:cubicBezTo>
                    <a:cubicBezTo>
                      <a:pt x="215" y="171"/>
                      <a:pt x="235" y="154"/>
                      <a:pt x="235" y="132"/>
                    </a:cubicBezTo>
                    <a:cubicBezTo>
                      <a:pt x="235" y="0"/>
                      <a:pt x="235" y="0"/>
                      <a:pt x="235" y="0"/>
                    </a:cubicBezTo>
                  </a:path>
                </a:pathLst>
              </a:custGeom>
              <a:noFill/>
              <a:ln w="412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7" name="Straight Connector 97">
                <a:extLst>
                  <a:ext uri="{FF2B5EF4-FFF2-40B4-BE49-F238E27FC236}">
                    <a16:creationId xmlns:a16="http://schemas.microsoft.com/office/drawing/2014/main" id="{2B19336E-87F3-434D-B6D3-AC8FA2C1A6A3}"/>
                  </a:ext>
                </a:extLst>
              </p:cNvPr>
              <p:cNvSpPr>
                <a:spLocks/>
              </p:cNvSpPr>
              <p:nvPr/>
            </p:nvSpPr>
            <p:spPr bwMode="auto">
              <a:xfrm>
                <a:off x="6074295" y="3655335"/>
                <a:ext cx="0" cy="1407194"/>
              </a:xfrm>
              <a:prstGeom prst="line">
                <a:avLst/>
              </a:prstGeom>
              <a:noFill/>
              <a:ln w="412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8" name="Freeform: Shape 98">
                <a:extLst>
                  <a:ext uri="{FF2B5EF4-FFF2-40B4-BE49-F238E27FC236}">
                    <a16:creationId xmlns:a16="http://schemas.microsoft.com/office/drawing/2014/main" id="{839E6D11-52AF-4796-9DF3-C4828BC73FF8}"/>
                  </a:ext>
                </a:extLst>
              </p:cNvPr>
              <p:cNvSpPr>
                <a:spLocks/>
              </p:cNvSpPr>
              <p:nvPr/>
            </p:nvSpPr>
            <p:spPr bwMode="auto">
              <a:xfrm>
                <a:off x="5282070" y="2357871"/>
                <a:ext cx="1583244" cy="1002038"/>
              </a:xfrm>
              <a:custGeom>
                <a:avLst/>
                <a:gdLst>
                  <a:gd name="T0" fmla="*/ 781 w 978"/>
                  <a:gd name="T1" fmla="*/ 619 h 619"/>
                  <a:gd name="T2" fmla="*/ 978 w 978"/>
                  <a:gd name="T3" fmla="*/ 422 h 619"/>
                  <a:gd name="T4" fmla="*/ 781 w 978"/>
                  <a:gd name="T5" fmla="*/ 225 h 619"/>
                  <a:gd name="T6" fmla="*/ 764 w 978"/>
                  <a:gd name="T7" fmla="*/ 226 h 619"/>
                  <a:gd name="T8" fmla="*/ 498 w 978"/>
                  <a:gd name="T9" fmla="*/ 0 h 619"/>
                  <a:gd name="T10" fmla="*/ 231 w 978"/>
                  <a:gd name="T11" fmla="*/ 228 h 619"/>
                  <a:gd name="T12" fmla="*/ 197 w 978"/>
                  <a:gd name="T13" fmla="*/ 225 h 619"/>
                  <a:gd name="T14" fmla="*/ 0 w 978"/>
                  <a:gd name="T15" fmla="*/ 422 h 619"/>
                  <a:gd name="T16" fmla="*/ 197 w 978"/>
                  <a:gd name="T17" fmla="*/ 619 h 619"/>
                  <a:gd name="T18" fmla="*/ 781 w 978"/>
                  <a:gd name="T19"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8" h="619">
                    <a:moveTo>
                      <a:pt x="781" y="619"/>
                    </a:moveTo>
                    <a:cubicBezTo>
                      <a:pt x="890" y="619"/>
                      <a:pt x="978" y="531"/>
                      <a:pt x="978" y="422"/>
                    </a:cubicBezTo>
                    <a:cubicBezTo>
                      <a:pt x="978" y="313"/>
                      <a:pt x="890" y="225"/>
                      <a:pt x="781" y="225"/>
                    </a:cubicBezTo>
                    <a:cubicBezTo>
                      <a:pt x="775" y="225"/>
                      <a:pt x="770" y="226"/>
                      <a:pt x="764" y="226"/>
                    </a:cubicBezTo>
                    <a:cubicBezTo>
                      <a:pt x="743" y="98"/>
                      <a:pt x="632" y="0"/>
                      <a:pt x="498" y="0"/>
                    </a:cubicBezTo>
                    <a:cubicBezTo>
                      <a:pt x="363" y="0"/>
                      <a:pt x="251" y="99"/>
                      <a:pt x="231" y="228"/>
                    </a:cubicBezTo>
                    <a:cubicBezTo>
                      <a:pt x="220" y="226"/>
                      <a:pt x="208" y="225"/>
                      <a:pt x="197" y="225"/>
                    </a:cubicBezTo>
                    <a:cubicBezTo>
                      <a:pt x="88" y="225"/>
                      <a:pt x="0" y="313"/>
                      <a:pt x="0" y="422"/>
                    </a:cubicBezTo>
                    <a:cubicBezTo>
                      <a:pt x="0" y="531"/>
                      <a:pt x="88" y="619"/>
                      <a:pt x="197" y="619"/>
                    </a:cubicBezTo>
                    <a:lnTo>
                      <a:pt x="781" y="61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99">
                <a:extLst>
                  <a:ext uri="{FF2B5EF4-FFF2-40B4-BE49-F238E27FC236}">
                    <a16:creationId xmlns:a16="http://schemas.microsoft.com/office/drawing/2014/main" id="{FC0C2FC8-5886-44F8-A5B1-85FF87955375}"/>
                  </a:ext>
                </a:extLst>
              </p:cNvPr>
              <p:cNvSpPr>
                <a:spLocks/>
              </p:cNvSpPr>
              <p:nvPr/>
            </p:nvSpPr>
            <p:spPr bwMode="auto">
              <a:xfrm>
                <a:off x="5754752" y="2994545"/>
                <a:ext cx="1583244" cy="1000832"/>
              </a:xfrm>
              <a:custGeom>
                <a:avLst/>
                <a:gdLst>
                  <a:gd name="T0" fmla="*/ 781 w 978"/>
                  <a:gd name="T1" fmla="*/ 619 h 619"/>
                  <a:gd name="T2" fmla="*/ 978 w 978"/>
                  <a:gd name="T3" fmla="*/ 423 h 619"/>
                  <a:gd name="T4" fmla="*/ 781 w 978"/>
                  <a:gd name="T5" fmla="*/ 226 h 619"/>
                  <a:gd name="T6" fmla="*/ 764 w 978"/>
                  <a:gd name="T7" fmla="*/ 227 h 619"/>
                  <a:gd name="T8" fmla="*/ 498 w 978"/>
                  <a:gd name="T9" fmla="*/ 0 h 619"/>
                  <a:gd name="T10" fmla="*/ 231 w 978"/>
                  <a:gd name="T11" fmla="*/ 229 h 619"/>
                  <a:gd name="T12" fmla="*/ 197 w 978"/>
                  <a:gd name="T13" fmla="*/ 226 h 619"/>
                  <a:gd name="T14" fmla="*/ 0 w 978"/>
                  <a:gd name="T15" fmla="*/ 423 h 619"/>
                  <a:gd name="T16" fmla="*/ 197 w 978"/>
                  <a:gd name="T17" fmla="*/ 619 h 619"/>
                  <a:gd name="T18" fmla="*/ 781 w 978"/>
                  <a:gd name="T19"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8" h="619">
                    <a:moveTo>
                      <a:pt x="781" y="619"/>
                    </a:moveTo>
                    <a:cubicBezTo>
                      <a:pt x="890" y="619"/>
                      <a:pt x="978" y="531"/>
                      <a:pt x="978" y="423"/>
                    </a:cubicBezTo>
                    <a:cubicBezTo>
                      <a:pt x="978" y="314"/>
                      <a:pt x="890" y="226"/>
                      <a:pt x="781" y="226"/>
                    </a:cubicBezTo>
                    <a:cubicBezTo>
                      <a:pt x="776" y="226"/>
                      <a:pt x="770" y="226"/>
                      <a:pt x="764" y="227"/>
                    </a:cubicBezTo>
                    <a:cubicBezTo>
                      <a:pt x="743" y="98"/>
                      <a:pt x="632" y="0"/>
                      <a:pt x="498" y="0"/>
                    </a:cubicBezTo>
                    <a:cubicBezTo>
                      <a:pt x="363" y="0"/>
                      <a:pt x="251" y="99"/>
                      <a:pt x="231" y="229"/>
                    </a:cubicBezTo>
                    <a:cubicBezTo>
                      <a:pt x="220" y="227"/>
                      <a:pt x="209" y="226"/>
                      <a:pt x="197" y="226"/>
                    </a:cubicBezTo>
                    <a:cubicBezTo>
                      <a:pt x="88" y="226"/>
                      <a:pt x="0" y="314"/>
                      <a:pt x="0" y="423"/>
                    </a:cubicBezTo>
                    <a:cubicBezTo>
                      <a:pt x="0" y="531"/>
                      <a:pt x="88" y="619"/>
                      <a:pt x="197" y="619"/>
                    </a:cubicBezTo>
                    <a:lnTo>
                      <a:pt x="781" y="619"/>
                    </a:lnTo>
                    <a:close/>
                  </a:path>
                </a:pathLst>
              </a:custGeom>
              <a:solidFill>
                <a:schemeClr val="accent2"/>
              </a:solidFill>
              <a:ln w="38100">
                <a:solidFill>
                  <a:schemeClr val="bg1"/>
                </a:solidFill>
                <a:round/>
                <a:headEnd/>
                <a:tailEnd/>
              </a:ln>
            </p:spPr>
            <p:txBody>
              <a:bodyPr anchor="ctr"/>
              <a:lstStyle/>
              <a:p>
                <a:pPr algn="ctr"/>
                <a:endParaRPr/>
              </a:p>
            </p:txBody>
          </p:sp>
          <p:sp>
            <p:nvSpPr>
              <p:cNvPr id="30" name="Freeform: Shape 100">
                <a:extLst>
                  <a:ext uri="{FF2B5EF4-FFF2-40B4-BE49-F238E27FC236}">
                    <a16:creationId xmlns:a16="http://schemas.microsoft.com/office/drawing/2014/main" id="{DE643AA3-0FB3-4320-B1D6-2B6EA43B7BAA}"/>
                  </a:ext>
                </a:extLst>
              </p:cNvPr>
              <p:cNvSpPr>
                <a:spLocks/>
              </p:cNvSpPr>
              <p:nvPr/>
            </p:nvSpPr>
            <p:spPr bwMode="auto">
              <a:xfrm>
                <a:off x="4809388" y="2994545"/>
                <a:ext cx="1583244" cy="1000832"/>
              </a:xfrm>
              <a:custGeom>
                <a:avLst/>
                <a:gdLst>
                  <a:gd name="T0" fmla="*/ 781 w 978"/>
                  <a:gd name="T1" fmla="*/ 619 h 619"/>
                  <a:gd name="T2" fmla="*/ 978 w 978"/>
                  <a:gd name="T3" fmla="*/ 423 h 619"/>
                  <a:gd name="T4" fmla="*/ 781 w 978"/>
                  <a:gd name="T5" fmla="*/ 226 h 619"/>
                  <a:gd name="T6" fmla="*/ 764 w 978"/>
                  <a:gd name="T7" fmla="*/ 227 h 619"/>
                  <a:gd name="T8" fmla="*/ 497 w 978"/>
                  <a:gd name="T9" fmla="*/ 0 h 619"/>
                  <a:gd name="T10" fmla="*/ 231 w 978"/>
                  <a:gd name="T11" fmla="*/ 229 h 619"/>
                  <a:gd name="T12" fmla="*/ 197 w 978"/>
                  <a:gd name="T13" fmla="*/ 226 h 619"/>
                  <a:gd name="T14" fmla="*/ 0 w 978"/>
                  <a:gd name="T15" fmla="*/ 423 h 619"/>
                  <a:gd name="T16" fmla="*/ 197 w 978"/>
                  <a:gd name="T17" fmla="*/ 619 h 619"/>
                  <a:gd name="T18" fmla="*/ 781 w 978"/>
                  <a:gd name="T19"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8" h="619">
                    <a:moveTo>
                      <a:pt x="781" y="619"/>
                    </a:moveTo>
                    <a:cubicBezTo>
                      <a:pt x="890" y="619"/>
                      <a:pt x="978" y="531"/>
                      <a:pt x="978" y="423"/>
                    </a:cubicBezTo>
                    <a:cubicBezTo>
                      <a:pt x="978" y="314"/>
                      <a:pt x="890" y="226"/>
                      <a:pt x="781" y="226"/>
                    </a:cubicBezTo>
                    <a:cubicBezTo>
                      <a:pt x="775" y="226"/>
                      <a:pt x="770" y="226"/>
                      <a:pt x="764" y="227"/>
                    </a:cubicBezTo>
                    <a:cubicBezTo>
                      <a:pt x="743" y="98"/>
                      <a:pt x="632" y="0"/>
                      <a:pt x="497" y="0"/>
                    </a:cubicBezTo>
                    <a:cubicBezTo>
                      <a:pt x="362" y="0"/>
                      <a:pt x="251" y="99"/>
                      <a:pt x="231" y="229"/>
                    </a:cubicBezTo>
                    <a:cubicBezTo>
                      <a:pt x="220" y="227"/>
                      <a:pt x="208" y="226"/>
                      <a:pt x="197" y="226"/>
                    </a:cubicBezTo>
                    <a:cubicBezTo>
                      <a:pt x="88" y="226"/>
                      <a:pt x="0" y="314"/>
                      <a:pt x="0" y="423"/>
                    </a:cubicBezTo>
                    <a:cubicBezTo>
                      <a:pt x="0" y="531"/>
                      <a:pt x="88" y="619"/>
                      <a:pt x="197" y="619"/>
                    </a:cubicBezTo>
                    <a:lnTo>
                      <a:pt x="781" y="619"/>
                    </a:lnTo>
                    <a:close/>
                  </a:path>
                </a:pathLst>
              </a:custGeom>
              <a:solidFill>
                <a:schemeClr val="accent4"/>
              </a:solidFill>
              <a:ln w="38100">
                <a:solidFill>
                  <a:schemeClr val="bg1"/>
                </a:solidFill>
                <a:round/>
                <a:headEnd/>
                <a:tailEnd/>
              </a:ln>
            </p:spPr>
            <p:txBody>
              <a:bodyPr anchor="ctr"/>
              <a:lstStyle/>
              <a:p>
                <a:pPr algn="ctr"/>
                <a:endParaRPr/>
              </a:p>
            </p:txBody>
          </p:sp>
          <p:sp>
            <p:nvSpPr>
              <p:cNvPr id="31" name="Oval 101">
                <a:extLst>
                  <a:ext uri="{FF2B5EF4-FFF2-40B4-BE49-F238E27FC236}">
                    <a16:creationId xmlns:a16="http://schemas.microsoft.com/office/drawing/2014/main" id="{8C8AE2ED-FE83-4307-A598-17B0DF0E53CC}"/>
                  </a:ext>
                </a:extLst>
              </p:cNvPr>
              <p:cNvSpPr>
                <a:spLocks/>
              </p:cNvSpPr>
              <p:nvPr/>
            </p:nvSpPr>
            <p:spPr bwMode="auto">
              <a:xfrm>
                <a:off x="5746311" y="3343028"/>
                <a:ext cx="654761" cy="652350"/>
              </a:xfrm>
              <a:prstGeom prst="ellipse">
                <a:avLst/>
              </a:prstGeom>
              <a:solidFill>
                <a:schemeClr val="accent1"/>
              </a:solidFill>
              <a:ln w="38100">
                <a:solidFill>
                  <a:schemeClr val="bg1"/>
                </a:solidFill>
                <a:round/>
                <a:headEnd/>
                <a:tailEnd/>
              </a:ln>
            </p:spPr>
            <p:txBody>
              <a:bodyPr anchor="ctr"/>
              <a:lstStyle/>
              <a:p>
                <a:pPr algn="ctr"/>
                <a:endParaRPr/>
              </a:p>
            </p:txBody>
          </p:sp>
          <p:sp>
            <p:nvSpPr>
              <p:cNvPr id="32" name="Freeform: Shape 102">
                <a:extLst>
                  <a:ext uri="{FF2B5EF4-FFF2-40B4-BE49-F238E27FC236}">
                    <a16:creationId xmlns:a16="http://schemas.microsoft.com/office/drawing/2014/main" id="{DB52641C-2A85-4280-BDAC-52E397B2AD3B}"/>
                  </a:ext>
                </a:extLst>
              </p:cNvPr>
              <p:cNvSpPr>
                <a:spLocks/>
              </p:cNvSpPr>
              <p:nvPr/>
            </p:nvSpPr>
            <p:spPr bwMode="auto">
              <a:xfrm>
                <a:off x="7263235" y="2934254"/>
                <a:ext cx="618587" cy="389480"/>
              </a:xfrm>
              <a:custGeom>
                <a:avLst/>
                <a:gdLst>
                  <a:gd name="T0" fmla="*/ 305 w 382"/>
                  <a:gd name="T1" fmla="*/ 241 h 241"/>
                  <a:gd name="T2" fmla="*/ 382 w 382"/>
                  <a:gd name="T3" fmla="*/ 164 h 241"/>
                  <a:gd name="T4" fmla="*/ 305 w 382"/>
                  <a:gd name="T5" fmla="*/ 88 h 241"/>
                  <a:gd name="T6" fmla="*/ 299 w 382"/>
                  <a:gd name="T7" fmla="*/ 88 h 241"/>
                  <a:gd name="T8" fmla="*/ 195 w 382"/>
                  <a:gd name="T9" fmla="*/ 0 h 241"/>
                  <a:gd name="T10" fmla="*/ 90 w 382"/>
                  <a:gd name="T11" fmla="*/ 89 h 241"/>
                  <a:gd name="T12" fmla="*/ 77 w 382"/>
                  <a:gd name="T13" fmla="*/ 88 h 241"/>
                  <a:gd name="T14" fmla="*/ 0 w 382"/>
                  <a:gd name="T15" fmla="*/ 164 h 241"/>
                  <a:gd name="T16" fmla="*/ 77 w 382"/>
                  <a:gd name="T17" fmla="*/ 241 h 241"/>
                  <a:gd name="T18" fmla="*/ 305 w 382"/>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241">
                    <a:moveTo>
                      <a:pt x="305" y="241"/>
                    </a:moveTo>
                    <a:cubicBezTo>
                      <a:pt x="348" y="241"/>
                      <a:pt x="382" y="207"/>
                      <a:pt x="382" y="164"/>
                    </a:cubicBezTo>
                    <a:cubicBezTo>
                      <a:pt x="382" y="122"/>
                      <a:pt x="348" y="88"/>
                      <a:pt x="305" y="88"/>
                    </a:cubicBezTo>
                    <a:cubicBezTo>
                      <a:pt x="303" y="88"/>
                      <a:pt x="301" y="88"/>
                      <a:pt x="299" y="88"/>
                    </a:cubicBezTo>
                    <a:cubicBezTo>
                      <a:pt x="290" y="38"/>
                      <a:pt x="247" y="0"/>
                      <a:pt x="195" y="0"/>
                    </a:cubicBezTo>
                    <a:cubicBezTo>
                      <a:pt x="142" y="0"/>
                      <a:pt x="98" y="38"/>
                      <a:pt x="90" y="89"/>
                    </a:cubicBezTo>
                    <a:cubicBezTo>
                      <a:pt x="86" y="88"/>
                      <a:pt x="82" y="88"/>
                      <a:pt x="77" y="88"/>
                    </a:cubicBezTo>
                    <a:cubicBezTo>
                      <a:pt x="35" y="88"/>
                      <a:pt x="0" y="122"/>
                      <a:pt x="0" y="164"/>
                    </a:cubicBezTo>
                    <a:cubicBezTo>
                      <a:pt x="0" y="207"/>
                      <a:pt x="35" y="241"/>
                      <a:pt x="77" y="241"/>
                    </a:cubicBezTo>
                    <a:lnTo>
                      <a:pt x="305" y="24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103">
                <a:extLst>
                  <a:ext uri="{FF2B5EF4-FFF2-40B4-BE49-F238E27FC236}">
                    <a16:creationId xmlns:a16="http://schemas.microsoft.com/office/drawing/2014/main" id="{104D9034-387F-44CC-9A36-8D6FD592746B}"/>
                  </a:ext>
                </a:extLst>
              </p:cNvPr>
              <p:cNvSpPr>
                <a:spLocks/>
              </p:cNvSpPr>
              <p:nvPr/>
            </p:nvSpPr>
            <p:spPr bwMode="auto">
              <a:xfrm>
                <a:off x="4359616" y="2726853"/>
                <a:ext cx="617381" cy="390686"/>
              </a:xfrm>
              <a:custGeom>
                <a:avLst/>
                <a:gdLst>
                  <a:gd name="T0" fmla="*/ 304 w 381"/>
                  <a:gd name="T1" fmla="*/ 241 h 241"/>
                  <a:gd name="T2" fmla="*/ 381 w 381"/>
                  <a:gd name="T3" fmla="*/ 165 h 241"/>
                  <a:gd name="T4" fmla="*/ 304 w 381"/>
                  <a:gd name="T5" fmla="*/ 88 h 241"/>
                  <a:gd name="T6" fmla="*/ 298 w 381"/>
                  <a:gd name="T7" fmla="*/ 88 h 241"/>
                  <a:gd name="T8" fmla="*/ 194 w 381"/>
                  <a:gd name="T9" fmla="*/ 0 h 241"/>
                  <a:gd name="T10" fmla="*/ 90 w 381"/>
                  <a:gd name="T11" fmla="*/ 89 h 241"/>
                  <a:gd name="T12" fmla="*/ 76 w 381"/>
                  <a:gd name="T13" fmla="*/ 88 h 241"/>
                  <a:gd name="T14" fmla="*/ 0 w 381"/>
                  <a:gd name="T15" fmla="*/ 165 h 241"/>
                  <a:gd name="T16" fmla="*/ 76 w 381"/>
                  <a:gd name="T17" fmla="*/ 241 h 241"/>
                  <a:gd name="T18" fmla="*/ 304 w 381"/>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241">
                    <a:moveTo>
                      <a:pt x="304" y="241"/>
                    </a:moveTo>
                    <a:cubicBezTo>
                      <a:pt x="347" y="241"/>
                      <a:pt x="381" y="207"/>
                      <a:pt x="381" y="165"/>
                    </a:cubicBezTo>
                    <a:cubicBezTo>
                      <a:pt x="381" y="122"/>
                      <a:pt x="347" y="88"/>
                      <a:pt x="304" y="88"/>
                    </a:cubicBezTo>
                    <a:cubicBezTo>
                      <a:pt x="302" y="88"/>
                      <a:pt x="300" y="88"/>
                      <a:pt x="298" y="88"/>
                    </a:cubicBezTo>
                    <a:cubicBezTo>
                      <a:pt x="290" y="38"/>
                      <a:pt x="246" y="0"/>
                      <a:pt x="194" y="0"/>
                    </a:cubicBezTo>
                    <a:cubicBezTo>
                      <a:pt x="141" y="0"/>
                      <a:pt x="97" y="38"/>
                      <a:pt x="90" y="89"/>
                    </a:cubicBezTo>
                    <a:cubicBezTo>
                      <a:pt x="85" y="88"/>
                      <a:pt x="81" y="88"/>
                      <a:pt x="76" y="88"/>
                    </a:cubicBezTo>
                    <a:cubicBezTo>
                      <a:pt x="34" y="88"/>
                      <a:pt x="0" y="122"/>
                      <a:pt x="0" y="165"/>
                    </a:cubicBezTo>
                    <a:cubicBezTo>
                      <a:pt x="0" y="207"/>
                      <a:pt x="34" y="241"/>
                      <a:pt x="76" y="241"/>
                    </a:cubicBezTo>
                    <a:lnTo>
                      <a:pt x="304" y="24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104">
                <a:extLst>
                  <a:ext uri="{FF2B5EF4-FFF2-40B4-BE49-F238E27FC236}">
                    <a16:creationId xmlns:a16="http://schemas.microsoft.com/office/drawing/2014/main" id="{A2923F40-BBDB-465E-ABA9-197E136752BF}"/>
                  </a:ext>
                </a:extLst>
              </p:cNvPr>
              <p:cNvSpPr>
                <a:spLocks/>
              </p:cNvSpPr>
              <p:nvPr/>
            </p:nvSpPr>
            <p:spPr bwMode="auto">
              <a:xfrm>
                <a:off x="6566270" y="1959950"/>
                <a:ext cx="617381" cy="391892"/>
              </a:xfrm>
              <a:custGeom>
                <a:avLst/>
                <a:gdLst>
                  <a:gd name="T0" fmla="*/ 305 w 382"/>
                  <a:gd name="T1" fmla="*/ 242 h 242"/>
                  <a:gd name="T2" fmla="*/ 382 w 382"/>
                  <a:gd name="T3" fmla="*/ 165 h 242"/>
                  <a:gd name="T4" fmla="*/ 305 w 382"/>
                  <a:gd name="T5" fmla="*/ 88 h 242"/>
                  <a:gd name="T6" fmla="*/ 298 w 382"/>
                  <a:gd name="T7" fmla="*/ 88 h 242"/>
                  <a:gd name="T8" fmla="*/ 194 w 382"/>
                  <a:gd name="T9" fmla="*/ 0 h 242"/>
                  <a:gd name="T10" fmla="*/ 90 w 382"/>
                  <a:gd name="T11" fmla="*/ 89 h 242"/>
                  <a:gd name="T12" fmla="*/ 77 w 382"/>
                  <a:gd name="T13" fmla="*/ 88 h 242"/>
                  <a:gd name="T14" fmla="*/ 0 w 382"/>
                  <a:gd name="T15" fmla="*/ 165 h 242"/>
                  <a:gd name="T16" fmla="*/ 77 w 382"/>
                  <a:gd name="T17" fmla="*/ 242 h 242"/>
                  <a:gd name="T18" fmla="*/ 305 w 382"/>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242">
                    <a:moveTo>
                      <a:pt x="305" y="242"/>
                    </a:moveTo>
                    <a:cubicBezTo>
                      <a:pt x="347" y="242"/>
                      <a:pt x="382" y="207"/>
                      <a:pt x="382" y="165"/>
                    </a:cubicBezTo>
                    <a:cubicBezTo>
                      <a:pt x="382" y="122"/>
                      <a:pt x="347" y="88"/>
                      <a:pt x="305" y="88"/>
                    </a:cubicBezTo>
                    <a:cubicBezTo>
                      <a:pt x="303" y="88"/>
                      <a:pt x="300" y="88"/>
                      <a:pt x="298" y="88"/>
                    </a:cubicBezTo>
                    <a:cubicBezTo>
                      <a:pt x="290" y="38"/>
                      <a:pt x="247" y="0"/>
                      <a:pt x="194" y="0"/>
                    </a:cubicBezTo>
                    <a:cubicBezTo>
                      <a:pt x="142" y="0"/>
                      <a:pt x="98" y="39"/>
                      <a:pt x="90" y="89"/>
                    </a:cubicBezTo>
                    <a:cubicBezTo>
                      <a:pt x="86" y="88"/>
                      <a:pt x="81" y="88"/>
                      <a:pt x="77" y="88"/>
                    </a:cubicBezTo>
                    <a:cubicBezTo>
                      <a:pt x="34" y="88"/>
                      <a:pt x="0" y="122"/>
                      <a:pt x="0" y="165"/>
                    </a:cubicBezTo>
                    <a:cubicBezTo>
                      <a:pt x="0" y="207"/>
                      <a:pt x="34" y="242"/>
                      <a:pt x="77" y="242"/>
                    </a:cubicBezTo>
                    <a:lnTo>
                      <a:pt x="305" y="24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Oval 105">
                <a:extLst>
                  <a:ext uri="{FF2B5EF4-FFF2-40B4-BE49-F238E27FC236}">
                    <a16:creationId xmlns:a16="http://schemas.microsoft.com/office/drawing/2014/main" id="{10EB022C-D4CF-47C4-B687-BFA3D6B4F09D}"/>
                  </a:ext>
                </a:extLst>
              </p:cNvPr>
              <p:cNvSpPr>
                <a:spLocks/>
              </p:cNvSpPr>
              <p:nvPr/>
            </p:nvSpPr>
            <p:spPr bwMode="auto">
              <a:xfrm>
                <a:off x="5027641" y="2156499"/>
                <a:ext cx="309896" cy="30989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Oval 106">
                <a:extLst>
                  <a:ext uri="{FF2B5EF4-FFF2-40B4-BE49-F238E27FC236}">
                    <a16:creationId xmlns:a16="http://schemas.microsoft.com/office/drawing/2014/main" id="{7372A94C-2D8C-400A-9437-EA082519667E}"/>
                  </a:ext>
                </a:extLst>
              </p:cNvPr>
              <p:cNvSpPr>
                <a:spLocks/>
              </p:cNvSpPr>
              <p:nvPr/>
            </p:nvSpPr>
            <p:spPr bwMode="auto">
              <a:xfrm>
                <a:off x="7616541" y="3630013"/>
                <a:ext cx="309896" cy="311102"/>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Oval 107">
                <a:extLst>
                  <a:ext uri="{FF2B5EF4-FFF2-40B4-BE49-F238E27FC236}">
                    <a16:creationId xmlns:a16="http://schemas.microsoft.com/office/drawing/2014/main" id="{DEDAF844-48FB-47B7-B373-DDCBD3293467}"/>
                  </a:ext>
                </a:extLst>
              </p:cNvPr>
              <p:cNvSpPr>
                <a:spLocks/>
              </p:cNvSpPr>
              <p:nvPr/>
            </p:nvSpPr>
            <p:spPr bwMode="auto">
              <a:xfrm>
                <a:off x="7556250" y="2190262"/>
                <a:ext cx="311102" cy="30989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Oval 108">
                <a:extLst>
                  <a:ext uri="{FF2B5EF4-FFF2-40B4-BE49-F238E27FC236}">
                    <a16:creationId xmlns:a16="http://schemas.microsoft.com/office/drawing/2014/main" id="{68FA9113-3FF4-4557-88FE-43FADDB53B61}"/>
                  </a:ext>
                </a:extLst>
              </p:cNvPr>
              <p:cNvSpPr>
                <a:spLocks/>
              </p:cNvSpPr>
              <p:nvPr/>
            </p:nvSpPr>
            <p:spPr bwMode="auto">
              <a:xfrm>
                <a:off x="4265562" y="3699951"/>
                <a:ext cx="311102" cy="30989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Oval 109">
                <a:extLst>
                  <a:ext uri="{FF2B5EF4-FFF2-40B4-BE49-F238E27FC236}">
                    <a16:creationId xmlns:a16="http://schemas.microsoft.com/office/drawing/2014/main" id="{D313F9C2-F2BF-408D-B8F6-05CBA158E49C}"/>
                  </a:ext>
                </a:extLst>
              </p:cNvPr>
              <p:cNvSpPr>
                <a:spLocks/>
              </p:cNvSpPr>
              <p:nvPr/>
            </p:nvSpPr>
            <p:spPr bwMode="auto">
              <a:xfrm>
                <a:off x="7198121" y="2611094"/>
                <a:ext cx="230312" cy="22910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Oval 110">
                <a:extLst>
                  <a:ext uri="{FF2B5EF4-FFF2-40B4-BE49-F238E27FC236}">
                    <a16:creationId xmlns:a16="http://schemas.microsoft.com/office/drawing/2014/main" id="{AFCF08F8-D28F-4C69-B688-BE1751567BD7}"/>
                  </a:ext>
                </a:extLst>
              </p:cNvPr>
              <p:cNvSpPr>
                <a:spLocks/>
              </p:cNvSpPr>
              <p:nvPr/>
            </p:nvSpPr>
            <p:spPr bwMode="auto">
              <a:xfrm>
                <a:off x="5687226" y="1940657"/>
                <a:ext cx="229106" cy="230312"/>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Oval 111">
                <a:extLst>
                  <a:ext uri="{FF2B5EF4-FFF2-40B4-BE49-F238E27FC236}">
                    <a16:creationId xmlns:a16="http://schemas.microsoft.com/office/drawing/2014/main" id="{6D29DB5A-4398-4292-A920-B67038768F74}"/>
                  </a:ext>
                </a:extLst>
              </p:cNvPr>
              <p:cNvSpPr>
                <a:spLocks/>
              </p:cNvSpPr>
              <p:nvPr/>
            </p:nvSpPr>
            <p:spPr bwMode="auto">
              <a:xfrm>
                <a:off x="4378909" y="2180616"/>
                <a:ext cx="230312" cy="22910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Oval 112">
                <a:extLst>
                  <a:ext uri="{FF2B5EF4-FFF2-40B4-BE49-F238E27FC236}">
                    <a16:creationId xmlns:a16="http://schemas.microsoft.com/office/drawing/2014/main" id="{9C47D4B6-D987-434A-89EE-EE273292B958}"/>
                  </a:ext>
                </a:extLst>
              </p:cNvPr>
              <p:cNvSpPr>
                <a:spLocks/>
              </p:cNvSpPr>
              <p:nvPr/>
            </p:nvSpPr>
            <p:spPr bwMode="auto">
              <a:xfrm>
                <a:off x="4806976" y="4220866"/>
                <a:ext cx="229106" cy="229106"/>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Oval 113">
                <a:extLst>
                  <a:ext uri="{FF2B5EF4-FFF2-40B4-BE49-F238E27FC236}">
                    <a16:creationId xmlns:a16="http://schemas.microsoft.com/office/drawing/2014/main" id="{36B6530F-9C34-4CB9-8CFE-C47858AC58C6}"/>
                  </a:ext>
                </a:extLst>
              </p:cNvPr>
              <p:cNvSpPr>
                <a:spLocks/>
              </p:cNvSpPr>
              <p:nvPr/>
            </p:nvSpPr>
            <p:spPr bwMode="auto">
              <a:xfrm>
                <a:off x="7065480" y="4220866"/>
                <a:ext cx="230312" cy="22910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Freeform: Shape 114">
                <a:extLst>
                  <a:ext uri="{FF2B5EF4-FFF2-40B4-BE49-F238E27FC236}">
                    <a16:creationId xmlns:a16="http://schemas.microsoft.com/office/drawing/2014/main" id="{BD871A3C-368B-405C-8FEF-C6C8F42B9F6C}"/>
                  </a:ext>
                </a:extLst>
              </p:cNvPr>
              <p:cNvSpPr>
                <a:spLocks/>
              </p:cNvSpPr>
              <p:nvPr/>
            </p:nvSpPr>
            <p:spPr bwMode="auto">
              <a:xfrm>
                <a:off x="5126519" y="3379202"/>
                <a:ext cx="271310" cy="204990"/>
              </a:xfrm>
              <a:custGeom>
                <a:avLst/>
                <a:gdLst>
                  <a:gd name="T0" fmla="*/ 151 w 167"/>
                  <a:gd name="T1" fmla="*/ 22 h 127"/>
                  <a:gd name="T2" fmla="*/ 110 w 167"/>
                  <a:gd name="T3" fmla="*/ 0 h 127"/>
                  <a:gd name="T4" fmla="*/ 110 w 167"/>
                  <a:gd name="T5" fmla="*/ 15 h 127"/>
                  <a:gd name="T6" fmla="*/ 139 w 167"/>
                  <a:gd name="T7" fmla="*/ 30 h 127"/>
                  <a:gd name="T8" fmla="*/ 129 w 167"/>
                  <a:gd name="T9" fmla="*/ 79 h 127"/>
                  <a:gd name="T10" fmla="*/ 110 w 167"/>
                  <a:gd name="T11" fmla="*/ 85 h 127"/>
                  <a:gd name="T12" fmla="*/ 110 w 167"/>
                  <a:gd name="T13" fmla="*/ 100 h 127"/>
                  <a:gd name="T14" fmla="*/ 137 w 167"/>
                  <a:gd name="T15" fmla="*/ 91 h 127"/>
                  <a:gd name="T16" fmla="*/ 151 w 167"/>
                  <a:gd name="T17" fmla="*/ 22 h 127"/>
                  <a:gd name="T18" fmla="*/ 110 w 167"/>
                  <a:gd name="T19" fmla="*/ 0 h 127"/>
                  <a:gd name="T20" fmla="*/ 82 w 167"/>
                  <a:gd name="T21" fmla="*/ 8 h 127"/>
                  <a:gd name="T22" fmla="*/ 65 w 167"/>
                  <a:gd name="T23" fmla="*/ 72 h 127"/>
                  <a:gd name="T24" fmla="*/ 57 w 167"/>
                  <a:gd name="T25" fmla="*/ 77 h 127"/>
                  <a:gd name="T26" fmla="*/ 57 w 167"/>
                  <a:gd name="T27" fmla="*/ 76 h 127"/>
                  <a:gd name="T28" fmla="*/ 57 w 167"/>
                  <a:gd name="T29" fmla="*/ 76 h 127"/>
                  <a:gd name="T30" fmla="*/ 57 w 167"/>
                  <a:gd name="T31" fmla="*/ 76 h 127"/>
                  <a:gd name="T32" fmla="*/ 57 w 167"/>
                  <a:gd name="T33" fmla="*/ 76 h 127"/>
                  <a:gd name="T34" fmla="*/ 47 w 167"/>
                  <a:gd name="T35" fmla="*/ 78 h 127"/>
                  <a:gd name="T36" fmla="*/ 7 w 167"/>
                  <a:gd name="T37" fmla="*/ 105 h 127"/>
                  <a:gd name="T38" fmla="*/ 3 w 167"/>
                  <a:gd name="T39" fmla="*/ 121 h 127"/>
                  <a:gd name="T40" fmla="*/ 19 w 167"/>
                  <a:gd name="T41" fmla="*/ 124 h 127"/>
                  <a:gd name="T42" fmla="*/ 60 w 167"/>
                  <a:gd name="T43" fmla="*/ 97 h 127"/>
                  <a:gd name="T44" fmla="*/ 65 w 167"/>
                  <a:gd name="T45" fmla="*/ 88 h 127"/>
                  <a:gd name="T46" fmla="*/ 65 w 167"/>
                  <a:gd name="T47" fmla="*/ 88 h 127"/>
                  <a:gd name="T48" fmla="*/ 65 w 167"/>
                  <a:gd name="T49" fmla="*/ 88 h 127"/>
                  <a:gd name="T50" fmla="*/ 72 w 167"/>
                  <a:gd name="T51" fmla="*/ 83 h 127"/>
                  <a:gd name="T52" fmla="*/ 110 w 167"/>
                  <a:gd name="T53" fmla="*/ 100 h 127"/>
                  <a:gd name="T54" fmla="*/ 110 w 167"/>
                  <a:gd name="T55" fmla="*/ 85 h 127"/>
                  <a:gd name="T56" fmla="*/ 81 w 167"/>
                  <a:gd name="T57" fmla="*/ 69 h 127"/>
                  <a:gd name="T58" fmla="*/ 81 w 167"/>
                  <a:gd name="T59" fmla="*/ 69 h 127"/>
                  <a:gd name="T60" fmla="*/ 90 w 167"/>
                  <a:gd name="T61" fmla="*/ 21 h 127"/>
                  <a:gd name="T62" fmla="*/ 110 w 167"/>
                  <a:gd name="T63" fmla="*/ 15 h 127"/>
                  <a:gd name="T64" fmla="*/ 110 w 167"/>
                  <a:gd name="T6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27">
                    <a:moveTo>
                      <a:pt x="151" y="22"/>
                    </a:moveTo>
                    <a:cubicBezTo>
                      <a:pt x="142" y="8"/>
                      <a:pt x="126" y="0"/>
                      <a:pt x="110" y="0"/>
                    </a:cubicBezTo>
                    <a:cubicBezTo>
                      <a:pt x="110" y="15"/>
                      <a:pt x="110" y="15"/>
                      <a:pt x="110" y="15"/>
                    </a:cubicBezTo>
                    <a:cubicBezTo>
                      <a:pt x="121" y="15"/>
                      <a:pt x="132" y="20"/>
                      <a:pt x="139" y="30"/>
                    </a:cubicBezTo>
                    <a:cubicBezTo>
                      <a:pt x="150" y="47"/>
                      <a:pt x="145" y="68"/>
                      <a:pt x="129" y="79"/>
                    </a:cubicBezTo>
                    <a:cubicBezTo>
                      <a:pt x="123" y="83"/>
                      <a:pt x="116" y="85"/>
                      <a:pt x="110" y="85"/>
                    </a:cubicBezTo>
                    <a:cubicBezTo>
                      <a:pt x="110" y="100"/>
                      <a:pt x="110" y="100"/>
                      <a:pt x="110" y="100"/>
                    </a:cubicBezTo>
                    <a:cubicBezTo>
                      <a:pt x="119" y="100"/>
                      <a:pt x="129" y="97"/>
                      <a:pt x="137" y="91"/>
                    </a:cubicBezTo>
                    <a:cubicBezTo>
                      <a:pt x="160" y="76"/>
                      <a:pt x="167" y="45"/>
                      <a:pt x="151" y="22"/>
                    </a:cubicBezTo>
                    <a:close/>
                    <a:moveTo>
                      <a:pt x="110" y="0"/>
                    </a:moveTo>
                    <a:cubicBezTo>
                      <a:pt x="100" y="0"/>
                      <a:pt x="91" y="3"/>
                      <a:pt x="82" y="8"/>
                    </a:cubicBezTo>
                    <a:cubicBezTo>
                      <a:pt x="61" y="22"/>
                      <a:pt x="54" y="50"/>
                      <a:pt x="65" y="72"/>
                    </a:cubicBezTo>
                    <a:cubicBezTo>
                      <a:pt x="57" y="77"/>
                      <a:pt x="57" y="77"/>
                      <a:pt x="57" y="77"/>
                    </a:cubicBezTo>
                    <a:cubicBezTo>
                      <a:pt x="57" y="76"/>
                      <a:pt x="57" y="76"/>
                      <a:pt x="57" y="76"/>
                    </a:cubicBezTo>
                    <a:cubicBezTo>
                      <a:pt x="57" y="76"/>
                      <a:pt x="57" y="76"/>
                      <a:pt x="57" y="76"/>
                    </a:cubicBezTo>
                    <a:cubicBezTo>
                      <a:pt x="57" y="76"/>
                      <a:pt x="57" y="76"/>
                      <a:pt x="57" y="76"/>
                    </a:cubicBezTo>
                    <a:cubicBezTo>
                      <a:pt x="57" y="76"/>
                      <a:pt x="57" y="76"/>
                      <a:pt x="57" y="76"/>
                    </a:cubicBezTo>
                    <a:cubicBezTo>
                      <a:pt x="54" y="75"/>
                      <a:pt x="50" y="76"/>
                      <a:pt x="47" y="78"/>
                    </a:cubicBezTo>
                    <a:cubicBezTo>
                      <a:pt x="7" y="105"/>
                      <a:pt x="7" y="105"/>
                      <a:pt x="7" y="105"/>
                    </a:cubicBezTo>
                    <a:cubicBezTo>
                      <a:pt x="1" y="108"/>
                      <a:pt x="0" y="115"/>
                      <a:pt x="3" y="121"/>
                    </a:cubicBezTo>
                    <a:cubicBezTo>
                      <a:pt x="7" y="126"/>
                      <a:pt x="14" y="127"/>
                      <a:pt x="19" y="124"/>
                    </a:cubicBezTo>
                    <a:cubicBezTo>
                      <a:pt x="60" y="97"/>
                      <a:pt x="60" y="97"/>
                      <a:pt x="60" y="97"/>
                    </a:cubicBezTo>
                    <a:cubicBezTo>
                      <a:pt x="63" y="95"/>
                      <a:pt x="65" y="92"/>
                      <a:pt x="65" y="88"/>
                    </a:cubicBezTo>
                    <a:cubicBezTo>
                      <a:pt x="65" y="88"/>
                      <a:pt x="65" y="88"/>
                      <a:pt x="65" y="88"/>
                    </a:cubicBezTo>
                    <a:cubicBezTo>
                      <a:pt x="65" y="88"/>
                      <a:pt x="65" y="88"/>
                      <a:pt x="65" y="88"/>
                    </a:cubicBezTo>
                    <a:cubicBezTo>
                      <a:pt x="72" y="83"/>
                      <a:pt x="72" y="83"/>
                      <a:pt x="72" y="83"/>
                    </a:cubicBezTo>
                    <a:cubicBezTo>
                      <a:pt x="82" y="94"/>
                      <a:pt x="96" y="100"/>
                      <a:pt x="110" y="100"/>
                    </a:cubicBezTo>
                    <a:cubicBezTo>
                      <a:pt x="110" y="85"/>
                      <a:pt x="110" y="85"/>
                      <a:pt x="110" y="85"/>
                    </a:cubicBezTo>
                    <a:cubicBezTo>
                      <a:pt x="98" y="85"/>
                      <a:pt x="87" y="79"/>
                      <a:pt x="81" y="69"/>
                    </a:cubicBezTo>
                    <a:cubicBezTo>
                      <a:pt x="81" y="69"/>
                      <a:pt x="81" y="69"/>
                      <a:pt x="81" y="69"/>
                    </a:cubicBezTo>
                    <a:cubicBezTo>
                      <a:pt x="70" y="53"/>
                      <a:pt x="74" y="31"/>
                      <a:pt x="90" y="21"/>
                    </a:cubicBezTo>
                    <a:cubicBezTo>
                      <a:pt x="96" y="17"/>
                      <a:pt x="103" y="15"/>
                      <a:pt x="110" y="15"/>
                    </a:cubicBezTo>
                    <a:lnTo>
                      <a:pt x="1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Oval 115">
                <a:extLst>
                  <a:ext uri="{FF2B5EF4-FFF2-40B4-BE49-F238E27FC236}">
                    <a16:creationId xmlns:a16="http://schemas.microsoft.com/office/drawing/2014/main" id="{8D0A0E1B-43B0-4B4A-9ABC-4C331CCF37E6}"/>
                  </a:ext>
                </a:extLst>
              </p:cNvPr>
              <p:cNvSpPr>
                <a:spLocks/>
              </p:cNvSpPr>
              <p:nvPr/>
            </p:nvSpPr>
            <p:spPr bwMode="auto">
              <a:xfrm>
                <a:off x="7685273" y="3790388"/>
                <a:ext cx="80790" cy="8079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Freeform: Shape 116">
                <a:extLst>
                  <a:ext uri="{FF2B5EF4-FFF2-40B4-BE49-F238E27FC236}">
                    <a16:creationId xmlns:a16="http://schemas.microsoft.com/office/drawing/2014/main" id="{66D8ADC3-B904-4922-A03F-67D1486A57CC}"/>
                  </a:ext>
                </a:extLst>
              </p:cNvPr>
              <p:cNvSpPr>
                <a:spLocks/>
              </p:cNvSpPr>
              <p:nvPr/>
            </p:nvSpPr>
            <p:spPr bwMode="auto">
              <a:xfrm>
                <a:off x="7726271" y="3678246"/>
                <a:ext cx="151934" cy="151934"/>
              </a:xfrm>
              <a:custGeom>
                <a:avLst/>
                <a:gdLst>
                  <a:gd name="T0" fmla="*/ 30 w 94"/>
                  <a:gd name="T1" fmla="*/ 64 h 94"/>
                  <a:gd name="T2" fmla="*/ 42 w 94"/>
                  <a:gd name="T3" fmla="*/ 94 h 94"/>
                  <a:gd name="T4" fmla="*/ 59 w 94"/>
                  <a:gd name="T5" fmla="*/ 94 h 94"/>
                  <a:gd name="T6" fmla="*/ 30 w 94"/>
                  <a:gd name="T7" fmla="*/ 42 h 94"/>
                  <a:gd name="T8" fmla="*/ 30 w 94"/>
                  <a:gd name="T9" fmla="*/ 64 h 94"/>
                  <a:gd name="T10" fmla="*/ 30 w 94"/>
                  <a:gd name="T11" fmla="*/ 23 h 94"/>
                  <a:gd name="T12" fmla="*/ 30 w 94"/>
                  <a:gd name="T13" fmla="*/ 5 h 94"/>
                  <a:gd name="T14" fmla="*/ 94 w 94"/>
                  <a:gd name="T15" fmla="*/ 94 h 94"/>
                  <a:gd name="T16" fmla="*/ 77 w 94"/>
                  <a:gd name="T17" fmla="*/ 94 h 94"/>
                  <a:gd name="T18" fmla="*/ 30 w 94"/>
                  <a:gd name="T19" fmla="*/ 23 h 94"/>
                  <a:gd name="T20" fmla="*/ 0 w 94"/>
                  <a:gd name="T21" fmla="*/ 51 h 94"/>
                  <a:gd name="T22" fmla="*/ 30 w 94"/>
                  <a:gd name="T23" fmla="*/ 64 h 94"/>
                  <a:gd name="T24" fmla="*/ 30 w 94"/>
                  <a:gd name="T25" fmla="*/ 42 h 94"/>
                  <a:gd name="T26" fmla="*/ 0 w 94"/>
                  <a:gd name="T27" fmla="*/ 35 h 94"/>
                  <a:gd name="T28" fmla="*/ 0 w 94"/>
                  <a:gd name="T29" fmla="*/ 51 h 94"/>
                  <a:gd name="T30" fmla="*/ 30 w 94"/>
                  <a:gd name="T31" fmla="*/ 5 h 94"/>
                  <a:gd name="T32" fmla="*/ 30 w 94"/>
                  <a:gd name="T33" fmla="*/ 23 h 94"/>
                  <a:gd name="T34" fmla="*/ 0 w 94"/>
                  <a:gd name="T35" fmla="*/ 17 h 94"/>
                  <a:gd name="T36" fmla="*/ 0 w 94"/>
                  <a:gd name="T37" fmla="*/ 0 h 94"/>
                  <a:gd name="T38" fmla="*/ 30 w 94"/>
                  <a:gd name="T39" fmla="*/ 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94">
                    <a:moveTo>
                      <a:pt x="30" y="64"/>
                    </a:moveTo>
                    <a:cubicBezTo>
                      <a:pt x="38" y="71"/>
                      <a:pt x="42" y="82"/>
                      <a:pt x="42" y="94"/>
                    </a:cubicBezTo>
                    <a:cubicBezTo>
                      <a:pt x="59" y="94"/>
                      <a:pt x="59" y="94"/>
                      <a:pt x="59" y="94"/>
                    </a:cubicBezTo>
                    <a:cubicBezTo>
                      <a:pt x="59" y="72"/>
                      <a:pt x="47" y="53"/>
                      <a:pt x="30" y="42"/>
                    </a:cubicBezTo>
                    <a:cubicBezTo>
                      <a:pt x="30" y="64"/>
                      <a:pt x="30" y="64"/>
                      <a:pt x="30" y="64"/>
                    </a:cubicBezTo>
                    <a:close/>
                    <a:moveTo>
                      <a:pt x="30" y="23"/>
                    </a:moveTo>
                    <a:cubicBezTo>
                      <a:pt x="30" y="5"/>
                      <a:pt x="30" y="5"/>
                      <a:pt x="30" y="5"/>
                    </a:cubicBezTo>
                    <a:cubicBezTo>
                      <a:pt x="67" y="18"/>
                      <a:pt x="94" y="53"/>
                      <a:pt x="94" y="94"/>
                    </a:cubicBezTo>
                    <a:cubicBezTo>
                      <a:pt x="77" y="94"/>
                      <a:pt x="77" y="94"/>
                      <a:pt x="77" y="94"/>
                    </a:cubicBezTo>
                    <a:cubicBezTo>
                      <a:pt x="77" y="62"/>
                      <a:pt x="57" y="34"/>
                      <a:pt x="30" y="23"/>
                    </a:cubicBezTo>
                    <a:close/>
                    <a:moveTo>
                      <a:pt x="0" y="51"/>
                    </a:moveTo>
                    <a:cubicBezTo>
                      <a:pt x="11" y="51"/>
                      <a:pt x="22" y="56"/>
                      <a:pt x="30" y="64"/>
                    </a:cubicBezTo>
                    <a:cubicBezTo>
                      <a:pt x="30" y="42"/>
                      <a:pt x="30" y="42"/>
                      <a:pt x="30" y="42"/>
                    </a:cubicBezTo>
                    <a:cubicBezTo>
                      <a:pt x="21" y="37"/>
                      <a:pt x="11" y="35"/>
                      <a:pt x="0" y="35"/>
                    </a:cubicBezTo>
                    <a:cubicBezTo>
                      <a:pt x="0" y="51"/>
                      <a:pt x="0" y="51"/>
                      <a:pt x="0" y="51"/>
                    </a:cubicBezTo>
                    <a:close/>
                    <a:moveTo>
                      <a:pt x="30" y="5"/>
                    </a:moveTo>
                    <a:cubicBezTo>
                      <a:pt x="30" y="23"/>
                      <a:pt x="30" y="23"/>
                      <a:pt x="30" y="23"/>
                    </a:cubicBezTo>
                    <a:cubicBezTo>
                      <a:pt x="20" y="19"/>
                      <a:pt x="10" y="17"/>
                      <a:pt x="0" y="17"/>
                    </a:cubicBezTo>
                    <a:cubicBezTo>
                      <a:pt x="0" y="0"/>
                      <a:pt x="0" y="0"/>
                      <a:pt x="0" y="0"/>
                    </a:cubicBezTo>
                    <a:cubicBezTo>
                      <a:pt x="10" y="0"/>
                      <a:pt x="20" y="2"/>
                      <a:pt x="3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Freeform: Shape 117">
                <a:extLst>
                  <a:ext uri="{FF2B5EF4-FFF2-40B4-BE49-F238E27FC236}">
                    <a16:creationId xmlns:a16="http://schemas.microsoft.com/office/drawing/2014/main" id="{69AFD632-1AD0-4468-8624-B895706B5C65}"/>
                  </a:ext>
                </a:extLst>
              </p:cNvPr>
              <p:cNvSpPr>
                <a:spLocks/>
              </p:cNvSpPr>
              <p:nvPr/>
            </p:nvSpPr>
            <p:spPr bwMode="auto">
              <a:xfrm>
                <a:off x="5777663" y="2578537"/>
                <a:ext cx="224283" cy="224283"/>
              </a:xfrm>
              <a:custGeom>
                <a:avLst/>
                <a:gdLst>
                  <a:gd name="T0" fmla="*/ 69 w 139"/>
                  <a:gd name="T1" fmla="*/ 10 h 139"/>
                  <a:gd name="T2" fmla="*/ 76 w 139"/>
                  <a:gd name="T3" fmla="*/ 10 h 139"/>
                  <a:gd name="T4" fmla="*/ 79 w 139"/>
                  <a:gd name="T5" fmla="*/ 0 h 139"/>
                  <a:gd name="T6" fmla="*/ 100 w 139"/>
                  <a:gd name="T7" fmla="*/ 6 h 139"/>
                  <a:gd name="T8" fmla="*/ 97 w 139"/>
                  <a:gd name="T9" fmla="*/ 16 h 139"/>
                  <a:gd name="T10" fmla="*/ 116 w 139"/>
                  <a:gd name="T11" fmla="*/ 32 h 139"/>
                  <a:gd name="T12" fmla="*/ 125 w 139"/>
                  <a:gd name="T13" fmla="*/ 27 h 139"/>
                  <a:gd name="T14" fmla="*/ 136 w 139"/>
                  <a:gd name="T15" fmla="*/ 47 h 139"/>
                  <a:gd name="T16" fmla="*/ 127 w 139"/>
                  <a:gd name="T17" fmla="*/ 52 h 139"/>
                  <a:gd name="T18" fmla="*/ 129 w 139"/>
                  <a:gd name="T19" fmla="*/ 76 h 139"/>
                  <a:gd name="T20" fmla="*/ 139 w 139"/>
                  <a:gd name="T21" fmla="*/ 79 h 139"/>
                  <a:gd name="T22" fmla="*/ 133 w 139"/>
                  <a:gd name="T23" fmla="*/ 100 h 139"/>
                  <a:gd name="T24" fmla="*/ 123 w 139"/>
                  <a:gd name="T25" fmla="*/ 97 h 139"/>
                  <a:gd name="T26" fmla="*/ 107 w 139"/>
                  <a:gd name="T27" fmla="*/ 117 h 139"/>
                  <a:gd name="T28" fmla="*/ 112 w 139"/>
                  <a:gd name="T29" fmla="*/ 126 h 139"/>
                  <a:gd name="T30" fmla="*/ 92 w 139"/>
                  <a:gd name="T31" fmla="*/ 136 h 139"/>
                  <a:gd name="T32" fmla="*/ 87 w 139"/>
                  <a:gd name="T33" fmla="*/ 127 h 139"/>
                  <a:gd name="T34" fmla="*/ 69 w 139"/>
                  <a:gd name="T35" fmla="*/ 130 h 139"/>
                  <a:gd name="T36" fmla="*/ 69 w 139"/>
                  <a:gd name="T37" fmla="*/ 110 h 139"/>
                  <a:gd name="T38" fmla="*/ 108 w 139"/>
                  <a:gd name="T39" fmla="*/ 81 h 139"/>
                  <a:gd name="T40" fmla="*/ 81 w 139"/>
                  <a:gd name="T41" fmla="*/ 31 h 139"/>
                  <a:gd name="T42" fmla="*/ 69 w 139"/>
                  <a:gd name="T43" fmla="*/ 29 h 139"/>
                  <a:gd name="T44" fmla="*/ 69 w 139"/>
                  <a:gd name="T45" fmla="*/ 10 h 139"/>
                  <a:gd name="T46" fmla="*/ 32 w 139"/>
                  <a:gd name="T47" fmla="*/ 23 h 139"/>
                  <a:gd name="T48" fmla="*/ 27 w 139"/>
                  <a:gd name="T49" fmla="*/ 14 h 139"/>
                  <a:gd name="T50" fmla="*/ 46 w 139"/>
                  <a:gd name="T51" fmla="*/ 3 h 139"/>
                  <a:gd name="T52" fmla="*/ 51 w 139"/>
                  <a:gd name="T53" fmla="*/ 12 h 139"/>
                  <a:gd name="T54" fmla="*/ 69 w 139"/>
                  <a:gd name="T55" fmla="*/ 10 h 139"/>
                  <a:gd name="T56" fmla="*/ 69 w 139"/>
                  <a:gd name="T57" fmla="*/ 29 h 139"/>
                  <a:gd name="T58" fmla="*/ 31 w 139"/>
                  <a:gd name="T59" fmla="*/ 58 h 139"/>
                  <a:gd name="T60" fmla="*/ 58 w 139"/>
                  <a:gd name="T61" fmla="*/ 108 h 139"/>
                  <a:gd name="T62" fmla="*/ 58 w 139"/>
                  <a:gd name="T63" fmla="*/ 108 h 139"/>
                  <a:gd name="T64" fmla="*/ 69 w 139"/>
                  <a:gd name="T65" fmla="*/ 110 h 139"/>
                  <a:gd name="T66" fmla="*/ 69 w 139"/>
                  <a:gd name="T67" fmla="*/ 130 h 139"/>
                  <a:gd name="T68" fmla="*/ 63 w 139"/>
                  <a:gd name="T69" fmla="*/ 129 h 139"/>
                  <a:gd name="T70" fmla="*/ 60 w 139"/>
                  <a:gd name="T71" fmla="*/ 139 h 139"/>
                  <a:gd name="T72" fmla="*/ 39 w 139"/>
                  <a:gd name="T73" fmla="*/ 133 h 139"/>
                  <a:gd name="T74" fmla="*/ 42 w 139"/>
                  <a:gd name="T75" fmla="*/ 123 h 139"/>
                  <a:gd name="T76" fmla="*/ 22 w 139"/>
                  <a:gd name="T77" fmla="*/ 107 h 139"/>
                  <a:gd name="T78" fmla="*/ 13 w 139"/>
                  <a:gd name="T79" fmla="*/ 112 h 139"/>
                  <a:gd name="T80" fmla="*/ 3 w 139"/>
                  <a:gd name="T81" fmla="*/ 93 h 139"/>
                  <a:gd name="T82" fmla="*/ 12 w 139"/>
                  <a:gd name="T83" fmla="*/ 88 h 139"/>
                  <a:gd name="T84" fmla="*/ 10 w 139"/>
                  <a:gd name="T85" fmla="*/ 63 h 139"/>
                  <a:gd name="T86" fmla="*/ 0 w 139"/>
                  <a:gd name="T87" fmla="*/ 60 h 139"/>
                  <a:gd name="T88" fmla="*/ 6 w 139"/>
                  <a:gd name="T89" fmla="*/ 39 h 139"/>
                  <a:gd name="T90" fmla="*/ 16 w 139"/>
                  <a:gd name="T91" fmla="*/ 42 h 139"/>
                  <a:gd name="T92" fmla="*/ 32 w 139"/>
                  <a:gd name="T93" fmla="*/ 2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9" h="139">
                    <a:moveTo>
                      <a:pt x="69" y="10"/>
                    </a:moveTo>
                    <a:cubicBezTo>
                      <a:pt x="71" y="10"/>
                      <a:pt x="74" y="10"/>
                      <a:pt x="76" y="10"/>
                    </a:cubicBezTo>
                    <a:cubicBezTo>
                      <a:pt x="79" y="0"/>
                      <a:pt x="79" y="0"/>
                      <a:pt x="79" y="0"/>
                    </a:cubicBezTo>
                    <a:cubicBezTo>
                      <a:pt x="100" y="6"/>
                      <a:pt x="100" y="6"/>
                      <a:pt x="100" y="6"/>
                    </a:cubicBezTo>
                    <a:cubicBezTo>
                      <a:pt x="97" y="16"/>
                      <a:pt x="97" y="16"/>
                      <a:pt x="97" y="16"/>
                    </a:cubicBezTo>
                    <a:cubicBezTo>
                      <a:pt x="105" y="20"/>
                      <a:pt x="111" y="26"/>
                      <a:pt x="116" y="32"/>
                    </a:cubicBezTo>
                    <a:cubicBezTo>
                      <a:pt x="125" y="27"/>
                      <a:pt x="125" y="27"/>
                      <a:pt x="125" y="27"/>
                    </a:cubicBezTo>
                    <a:cubicBezTo>
                      <a:pt x="136" y="47"/>
                      <a:pt x="136" y="47"/>
                      <a:pt x="136" y="47"/>
                    </a:cubicBezTo>
                    <a:cubicBezTo>
                      <a:pt x="127" y="52"/>
                      <a:pt x="127" y="52"/>
                      <a:pt x="127" y="52"/>
                    </a:cubicBezTo>
                    <a:cubicBezTo>
                      <a:pt x="129" y="59"/>
                      <a:pt x="130" y="68"/>
                      <a:pt x="129" y="76"/>
                    </a:cubicBezTo>
                    <a:cubicBezTo>
                      <a:pt x="139" y="79"/>
                      <a:pt x="139" y="79"/>
                      <a:pt x="139" y="79"/>
                    </a:cubicBezTo>
                    <a:cubicBezTo>
                      <a:pt x="133" y="100"/>
                      <a:pt x="133" y="100"/>
                      <a:pt x="133" y="100"/>
                    </a:cubicBezTo>
                    <a:cubicBezTo>
                      <a:pt x="123" y="97"/>
                      <a:pt x="123" y="97"/>
                      <a:pt x="123" y="97"/>
                    </a:cubicBezTo>
                    <a:cubicBezTo>
                      <a:pt x="119" y="105"/>
                      <a:pt x="113" y="112"/>
                      <a:pt x="107" y="117"/>
                    </a:cubicBezTo>
                    <a:cubicBezTo>
                      <a:pt x="112" y="126"/>
                      <a:pt x="112" y="126"/>
                      <a:pt x="112" y="126"/>
                    </a:cubicBezTo>
                    <a:cubicBezTo>
                      <a:pt x="92" y="136"/>
                      <a:pt x="92" y="136"/>
                      <a:pt x="92" y="136"/>
                    </a:cubicBezTo>
                    <a:cubicBezTo>
                      <a:pt x="87" y="127"/>
                      <a:pt x="87" y="127"/>
                      <a:pt x="87" y="127"/>
                    </a:cubicBezTo>
                    <a:cubicBezTo>
                      <a:pt x="82" y="129"/>
                      <a:pt x="76" y="130"/>
                      <a:pt x="69" y="130"/>
                    </a:cubicBezTo>
                    <a:cubicBezTo>
                      <a:pt x="69" y="110"/>
                      <a:pt x="69" y="110"/>
                      <a:pt x="69" y="110"/>
                    </a:cubicBezTo>
                    <a:cubicBezTo>
                      <a:pt x="87" y="110"/>
                      <a:pt x="103" y="99"/>
                      <a:pt x="108" y="81"/>
                    </a:cubicBezTo>
                    <a:cubicBezTo>
                      <a:pt x="114" y="60"/>
                      <a:pt x="102" y="38"/>
                      <a:pt x="81" y="31"/>
                    </a:cubicBezTo>
                    <a:cubicBezTo>
                      <a:pt x="77" y="30"/>
                      <a:pt x="73" y="29"/>
                      <a:pt x="69" y="29"/>
                    </a:cubicBezTo>
                    <a:lnTo>
                      <a:pt x="69" y="10"/>
                    </a:lnTo>
                    <a:close/>
                    <a:moveTo>
                      <a:pt x="32" y="23"/>
                    </a:moveTo>
                    <a:cubicBezTo>
                      <a:pt x="27" y="14"/>
                      <a:pt x="27" y="14"/>
                      <a:pt x="27" y="14"/>
                    </a:cubicBezTo>
                    <a:cubicBezTo>
                      <a:pt x="46" y="3"/>
                      <a:pt x="46" y="3"/>
                      <a:pt x="46" y="3"/>
                    </a:cubicBezTo>
                    <a:cubicBezTo>
                      <a:pt x="51" y="12"/>
                      <a:pt x="51" y="12"/>
                      <a:pt x="51" y="12"/>
                    </a:cubicBezTo>
                    <a:cubicBezTo>
                      <a:pt x="57" y="11"/>
                      <a:pt x="63" y="10"/>
                      <a:pt x="69" y="10"/>
                    </a:cubicBezTo>
                    <a:cubicBezTo>
                      <a:pt x="69" y="29"/>
                      <a:pt x="69" y="29"/>
                      <a:pt x="69" y="29"/>
                    </a:cubicBezTo>
                    <a:cubicBezTo>
                      <a:pt x="52" y="29"/>
                      <a:pt x="36" y="41"/>
                      <a:pt x="31" y="58"/>
                    </a:cubicBezTo>
                    <a:cubicBezTo>
                      <a:pt x="24" y="79"/>
                      <a:pt x="36" y="102"/>
                      <a:pt x="58" y="108"/>
                    </a:cubicBezTo>
                    <a:cubicBezTo>
                      <a:pt x="58" y="108"/>
                      <a:pt x="58" y="108"/>
                      <a:pt x="58" y="108"/>
                    </a:cubicBezTo>
                    <a:cubicBezTo>
                      <a:pt x="61" y="109"/>
                      <a:pt x="65" y="110"/>
                      <a:pt x="69" y="110"/>
                    </a:cubicBezTo>
                    <a:cubicBezTo>
                      <a:pt x="69" y="130"/>
                      <a:pt x="69" y="130"/>
                      <a:pt x="69" y="130"/>
                    </a:cubicBezTo>
                    <a:cubicBezTo>
                      <a:pt x="67" y="130"/>
                      <a:pt x="65" y="130"/>
                      <a:pt x="63" y="129"/>
                    </a:cubicBezTo>
                    <a:cubicBezTo>
                      <a:pt x="60" y="139"/>
                      <a:pt x="60" y="139"/>
                      <a:pt x="60" y="139"/>
                    </a:cubicBezTo>
                    <a:cubicBezTo>
                      <a:pt x="39" y="133"/>
                      <a:pt x="39" y="133"/>
                      <a:pt x="39" y="133"/>
                    </a:cubicBezTo>
                    <a:cubicBezTo>
                      <a:pt x="42" y="123"/>
                      <a:pt x="42" y="123"/>
                      <a:pt x="42" y="123"/>
                    </a:cubicBezTo>
                    <a:cubicBezTo>
                      <a:pt x="34" y="119"/>
                      <a:pt x="27" y="114"/>
                      <a:pt x="22" y="107"/>
                    </a:cubicBezTo>
                    <a:cubicBezTo>
                      <a:pt x="13" y="112"/>
                      <a:pt x="13" y="112"/>
                      <a:pt x="13" y="112"/>
                    </a:cubicBezTo>
                    <a:cubicBezTo>
                      <a:pt x="3" y="93"/>
                      <a:pt x="3" y="93"/>
                      <a:pt x="3" y="93"/>
                    </a:cubicBezTo>
                    <a:cubicBezTo>
                      <a:pt x="12" y="88"/>
                      <a:pt x="12" y="88"/>
                      <a:pt x="12" y="88"/>
                    </a:cubicBezTo>
                    <a:cubicBezTo>
                      <a:pt x="10" y="80"/>
                      <a:pt x="9" y="72"/>
                      <a:pt x="10" y="63"/>
                    </a:cubicBezTo>
                    <a:cubicBezTo>
                      <a:pt x="0" y="60"/>
                      <a:pt x="0" y="60"/>
                      <a:pt x="0" y="60"/>
                    </a:cubicBezTo>
                    <a:cubicBezTo>
                      <a:pt x="6" y="39"/>
                      <a:pt x="6" y="39"/>
                      <a:pt x="6" y="39"/>
                    </a:cubicBezTo>
                    <a:cubicBezTo>
                      <a:pt x="16" y="42"/>
                      <a:pt x="16" y="42"/>
                      <a:pt x="16" y="42"/>
                    </a:cubicBezTo>
                    <a:cubicBezTo>
                      <a:pt x="20" y="34"/>
                      <a:pt x="25" y="28"/>
                      <a:pt x="3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Freeform: Shape 118">
                <a:extLst>
                  <a:ext uri="{FF2B5EF4-FFF2-40B4-BE49-F238E27FC236}">
                    <a16:creationId xmlns:a16="http://schemas.microsoft.com/office/drawing/2014/main" id="{66F6E6EC-C743-4EEA-860C-4CCA8DE90F61}"/>
                  </a:ext>
                </a:extLst>
              </p:cNvPr>
              <p:cNvSpPr>
                <a:spLocks/>
              </p:cNvSpPr>
              <p:nvPr/>
            </p:nvSpPr>
            <p:spPr bwMode="auto">
              <a:xfrm>
                <a:off x="5938037" y="2888433"/>
                <a:ext cx="237547" cy="229106"/>
              </a:xfrm>
              <a:custGeom>
                <a:avLst/>
                <a:gdLst>
                  <a:gd name="T0" fmla="*/ 74 w 147"/>
                  <a:gd name="T1" fmla="*/ 0 h 141"/>
                  <a:gd name="T2" fmla="*/ 147 w 147"/>
                  <a:gd name="T3" fmla="*/ 63 h 141"/>
                  <a:gd name="T4" fmla="*/ 117 w 147"/>
                  <a:gd name="T5" fmla="*/ 115 h 141"/>
                  <a:gd name="T6" fmla="*/ 128 w 147"/>
                  <a:gd name="T7" fmla="*/ 141 h 141"/>
                  <a:gd name="T8" fmla="*/ 102 w 147"/>
                  <a:gd name="T9" fmla="*/ 122 h 141"/>
                  <a:gd name="T10" fmla="*/ 74 w 147"/>
                  <a:gd name="T11" fmla="*/ 127 h 141"/>
                  <a:gd name="T12" fmla="*/ 0 w 147"/>
                  <a:gd name="T13" fmla="*/ 63 h 141"/>
                  <a:gd name="T14" fmla="*/ 74 w 147"/>
                  <a:gd name="T15" fmla="*/ 0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1">
                    <a:moveTo>
                      <a:pt x="74" y="0"/>
                    </a:moveTo>
                    <a:cubicBezTo>
                      <a:pt x="114" y="0"/>
                      <a:pt x="147" y="28"/>
                      <a:pt x="147" y="63"/>
                    </a:cubicBezTo>
                    <a:cubicBezTo>
                      <a:pt x="147" y="84"/>
                      <a:pt x="135" y="103"/>
                      <a:pt x="117" y="115"/>
                    </a:cubicBezTo>
                    <a:cubicBezTo>
                      <a:pt x="128" y="141"/>
                      <a:pt x="128" y="141"/>
                      <a:pt x="128" y="141"/>
                    </a:cubicBezTo>
                    <a:cubicBezTo>
                      <a:pt x="102" y="122"/>
                      <a:pt x="102" y="122"/>
                      <a:pt x="102" y="122"/>
                    </a:cubicBezTo>
                    <a:cubicBezTo>
                      <a:pt x="93" y="125"/>
                      <a:pt x="84" y="127"/>
                      <a:pt x="74" y="127"/>
                    </a:cubicBezTo>
                    <a:cubicBezTo>
                      <a:pt x="33" y="127"/>
                      <a:pt x="0" y="98"/>
                      <a:pt x="0" y="63"/>
                    </a:cubicBezTo>
                    <a:cubicBezTo>
                      <a:pt x="0" y="28"/>
                      <a:pt x="33" y="0"/>
                      <a:pt x="7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Oval 119">
                <a:extLst>
                  <a:ext uri="{FF2B5EF4-FFF2-40B4-BE49-F238E27FC236}">
                    <a16:creationId xmlns:a16="http://schemas.microsoft.com/office/drawing/2014/main" id="{9079A209-8D1F-4FEA-B07F-F7C89A30B8B5}"/>
                  </a:ext>
                </a:extLst>
              </p:cNvPr>
              <p:cNvSpPr>
                <a:spLocks/>
              </p:cNvSpPr>
              <p:nvPr/>
            </p:nvSpPr>
            <p:spPr bwMode="auto">
              <a:xfrm>
                <a:off x="6093588" y="2977664"/>
                <a:ext cx="31351" cy="3135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Oval 120">
                <a:extLst>
                  <a:ext uri="{FF2B5EF4-FFF2-40B4-BE49-F238E27FC236}">
                    <a16:creationId xmlns:a16="http://schemas.microsoft.com/office/drawing/2014/main" id="{973F898D-5F52-4159-9468-B8A4C25C28CC}"/>
                  </a:ext>
                </a:extLst>
              </p:cNvPr>
              <p:cNvSpPr>
                <a:spLocks/>
              </p:cNvSpPr>
              <p:nvPr/>
            </p:nvSpPr>
            <p:spPr bwMode="auto">
              <a:xfrm>
                <a:off x="6041738" y="2977664"/>
                <a:ext cx="32557" cy="3135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Oval 121">
                <a:extLst>
                  <a:ext uri="{FF2B5EF4-FFF2-40B4-BE49-F238E27FC236}">
                    <a16:creationId xmlns:a16="http://schemas.microsoft.com/office/drawing/2014/main" id="{8EC083A8-AF6E-4B58-9081-AA086CAC1478}"/>
                  </a:ext>
                </a:extLst>
              </p:cNvPr>
              <p:cNvSpPr>
                <a:spLocks/>
              </p:cNvSpPr>
              <p:nvPr/>
            </p:nvSpPr>
            <p:spPr bwMode="auto">
              <a:xfrm>
                <a:off x="5987476" y="2977664"/>
                <a:ext cx="32557" cy="3135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Freeform: Shape 122">
                <a:extLst>
                  <a:ext uri="{FF2B5EF4-FFF2-40B4-BE49-F238E27FC236}">
                    <a16:creationId xmlns:a16="http://schemas.microsoft.com/office/drawing/2014/main" id="{636EF59B-3DD9-4162-8166-A11B7E6AC2AA}"/>
                  </a:ext>
                </a:extLst>
              </p:cNvPr>
              <p:cNvSpPr>
                <a:spLocks/>
              </p:cNvSpPr>
              <p:nvPr/>
            </p:nvSpPr>
            <p:spPr bwMode="auto">
              <a:xfrm>
                <a:off x="5138577" y="2232466"/>
                <a:ext cx="132640" cy="157963"/>
              </a:xfrm>
              <a:custGeom>
                <a:avLst/>
                <a:gdLst>
                  <a:gd name="T0" fmla="*/ 0 w 110"/>
                  <a:gd name="T1" fmla="*/ 0 h 131"/>
                  <a:gd name="T2" fmla="*/ 110 w 110"/>
                  <a:gd name="T3" fmla="*/ 65 h 131"/>
                  <a:gd name="T4" fmla="*/ 0 w 110"/>
                  <a:gd name="T5" fmla="*/ 131 h 131"/>
                  <a:gd name="T6" fmla="*/ 0 w 110"/>
                  <a:gd name="T7" fmla="*/ 0 h 131"/>
                </a:gdLst>
                <a:ahLst/>
                <a:cxnLst>
                  <a:cxn ang="0">
                    <a:pos x="T0" y="T1"/>
                  </a:cxn>
                  <a:cxn ang="0">
                    <a:pos x="T2" y="T3"/>
                  </a:cxn>
                  <a:cxn ang="0">
                    <a:pos x="T4" y="T5"/>
                  </a:cxn>
                  <a:cxn ang="0">
                    <a:pos x="T6" y="T7"/>
                  </a:cxn>
                </a:cxnLst>
                <a:rect l="0" t="0" r="r" b="b"/>
                <a:pathLst>
                  <a:path w="110" h="131">
                    <a:moveTo>
                      <a:pt x="0" y="0"/>
                    </a:moveTo>
                    <a:lnTo>
                      <a:pt x="110" y="65"/>
                    </a:lnTo>
                    <a:lnTo>
                      <a:pt x="0" y="13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Freeform: Shape 123">
                <a:extLst>
                  <a:ext uri="{FF2B5EF4-FFF2-40B4-BE49-F238E27FC236}">
                    <a16:creationId xmlns:a16="http://schemas.microsoft.com/office/drawing/2014/main" id="{1396FBA5-1B72-4A62-B169-BC47EA2746D5}"/>
                  </a:ext>
                </a:extLst>
              </p:cNvPr>
              <p:cNvSpPr>
                <a:spLocks/>
              </p:cNvSpPr>
              <p:nvPr/>
            </p:nvSpPr>
            <p:spPr bwMode="auto">
              <a:xfrm>
                <a:off x="5968182" y="3673423"/>
                <a:ext cx="108524" cy="89231"/>
              </a:xfrm>
              <a:custGeom>
                <a:avLst/>
                <a:gdLst>
                  <a:gd name="T0" fmla="*/ 0 w 90"/>
                  <a:gd name="T1" fmla="*/ 66 h 74"/>
                  <a:gd name="T2" fmla="*/ 84 w 90"/>
                  <a:gd name="T3" fmla="*/ 0 h 74"/>
                  <a:gd name="T4" fmla="*/ 90 w 90"/>
                  <a:gd name="T5" fmla="*/ 8 h 74"/>
                  <a:gd name="T6" fmla="*/ 7 w 90"/>
                  <a:gd name="T7" fmla="*/ 74 h 74"/>
                  <a:gd name="T8" fmla="*/ 0 w 90"/>
                  <a:gd name="T9" fmla="*/ 66 h 74"/>
                </a:gdLst>
                <a:ahLst/>
                <a:cxnLst>
                  <a:cxn ang="0">
                    <a:pos x="T0" y="T1"/>
                  </a:cxn>
                  <a:cxn ang="0">
                    <a:pos x="T2" y="T3"/>
                  </a:cxn>
                  <a:cxn ang="0">
                    <a:pos x="T4" y="T5"/>
                  </a:cxn>
                  <a:cxn ang="0">
                    <a:pos x="T6" y="T7"/>
                  </a:cxn>
                  <a:cxn ang="0">
                    <a:pos x="T8" y="T9"/>
                  </a:cxn>
                </a:cxnLst>
                <a:rect l="0" t="0" r="r" b="b"/>
                <a:pathLst>
                  <a:path w="90" h="74">
                    <a:moveTo>
                      <a:pt x="0" y="66"/>
                    </a:moveTo>
                    <a:lnTo>
                      <a:pt x="84" y="0"/>
                    </a:lnTo>
                    <a:lnTo>
                      <a:pt x="90" y="8"/>
                    </a:lnTo>
                    <a:lnTo>
                      <a:pt x="7" y="74"/>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Freeform: Shape 124">
                <a:extLst>
                  <a:ext uri="{FF2B5EF4-FFF2-40B4-BE49-F238E27FC236}">
                    <a16:creationId xmlns:a16="http://schemas.microsoft.com/office/drawing/2014/main" id="{C5582990-15A3-4A88-944F-9041E49299C7}"/>
                  </a:ext>
                </a:extLst>
              </p:cNvPr>
              <p:cNvSpPr>
                <a:spLocks/>
              </p:cNvSpPr>
              <p:nvPr/>
            </p:nvSpPr>
            <p:spPr bwMode="auto">
              <a:xfrm>
                <a:off x="6069471" y="3673423"/>
                <a:ext cx="109730" cy="89231"/>
              </a:xfrm>
              <a:custGeom>
                <a:avLst/>
                <a:gdLst>
                  <a:gd name="T0" fmla="*/ 84 w 91"/>
                  <a:gd name="T1" fmla="*/ 74 h 74"/>
                  <a:gd name="T2" fmla="*/ 0 w 91"/>
                  <a:gd name="T3" fmla="*/ 8 h 74"/>
                  <a:gd name="T4" fmla="*/ 6 w 91"/>
                  <a:gd name="T5" fmla="*/ 0 h 74"/>
                  <a:gd name="T6" fmla="*/ 91 w 91"/>
                  <a:gd name="T7" fmla="*/ 66 h 74"/>
                  <a:gd name="T8" fmla="*/ 84 w 91"/>
                  <a:gd name="T9" fmla="*/ 74 h 74"/>
                </a:gdLst>
                <a:ahLst/>
                <a:cxnLst>
                  <a:cxn ang="0">
                    <a:pos x="T0" y="T1"/>
                  </a:cxn>
                  <a:cxn ang="0">
                    <a:pos x="T2" y="T3"/>
                  </a:cxn>
                  <a:cxn ang="0">
                    <a:pos x="T4" y="T5"/>
                  </a:cxn>
                  <a:cxn ang="0">
                    <a:pos x="T6" y="T7"/>
                  </a:cxn>
                  <a:cxn ang="0">
                    <a:pos x="T8" y="T9"/>
                  </a:cxn>
                </a:cxnLst>
                <a:rect l="0" t="0" r="r" b="b"/>
                <a:pathLst>
                  <a:path w="91" h="74">
                    <a:moveTo>
                      <a:pt x="84" y="74"/>
                    </a:moveTo>
                    <a:lnTo>
                      <a:pt x="0" y="8"/>
                    </a:lnTo>
                    <a:lnTo>
                      <a:pt x="6" y="0"/>
                    </a:lnTo>
                    <a:lnTo>
                      <a:pt x="91" y="66"/>
                    </a:lnTo>
                    <a:lnTo>
                      <a:pt x="84"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Rectangle 125">
                <a:extLst>
                  <a:ext uri="{FF2B5EF4-FFF2-40B4-BE49-F238E27FC236}">
                    <a16:creationId xmlns:a16="http://schemas.microsoft.com/office/drawing/2014/main" id="{9C3CDAC5-09D7-4790-930E-0F04133FCCD3}"/>
                  </a:ext>
                </a:extLst>
              </p:cNvPr>
              <p:cNvSpPr>
                <a:spLocks/>
              </p:cNvSpPr>
              <p:nvPr/>
            </p:nvSpPr>
            <p:spPr bwMode="auto">
              <a:xfrm>
                <a:off x="6067060" y="3549223"/>
                <a:ext cx="13264" cy="1290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Freeform: Shape 126">
                <a:extLst>
                  <a:ext uri="{FF2B5EF4-FFF2-40B4-BE49-F238E27FC236}">
                    <a16:creationId xmlns:a16="http://schemas.microsoft.com/office/drawing/2014/main" id="{3603947B-6967-4301-BCEE-EA44AEC997DD}"/>
                  </a:ext>
                </a:extLst>
              </p:cNvPr>
              <p:cNvSpPr>
                <a:spLocks/>
              </p:cNvSpPr>
              <p:nvPr/>
            </p:nvSpPr>
            <p:spPr bwMode="auto">
              <a:xfrm>
                <a:off x="6020033" y="3496167"/>
                <a:ext cx="107318" cy="106112"/>
              </a:xfrm>
              <a:custGeom>
                <a:avLst/>
                <a:gdLst>
                  <a:gd name="T0" fmla="*/ 45 w 66"/>
                  <a:gd name="T1" fmla="*/ 44 h 66"/>
                  <a:gd name="T2" fmla="*/ 66 w 66"/>
                  <a:gd name="T3" fmla="*/ 66 h 66"/>
                  <a:gd name="T4" fmla="*/ 0 w 66"/>
                  <a:gd name="T5" fmla="*/ 66 h 66"/>
                  <a:gd name="T6" fmla="*/ 21 w 66"/>
                  <a:gd name="T7" fmla="*/ 44 h 66"/>
                  <a:gd name="T8" fmla="*/ 13 w 66"/>
                  <a:gd name="T9" fmla="*/ 24 h 66"/>
                  <a:gd name="T10" fmla="*/ 33 w 66"/>
                  <a:gd name="T11" fmla="*/ 0 h 66"/>
                  <a:gd name="T12" fmla="*/ 53 w 66"/>
                  <a:gd name="T13" fmla="*/ 24 h 66"/>
                  <a:gd name="T14" fmla="*/ 45 w 66"/>
                  <a:gd name="T15" fmla="*/ 44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6">
                    <a:moveTo>
                      <a:pt x="45" y="44"/>
                    </a:moveTo>
                    <a:cubicBezTo>
                      <a:pt x="55" y="48"/>
                      <a:pt x="63" y="56"/>
                      <a:pt x="66" y="66"/>
                    </a:cubicBezTo>
                    <a:cubicBezTo>
                      <a:pt x="0" y="66"/>
                      <a:pt x="0" y="66"/>
                      <a:pt x="0" y="66"/>
                    </a:cubicBezTo>
                    <a:cubicBezTo>
                      <a:pt x="3" y="56"/>
                      <a:pt x="11" y="48"/>
                      <a:pt x="21" y="44"/>
                    </a:cubicBezTo>
                    <a:cubicBezTo>
                      <a:pt x="16" y="40"/>
                      <a:pt x="13" y="33"/>
                      <a:pt x="13" y="24"/>
                    </a:cubicBezTo>
                    <a:cubicBezTo>
                      <a:pt x="13" y="11"/>
                      <a:pt x="22" y="0"/>
                      <a:pt x="33" y="0"/>
                    </a:cubicBezTo>
                    <a:cubicBezTo>
                      <a:pt x="44" y="0"/>
                      <a:pt x="53" y="11"/>
                      <a:pt x="53" y="24"/>
                    </a:cubicBezTo>
                    <a:cubicBezTo>
                      <a:pt x="53" y="33"/>
                      <a:pt x="50" y="40"/>
                      <a:pt x="45"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Freeform: Shape 127">
                <a:extLst>
                  <a:ext uri="{FF2B5EF4-FFF2-40B4-BE49-F238E27FC236}">
                    <a16:creationId xmlns:a16="http://schemas.microsoft.com/office/drawing/2014/main" id="{F2C083EE-6405-4590-BBD3-330392905452}"/>
                  </a:ext>
                </a:extLst>
              </p:cNvPr>
              <p:cNvSpPr>
                <a:spLocks/>
              </p:cNvSpPr>
              <p:nvPr/>
            </p:nvSpPr>
            <p:spPr bwMode="auto">
              <a:xfrm>
                <a:off x="5918744" y="3683069"/>
                <a:ext cx="106112" cy="107318"/>
              </a:xfrm>
              <a:custGeom>
                <a:avLst/>
                <a:gdLst>
                  <a:gd name="T0" fmla="*/ 44 w 66"/>
                  <a:gd name="T1" fmla="*/ 44 h 66"/>
                  <a:gd name="T2" fmla="*/ 66 w 66"/>
                  <a:gd name="T3" fmla="*/ 66 h 66"/>
                  <a:gd name="T4" fmla="*/ 0 w 66"/>
                  <a:gd name="T5" fmla="*/ 66 h 66"/>
                  <a:gd name="T6" fmla="*/ 21 w 66"/>
                  <a:gd name="T7" fmla="*/ 44 h 66"/>
                  <a:gd name="T8" fmla="*/ 13 w 66"/>
                  <a:gd name="T9" fmla="*/ 24 h 66"/>
                  <a:gd name="T10" fmla="*/ 33 w 66"/>
                  <a:gd name="T11" fmla="*/ 0 h 66"/>
                  <a:gd name="T12" fmla="*/ 53 w 66"/>
                  <a:gd name="T13" fmla="*/ 24 h 66"/>
                  <a:gd name="T14" fmla="*/ 44 w 66"/>
                  <a:gd name="T15" fmla="*/ 44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6">
                    <a:moveTo>
                      <a:pt x="44" y="44"/>
                    </a:moveTo>
                    <a:cubicBezTo>
                      <a:pt x="55" y="48"/>
                      <a:pt x="63" y="56"/>
                      <a:pt x="66" y="66"/>
                    </a:cubicBezTo>
                    <a:cubicBezTo>
                      <a:pt x="0" y="66"/>
                      <a:pt x="0" y="66"/>
                      <a:pt x="0" y="66"/>
                    </a:cubicBezTo>
                    <a:cubicBezTo>
                      <a:pt x="2" y="56"/>
                      <a:pt x="10" y="48"/>
                      <a:pt x="21" y="44"/>
                    </a:cubicBezTo>
                    <a:cubicBezTo>
                      <a:pt x="16" y="40"/>
                      <a:pt x="13" y="32"/>
                      <a:pt x="13" y="24"/>
                    </a:cubicBezTo>
                    <a:cubicBezTo>
                      <a:pt x="13" y="11"/>
                      <a:pt x="22" y="0"/>
                      <a:pt x="33" y="0"/>
                    </a:cubicBezTo>
                    <a:cubicBezTo>
                      <a:pt x="44" y="0"/>
                      <a:pt x="53" y="11"/>
                      <a:pt x="53" y="24"/>
                    </a:cubicBezTo>
                    <a:cubicBezTo>
                      <a:pt x="53" y="32"/>
                      <a:pt x="49" y="40"/>
                      <a:pt x="4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Freeform: Shape 128">
                <a:extLst>
                  <a:ext uri="{FF2B5EF4-FFF2-40B4-BE49-F238E27FC236}">
                    <a16:creationId xmlns:a16="http://schemas.microsoft.com/office/drawing/2014/main" id="{564B10EF-FE73-4345-927E-836568200676}"/>
                  </a:ext>
                </a:extLst>
              </p:cNvPr>
              <p:cNvSpPr>
                <a:spLocks/>
              </p:cNvSpPr>
              <p:nvPr/>
            </p:nvSpPr>
            <p:spPr bwMode="auto">
              <a:xfrm>
                <a:off x="6122528" y="3683069"/>
                <a:ext cx="106112" cy="107318"/>
              </a:xfrm>
              <a:custGeom>
                <a:avLst/>
                <a:gdLst>
                  <a:gd name="T0" fmla="*/ 45 w 66"/>
                  <a:gd name="T1" fmla="*/ 44 h 66"/>
                  <a:gd name="T2" fmla="*/ 66 w 66"/>
                  <a:gd name="T3" fmla="*/ 66 h 66"/>
                  <a:gd name="T4" fmla="*/ 0 w 66"/>
                  <a:gd name="T5" fmla="*/ 66 h 66"/>
                  <a:gd name="T6" fmla="*/ 22 w 66"/>
                  <a:gd name="T7" fmla="*/ 44 h 66"/>
                  <a:gd name="T8" fmla="*/ 13 w 66"/>
                  <a:gd name="T9" fmla="*/ 24 h 66"/>
                  <a:gd name="T10" fmla="*/ 33 w 66"/>
                  <a:gd name="T11" fmla="*/ 0 h 66"/>
                  <a:gd name="T12" fmla="*/ 53 w 66"/>
                  <a:gd name="T13" fmla="*/ 24 h 66"/>
                  <a:gd name="T14" fmla="*/ 45 w 66"/>
                  <a:gd name="T15" fmla="*/ 44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6">
                    <a:moveTo>
                      <a:pt x="45" y="44"/>
                    </a:moveTo>
                    <a:cubicBezTo>
                      <a:pt x="56" y="48"/>
                      <a:pt x="64" y="56"/>
                      <a:pt x="66" y="66"/>
                    </a:cubicBezTo>
                    <a:cubicBezTo>
                      <a:pt x="0" y="66"/>
                      <a:pt x="0" y="66"/>
                      <a:pt x="0" y="66"/>
                    </a:cubicBezTo>
                    <a:cubicBezTo>
                      <a:pt x="3" y="56"/>
                      <a:pt x="11" y="48"/>
                      <a:pt x="22" y="44"/>
                    </a:cubicBezTo>
                    <a:cubicBezTo>
                      <a:pt x="17" y="40"/>
                      <a:pt x="13" y="32"/>
                      <a:pt x="13" y="24"/>
                    </a:cubicBezTo>
                    <a:cubicBezTo>
                      <a:pt x="13" y="11"/>
                      <a:pt x="22" y="0"/>
                      <a:pt x="33" y="0"/>
                    </a:cubicBezTo>
                    <a:cubicBezTo>
                      <a:pt x="44" y="0"/>
                      <a:pt x="53" y="11"/>
                      <a:pt x="53" y="24"/>
                    </a:cubicBezTo>
                    <a:cubicBezTo>
                      <a:pt x="53" y="32"/>
                      <a:pt x="50" y="40"/>
                      <a:pt x="45"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Oval 129">
                <a:extLst>
                  <a:ext uri="{FF2B5EF4-FFF2-40B4-BE49-F238E27FC236}">
                    <a16:creationId xmlns:a16="http://schemas.microsoft.com/office/drawing/2014/main" id="{0810DD73-6432-4B0A-813C-D2BBC894FE59}"/>
                  </a:ext>
                </a:extLst>
              </p:cNvPr>
              <p:cNvSpPr>
                <a:spLocks/>
              </p:cNvSpPr>
              <p:nvPr/>
            </p:nvSpPr>
            <p:spPr bwMode="auto">
              <a:xfrm>
                <a:off x="6041738" y="3644483"/>
                <a:ext cx="63909" cy="6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Freeform: Shape 130">
                <a:extLst>
                  <a:ext uri="{FF2B5EF4-FFF2-40B4-BE49-F238E27FC236}">
                    <a16:creationId xmlns:a16="http://schemas.microsoft.com/office/drawing/2014/main" id="{319BC14D-2BA9-4C13-8C52-68C8B6C09771}"/>
                  </a:ext>
                </a:extLst>
              </p:cNvPr>
              <p:cNvSpPr>
                <a:spLocks/>
              </p:cNvSpPr>
              <p:nvPr/>
            </p:nvSpPr>
            <p:spPr bwMode="auto">
              <a:xfrm>
                <a:off x="6823110" y="3470845"/>
                <a:ext cx="132640" cy="154345"/>
              </a:xfrm>
              <a:custGeom>
                <a:avLst/>
                <a:gdLst>
                  <a:gd name="T0" fmla="*/ 0 w 110"/>
                  <a:gd name="T1" fmla="*/ 21 h 128"/>
                  <a:gd name="T2" fmla="*/ 24 w 110"/>
                  <a:gd name="T3" fmla="*/ 0 h 128"/>
                  <a:gd name="T4" fmla="*/ 110 w 110"/>
                  <a:gd name="T5" fmla="*/ 108 h 128"/>
                  <a:gd name="T6" fmla="*/ 86 w 110"/>
                  <a:gd name="T7" fmla="*/ 128 h 128"/>
                  <a:gd name="T8" fmla="*/ 0 w 110"/>
                  <a:gd name="T9" fmla="*/ 21 h 128"/>
                </a:gdLst>
                <a:ahLst/>
                <a:cxnLst>
                  <a:cxn ang="0">
                    <a:pos x="T0" y="T1"/>
                  </a:cxn>
                  <a:cxn ang="0">
                    <a:pos x="T2" y="T3"/>
                  </a:cxn>
                  <a:cxn ang="0">
                    <a:pos x="T4" y="T5"/>
                  </a:cxn>
                  <a:cxn ang="0">
                    <a:pos x="T6" y="T7"/>
                  </a:cxn>
                  <a:cxn ang="0">
                    <a:pos x="T8" y="T9"/>
                  </a:cxn>
                </a:cxnLst>
                <a:rect l="0" t="0" r="r" b="b"/>
                <a:pathLst>
                  <a:path w="110" h="128">
                    <a:moveTo>
                      <a:pt x="0" y="21"/>
                    </a:moveTo>
                    <a:lnTo>
                      <a:pt x="24" y="0"/>
                    </a:lnTo>
                    <a:lnTo>
                      <a:pt x="110" y="108"/>
                    </a:lnTo>
                    <a:lnTo>
                      <a:pt x="86" y="128"/>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Freeform: Shape 131">
                <a:extLst>
                  <a:ext uri="{FF2B5EF4-FFF2-40B4-BE49-F238E27FC236}">
                    <a16:creationId xmlns:a16="http://schemas.microsoft.com/office/drawing/2014/main" id="{7C166F6B-9A54-4203-90A8-42CC2E083C8F}"/>
                  </a:ext>
                </a:extLst>
              </p:cNvPr>
              <p:cNvSpPr>
                <a:spLocks/>
              </p:cNvSpPr>
              <p:nvPr/>
            </p:nvSpPr>
            <p:spPr bwMode="auto">
              <a:xfrm>
                <a:off x="6832757" y="3482903"/>
                <a:ext cx="113347" cy="131435"/>
              </a:xfrm>
              <a:custGeom>
                <a:avLst/>
                <a:gdLst>
                  <a:gd name="T0" fmla="*/ 0 w 94"/>
                  <a:gd name="T1" fmla="*/ 12 h 109"/>
                  <a:gd name="T2" fmla="*/ 79 w 94"/>
                  <a:gd name="T3" fmla="*/ 109 h 109"/>
                  <a:gd name="T4" fmla="*/ 94 w 94"/>
                  <a:gd name="T5" fmla="*/ 96 h 109"/>
                  <a:gd name="T6" fmla="*/ 16 w 94"/>
                  <a:gd name="T7" fmla="*/ 0 h 109"/>
                  <a:gd name="T8" fmla="*/ 0 w 94"/>
                  <a:gd name="T9" fmla="*/ 12 h 109"/>
                </a:gdLst>
                <a:ahLst/>
                <a:cxnLst>
                  <a:cxn ang="0">
                    <a:pos x="T0" y="T1"/>
                  </a:cxn>
                  <a:cxn ang="0">
                    <a:pos x="T2" y="T3"/>
                  </a:cxn>
                  <a:cxn ang="0">
                    <a:pos x="T4" y="T5"/>
                  </a:cxn>
                  <a:cxn ang="0">
                    <a:pos x="T6" y="T7"/>
                  </a:cxn>
                  <a:cxn ang="0">
                    <a:pos x="T8" y="T9"/>
                  </a:cxn>
                </a:cxnLst>
                <a:rect l="0" t="0" r="r" b="b"/>
                <a:pathLst>
                  <a:path w="94" h="109">
                    <a:moveTo>
                      <a:pt x="0" y="12"/>
                    </a:moveTo>
                    <a:lnTo>
                      <a:pt x="79" y="109"/>
                    </a:lnTo>
                    <a:lnTo>
                      <a:pt x="94" y="96"/>
                    </a:lnTo>
                    <a:lnTo>
                      <a:pt x="16"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Freeform: Shape 132">
                <a:extLst>
                  <a:ext uri="{FF2B5EF4-FFF2-40B4-BE49-F238E27FC236}">
                    <a16:creationId xmlns:a16="http://schemas.microsoft.com/office/drawing/2014/main" id="{A02206CB-8CCF-4297-9B44-91A31534D4B4}"/>
                  </a:ext>
                </a:extLst>
              </p:cNvPr>
              <p:cNvSpPr>
                <a:spLocks/>
              </p:cNvSpPr>
              <p:nvPr/>
            </p:nvSpPr>
            <p:spPr bwMode="auto">
              <a:xfrm>
                <a:off x="6780906" y="3425024"/>
                <a:ext cx="100083" cy="100083"/>
              </a:xfrm>
              <a:custGeom>
                <a:avLst/>
                <a:gdLst>
                  <a:gd name="T0" fmla="*/ 26 w 62"/>
                  <a:gd name="T1" fmla="*/ 1 h 62"/>
                  <a:gd name="T2" fmla="*/ 52 w 62"/>
                  <a:gd name="T3" fmla="*/ 12 h 62"/>
                  <a:gd name="T4" fmla="*/ 47 w 62"/>
                  <a:gd name="T5" fmla="*/ 52 h 62"/>
                  <a:gd name="T6" fmla="*/ 7 w 62"/>
                  <a:gd name="T7" fmla="*/ 47 h 62"/>
                  <a:gd name="T8" fmla="*/ 3 w 62"/>
                  <a:gd name="T9" fmla="*/ 20 h 62"/>
                  <a:gd name="T10" fmla="*/ 13 w 62"/>
                  <a:gd name="T11" fmla="*/ 33 h 62"/>
                  <a:gd name="T12" fmla="*/ 18 w 62"/>
                  <a:gd name="T13" fmla="*/ 39 h 62"/>
                  <a:gd name="T14" fmla="*/ 27 w 62"/>
                  <a:gd name="T15" fmla="*/ 38 h 62"/>
                  <a:gd name="T16" fmla="*/ 35 w 62"/>
                  <a:gd name="T17" fmla="*/ 37 h 62"/>
                  <a:gd name="T18" fmla="*/ 38 w 62"/>
                  <a:gd name="T19" fmla="*/ 29 h 62"/>
                  <a:gd name="T20" fmla="*/ 41 w 62"/>
                  <a:gd name="T21" fmla="*/ 21 h 62"/>
                  <a:gd name="T22" fmla="*/ 36 w 62"/>
                  <a:gd name="T23" fmla="*/ 14 h 62"/>
                  <a:gd name="T24" fmla="*/ 26 w 62"/>
                  <a:gd name="T25"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26" y="1"/>
                    </a:moveTo>
                    <a:cubicBezTo>
                      <a:pt x="35" y="0"/>
                      <a:pt x="45" y="4"/>
                      <a:pt x="52" y="12"/>
                    </a:cubicBezTo>
                    <a:cubicBezTo>
                      <a:pt x="62" y="24"/>
                      <a:pt x="60" y="42"/>
                      <a:pt x="47" y="52"/>
                    </a:cubicBezTo>
                    <a:cubicBezTo>
                      <a:pt x="35" y="62"/>
                      <a:pt x="17" y="60"/>
                      <a:pt x="7" y="47"/>
                    </a:cubicBezTo>
                    <a:cubicBezTo>
                      <a:pt x="1" y="39"/>
                      <a:pt x="0" y="29"/>
                      <a:pt x="3" y="20"/>
                    </a:cubicBezTo>
                    <a:cubicBezTo>
                      <a:pt x="13" y="33"/>
                      <a:pt x="13" y="33"/>
                      <a:pt x="13" y="33"/>
                    </a:cubicBezTo>
                    <a:cubicBezTo>
                      <a:pt x="18" y="39"/>
                      <a:pt x="18" y="39"/>
                      <a:pt x="18" y="39"/>
                    </a:cubicBezTo>
                    <a:cubicBezTo>
                      <a:pt x="27" y="38"/>
                      <a:pt x="27" y="38"/>
                      <a:pt x="27" y="38"/>
                    </a:cubicBezTo>
                    <a:cubicBezTo>
                      <a:pt x="35" y="37"/>
                      <a:pt x="35" y="37"/>
                      <a:pt x="35" y="37"/>
                    </a:cubicBezTo>
                    <a:cubicBezTo>
                      <a:pt x="38" y="29"/>
                      <a:pt x="38" y="29"/>
                      <a:pt x="38" y="29"/>
                    </a:cubicBezTo>
                    <a:cubicBezTo>
                      <a:pt x="41" y="21"/>
                      <a:pt x="41" y="21"/>
                      <a:pt x="41" y="21"/>
                    </a:cubicBezTo>
                    <a:cubicBezTo>
                      <a:pt x="36" y="14"/>
                      <a:pt x="36" y="14"/>
                      <a:pt x="36" y="14"/>
                    </a:cubicBezTo>
                    <a:lnTo>
                      <a:pt x="26"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Freeform: Shape 133">
                <a:extLst>
                  <a:ext uri="{FF2B5EF4-FFF2-40B4-BE49-F238E27FC236}">
                    <a16:creationId xmlns:a16="http://schemas.microsoft.com/office/drawing/2014/main" id="{8977054C-617F-4AC0-B370-60A0A7238784}"/>
                  </a:ext>
                </a:extLst>
              </p:cNvPr>
              <p:cNvSpPr>
                <a:spLocks/>
              </p:cNvSpPr>
              <p:nvPr/>
            </p:nvSpPr>
            <p:spPr bwMode="auto">
              <a:xfrm>
                <a:off x="6899077" y="3572134"/>
                <a:ext cx="100083" cy="100083"/>
              </a:xfrm>
              <a:custGeom>
                <a:avLst/>
                <a:gdLst>
                  <a:gd name="T0" fmla="*/ 59 w 62"/>
                  <a:gd name="T1" fmla="*/ 42 h 62"/>
                  <a:gd name="T2" fmla="*/ 54 w 62"/>
                  <a:gd name="T3" fmla="*/ 15 h 62"/>
                  <a:gd name="T4" fmla="*/ 14 w 62"/>
                  <a:gd name="T5" fmla="*/ 10 h 62"/>
                  <a:gd name="T6" fmla="*/ 10 w 62"/>
                  <a:gd name="T7" fmla="*/ 50 h 62"/>
                  <a:gd name="T8" fmla="*/ 35 w 62"/>
                  <a:gd name="T9" fmla="*/ 61 h 62"/>
                  <a:gd name="T10" fmla="*/ 25 w 62"/>
                  <a:gd name="T11" fmla="*/ 48 h 62"/>
                  <a:gd name="T12" fmla="*/ 20 w 62"/>
                  <a:gd name="T13" fmla="*/ 41 h 62"/>
                  <a:gd name="T14" fmla="*/ 23 w 62"/>
                  <a:gd name="T15" fmla="*/ 33 h 62"/>
                  <a:gd name="T16" fmla="*/ 26 w 62"/>
                  <a:gd name="T17" fmla="*/ 25 h 62"/>
                  <a:gd name="T18" fmla="*/ 35 w 62"/>
                  <a:gd name="T19" fmla="*/ 24 h 62"/>
                  <a:gd name="T20" fmla="*/ 43 w 62"/>
                  <a:gd name="T21" fmla="*/ 23 h 62"/>
                  <a:gd name="T22" fmla="*/ 48 w 62"/>
                  <a:gd name="T23" fmla="*/ 29 h 62"/>
                  <a:gd name="T24" fmla="*/ 59 w 62"/>
                  <a:gd name="T25" fmla="*/ 4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59" y="42"/>
                    </a:moveTo>
                    <a:cubicBezTo>
                      <a:pt x="62" y="33"/>
                      <a:pt x="60" y="23"/>
                      <a:pt x="54" y="15"/>
                    </a:cubicBezTo>
                    <a:cubicBezTo>
                      <a:pt x="44" y="2"/>
                      <a:pt x="26" y="0"/>
                      <a:pt x="14" y="10"/>
                    </a:cubicBezTo>
                    <a:cubicBezTo>
                      <a:pt x="2" y="20"/>
                      <a:pt x="0" y="38"/>
                      <a:pt x="10" y="50"/>
                    </a:cubicBezTo>
                    <a:cubicBezTo>
                      <a:pt x="16" y="58"/>
                      <a:pt x="26" y="62"/>
                      <a:pt x="35" y="61"/>
                    </a:cubicBezTo>
                    <a:cubicBezTo>
                      <a:pt x="25" y="48"/>
                      <a:pt x="25" y="48"/>
                      <a:pt x="25" y="48"/>
                    </a:cubicBezTo>
                    <a:cubicBezTo>
                      <a:pt x="20" y="41"/>
                      <a:pt x="20" y="41"/>
                      <a:pt x="20" y="41"/>
                    </a:cubicBezTo>
                    <a:cubicBezTo>
                      <a:pt x="23" y="33"/>
                      <a:pt x="23" y="33"/>
                      <a:pt x="23" y="33"/>
                    </a:cubicBezTo>
                    <a:cubicBezTo>
                      <a:pt x="26" y="25"/>
                      <a:pt x="26" y="25"/>
                      <a:pt x="26" y="25"/>
                    </a:cubicBezTo>
                    <a:cubicBezTo>
                      <a:pt x="35" y="24"/>
                      <a:pt x="35" y="24"/>
                      <a:pt x="35" y="24"/>
                    </a:cubicBezTo>
                    <a:cubicBezTo>
                      <a:pt x="43" y="23"/>
                      <a:pt x="43" y="23"/>
                      <a:pt x="43" y="23"/>
                    </a:cubicBezTo>
                    <a:cubicBezTo>
                      <a:pt x="48" y="29"/>
                      <a:pt x="48" y="29"/>
                      <a:pt x="48" y="29"/>
                    </a:cubicBezTo>
                    <a:lnTo>
                      <a:pt x="5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Freeform: Shape 134">
                <a:extLst>
                  <a:ext uri="{FF2B5EF4-FFF2-40B4-BE49-F238E27FC236}">
                    <a16:creationId xmlns:a16="http://schemas.microsoft.com/office/drawing/2014/main" id="{26DE3EDD-2D05-462D-A24F-EC7ECFAEA957}"/>
                  </a:ext>
                </a:extLst>
              </p:cNvPr>
              <p:cNvSpPr>
                <a:spLocks/>
              </p:cNvSpPr>
              <p:nvPr/>
            </p:nvSpPr>
            <p:spPr bwMode="auto">
              <a:xfrm>
                <a:off x="6907518" y="3579369"/>
                <a:ext cx="81996" cy="80790"/>
              </a:xfrm>
              <a:custGeom>
                <a:avLst/>
                <a:gdLst>
                  <a:gd name="T0" fmla="*/ 51 w 51"/>
                  <a:gd name="T1" fmla="*/ 26 h 50"/>
                  <a:gd name="T2" fmla="*/ 45 w 51"/>
                  <a:gd name="T3" fmla="*/ 12 h 50"/>
                  <a:gd name="T4" fmla="*/ 12 w 51"/>
                  <a:gd name="T5" fmla="*/ 9 h 50"/>
                  <a:gd name="T6" fmla="*/ 8 w 51"/>
                  <a:gd name="T7" fmla="*/ 42 h 50"/>
                  <a:gd name="T8" fmla="*/ 20 w 51"/>
                  <a:gd name="T9" fmla="*/ 50 h 50"/>
                  <a:gd name="T10" fmla="*/ 10 w 51"/>
                  <a:gd name="T11" fmla="*/ 37 h 50"/>
                  <a:gd name="T12" fmla="*/ 18 w 51"/>
                  <a:gd name="T13" fmla="*/ 16 h 50"/>
                  <a:gd name="T14" fmla="*/ 40 w 51"/>
                  <a:gd name="T15" fmla="*/ 13 h 50"/>
                  <a:gd name="T16" fmla="*/ 51 w 51"/>
                  <a:gd name="T17"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51" y="26"/>
                    </a:moveTo>
                    <a:cubicBezTo>
                      <a:pt x="50" y="21"/>
                      <a:pt x="49" y="16"/>
                      <a:pt x="45" y="12"/>
                    </a:cubicBezTo>
                    <a:cubicBezTo>
                      <a:pt x="37" y="2"/>
                      <a:pt x="22" y="0"/>
                      <a:pt x="12" y="9"/>
                    </a:cubicBezTo>
                    <a:cubicBezTo>
                      <a:pt x="2" y="17"/>
                      <a:pt x="0" y="32"/>
                      <a:pt x="8" y="42"/>
                    </a:cubicBezTo>
                    <a:cubicBezTo>
                      <a:pt x="11" y="46"/>
                      <a:pt x="16" y="49"/>
                      <a:pt x="20" y="50"/>
                    </a:cubicBezTo>
                    <a:cubicBezTo>
                      <a:pt x="10" y="37"/>
                      <a:pt x="10" y="37"/>
                      <a:pt x="10" y="37"/>
                    </a:cubicBezTo>
                    <a:cubicBezTo>
                      <a:pt x="18" y="16"/>
                      <a:pt x="18" y="16"/>
                      <a:pt x="18" y="16"/>
                    </a:cubicBezTo>
                    <a:cubicBezTo>
                      <a:pt x="40" y="13"/>
                      <a:pt x="40" y="13"/>
                      <a:pt x="40" y="13"/>
                    </a:cubicBez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Freeform: Shape 135">
                <a:extLst>
                  <a:ext uri="{FF2B5EF4-FFF2-40B4-BE49-F238E27FC236}">
                    <a16:creationId xmlns:a16="http://schemas.microsoft.com/office/drawing/2014/main" id="{C43ECD84-4620-4C32-9069-3746599D2442}"/>
                  </a:ext>
                </a:extLst>
              </p:cNvPr>
              <p:cNvSpPr>
                <a:spLocks/>
              </p:cNvSpPr>
              <p:nvPr/>
            </p:nvSpPr>
            <p:spPr bwMode="auto">
              <a:xfrm>
                <a:off x="6790553" y="3434670"/>
                <a:ext cx="80790" cy="80790"/>
              </a:xfrm>
              <a:custGeom>
                <a:avLst/>
                <a:gdLst>
                  <a:gd name="T0" fmla="*/ 0 w 50"/>
                  <a:gd name="T1" fmla="*/ 25 h 50"/>
                  <a:gd name="T2" fmla="*/ 5 w 50"/>
                  <a:gd name="T3" fmla="*/ 38 h 50"/>
                  <a:gd name="T4" fmla="*/ 38 w 50"/>
                  <a:gd name="T5" fmla="*/ 42 h 50"/>
                  <a:gd name="T6" fmla="*/ 42 w 50"/>
                  <a:gd name="T7" fmla="*/ 9 h 50"/>
                  <a:gd name="T8" fmla="*/ 30 w 50"/>
                  <a:gd name="T9" fmla="*/ 0 h 50"/>
                  <a:gd name="T10" fmla="*/ 40 w 50"/>
                  <a:gd name="T11" fmla="*/ 14 h 50"/>
                  <a:gd name="T12" fmla="*/ 32 w 50"/>
                  <a:gd name="T13" fmla="*/ 35 h 50"/>
                  <a:gd name="T14" fmla="*/ 10 w 50"/>
                  <a:gd name="T15" fmla="*/ 38 h 50"/>
                  <a:gd name="T16" fmla="*/ 0 w 50"/>
                  <a:gd name="T1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0">
                    <a:moveTo>
                      <a:pt x="0" y="25"/>
                    </a:moveTo>
                    <a:cubicBezTo>
                      <a:pt x="0" y="30"/>
                      <a:pt x="2" y="34"/>
                      <a:pt x="5" y="38"/>
                    </a:cubicBezTo>
                    <a:cubicBezTo>
                      <a:pt x="13" y="49"/>
                      <a:pt x="28" y="50"/>
                      <a:pt x="38" y="42"/>
                    </a:cubicBezTo>
                    <a:cubicBezTo>
                      <a:pt x="49" y="34"/>
                      <a:pt x="50" y="19"/>
                      <a:pt x="42" y="9"/>
                    </a:cubicBezTo>
                    <a:cubicBezTo>
                      <a:pt x="39" y="5"/>
                      <a:pt x="35" y="2"/>
                      <a:pt x="30" y="0"/>
                    </a:cubicBezTo>
                    <a:cubicBezTo>
                      <a:pt x="40" y="14"/>
                      <a:pt x="40" y="14"/>
                      <a:pt x="40" y="14"/>
                    </a:cubicBezTo>
                    <a:cubicBezTo>
                      <a:pt x="32" y="35"/>
                      <a:pt x="32" y="35"/>
                      <a:pt x="32" y="35"/>
                    </a:cubicBezTo>
                    <a:cubicBezTo>
                      <a:pt x="10" y="38"/>
                      <a:pt x="10" y="38"/>
                      <a:pt x="10" y="38"/>
                    </a:cubicBez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Freeform: Shape 136">
                <a:extLst>
                  <a:ext uri="{FF2B5EF4-FFF2-40B4-BE49-F238E27FC236}">
                    <a16:creationId xmlns:a16="http://schemas.microsoft.com/office/drawing/2014/main" id="{A9F07B4A-B93E-4294-8BEB-DF9C3358E999}"/>
                  </a:ext>
                </a:extLst>
              </p:cNvPr>
              <p:cNvSpPr>
                <a:spLocks/>
              </p:cNvSpPr>
              <p:nvPr/>
            </p:nvSpPr>
            <p:spPr bwMode="auto">
              <a:xfrm>
                <a:off x="7637040" y="2275875"/>
                <a:ext cx="149522" cy="138669"/>
              </a:xfrm>
              <a:custGeom>
                <a:avLst/>
                <a:gdLst>
                  <a:gd name="T0" fmla="*/ 16 w 92"/>
                  <a:gd name="T1" fmla="*/ 86 h 86"/>
                  <a:gd name="T2" fmla="*/ 31 w 92"/>
                  <a:gd name="T3" fmla="*/ 71 h 86"/>
                  <a:gd name="T4" fmla="*/ 31 w 92"/>
                  <a:gd name="T5" fmla="*/ 71 h 86"/>
                  <a:gd name="T6" fmla="*/ 31 w 92"/>
                  <a:gd name="T7" fmla="*/ 20 h 86"/>
                  <a:gd name="T8" fmla="*/ 82 w 92"/>
                  <a:gd name="T9" fmla="*/ 20 h 86"/>
                  <a:gd name="T10" fmla="*/ 82 w 92"/>
                  <a:gd name="T11" fmla="*/ 56 h 86"/>
                  <a:gd name="T12" fmla="*/ 76 w 92"/>
                  <a:gd name="T13" fmla="*/ 55 h 86"/>
                  <a:gd name="T14" fmla="*/ 60 w 92"/>
                  <a:gd name="T15" fmla="*/ 71 h 86"/>
                  <a:gd name="T16" fmla="*/ 76 w 92"/>
                  <a:gd name="T17" fmla="*/ 86 h 86"/>
                  <a:gd name="T18" fmla="*/ 92 w 92"/>
                  <a:gd name="T19" fmla="*/ 71 h 86"/>
                  <a:gd name="T20" fmla="*/ 92 w 92"/>
                  <a:gd name="T21" fmla="*/ 71 h 86"/>
                  <a:gd name="T22" fmla="*/ 92 w 92"/>
                  <a:gd name="T23" fmla="*/ 71 h 86"/>
                  <a:gd name="T24" fmla="*/ 92 w 92"/>
                  <a:gd name="T25" fmla="*/ 20 h 86"/>
                  <a:gd name="T26" fmla="*/ 92 w 92"/>
                  <a:gd name="T27" fmla="*/ 0 h 86"/>
                  <a:gd name="T28" fmla="*/ 82 w 92"/>
                  <a:gd name="T29" fmla="*/ 0 h 86"/>
                  <a:gd name="T30" fmla="*/ 31 w 92"/>
                  <a:gd name="T31" fmla="*/ 0 h 86"/>
                  <a:gd name="T32" fmla="*/ 21 w 92"/>
                  <a:gd name="T33" fmla="*/ 0 h 86"/>
                  <a:gd name="T34" fmla="*/ 21 w 92"/>
                  <a:gd name="T35" fmla="*/ 20 h 86"/>
                  <a:gd name="T36" fmla="*/ 21 w 92"/>
                  <a:gd name="T37" fmla="*/ 56 h 86"/>
                  <a:gd name="T38" fmla="*/ 16 w 92"/>
                  <a:gd name="T39" fmla="*/ 55 h 86"/>
                  <a:gd name="T40" fmla="*/ 0 w 92"/>
                  <a:gd name="T41" fmla="*/ 71 h 86"/>
                  <a:gd name="T42" fmla="*/ 16 w 92"/>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86">
                    <a:moveTo>
                      <a:pt x="16" y="86"/>
                    </a:moveTo>
                    <a:cubicBezTo>
                      <a:pt x="24" y="86"/>
                      <a:pt x="31" y="79"/>
                      <a:pt x="31" y="71"/>
                    </a:cubicBezTo>
                    <a:cubicBezTo>
                      <a:pt x="31" y="71"/>
                      <a:pt x="31" y="71"/>
                      <a:pt x="31" y="71"/>
                    </a:cubicBezTo>
                    <a:cubicBezTo>
                      <a:pt x="31" y="20"/>
                      <a:pt x="31" y="20"/>
                      <a:pt x="31" y="20"/>
                    </a:cubicBezTo>
                    <a:cubicBezTo>
                      <a:pt x="82" y="20"/>
                      <a:pt x="82" y="20"/>
                      <a:pt x="82" y="20"/>
                    </a:cubicBezTo>
                    <a:cubicBezTo>
                      <a:pt x="82" y="56"/>
                      <a:pt x="82" y="56"/>
                      <a:pt x="82" y="56"/>
                    </a:cubicBezTo>
                    <a:cubicBezTo>
                      <a:pt x="80" y="55"/>
                      <a:pt x="78" y="55"/>
                      <a:pt x="76" y="55"/>
                    </a:cubicBezTo>
                    <a:cubicBezTo>
                      <a:pt x="67" y="55"/>
                      <a:pt x="60" y="62"/>
                      <a:pt x="60" y="71"/>
                    </a:cubicBezTo>
                    <a:cubicBezTo>
                      <a:pt x="60" y="79"/>
                      <a:pt x="67" y="86"/>
                      <a:pt x="76" y="86"/>
                    </a:cubicBezTo>
                    <a:cubicBezTo>
                      <a:pt x="85" y="86"/>
                      <a:pt x="92" y="79"/>
                      <a:pt x="92" y="71"/>
                    </a:cubicBezTo>
                    <a:cubicBezTo>
                      <a:pt x="92" y="71"/>
                      <a:pt x="92" y="71"/>
                      <a:pt x="92" y="71"/>
                    </a:cubicBezTo>
                    <a:cubicBezTo>
                      <a:pt x="92" y="71"/>
                      <a:pt x="92" y="71"/>
                      <a:pt x="92" y="71"/>
                    </a:cubicBezTo>
                    <a:cubicBezTo>
                      <a:pt x="92" y="20"/>
                      <a:pt x="92" y="20"/>
                      <a:pt x="92" y="20"/>
                    </a:cubicBezTo>
                    <a:cubicBezTo>
                      <a:pt x="92" y="0"/>
                      <a:pt x="92" y="0"/>
                      <a:pt x="92" y="0"/>
                    </a:cubicBezTo>
                    <a:cubicBezTo>
                      <a:pt x="82" y="0"/>
                      <a:pt x="82" y="0"/>
                      <a:pt x="82" y="0"/>
                    </a:cubicBezTo>
                    <a:cubicBezTo>
                      <a:pt x="31" y="0"/>
                      <a:pt x="31" y="0"/>
                      <a:pt x="31" y="0"/>
                    </a:cubicBezTo>
                    <a:cubicBezTo>
                      <a:pt x="21" y="0"/>
                      <a:pt x="21" y="0"/>
                      <a:pt x="21" y="0"/>
                    </a:cubicBezTo>
                    <a:cubicBezTo>
                      <a:pt x="21" y="20"/>
                      <a:pt x="21" y="20"/>
                      <a:pt x="21" y="20"/>
                    </a:cubicBezTo>
                    <a:cubicBezTo>
                      <a:pt x="21" y="56"/>
                      <a:pt x="21" y="56"/>
                      <a:pt x="21" y="56"/>
                    </a:cubicBezTo>
                    <a:cubicBezTo>
                      <a:pt x="20" y="55"/>
                      <a:pt x="18" y="55"/>
                      <a:pt x="16" y="55"/>
                    </a:cubicBezTo>
                    <a:cubicBezTo>
                      <a:pt x="7" y="55"/>
                      <a:pt x="0" y="62"/>
                      <a:pt x="0" y="71"/>
                    </a:cubicBezTo>
                    <a:cubicBezTo>
                      <a:pt x="0" y="79"/>
                      <a:pt x="7" y="86"/>
                      <a:pt x="16"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Freeform: Shape 137">
                <a:extLst>
                  <a:ext uri="{FF2B5EF4-FFF2-40B4-BE49-F238E27FC236}">
                    <a16:creationId xmlns:a16="http://schemas.microsoft.com/office/drawing/2014/main" id="{2F00108B-9551-4E6D-AF0F-C56B52320752}"/>
                  </a:ext>
                </a:extLst>
              </p:cNvPr>
              <p:cNvSpPr>
                <a:spLocks/>
              </p:cNvSpPr>
              <p:nvPr/>
            </p:nvSpPr>
            <p:spPr bwMode="auto">
              <a:xfrm>
                <a:off x="4422319" y="2232466"/>
                <a:ext cx="141081" cy="104906"/>
              </a:xfrm>
              <a:custGeom>
                <a:avLst/>
                <a:gdLst>
                  <a:gd name="T0" fmla="*/ 44 w 87"/>
                  <a:gd name="T1" fmla="*/ 0 h 65"/>
                  <a:gd name="T2" fmla="*/ 0 w 87"/>
                  <a:gd name="T3" fmla="*/ 43 h 65"/>
                  <a:gd name="T4" fmla="*/ 5 w 87"/>
                  <a:gd name="T5" fmla="*/ 64 h 65"/>
                  <a:gd name="T6" fmla="*/ 5 w 87"/>
                  <a:gd name="T7" fmla="*/ 53 h 65"/>
                  <a:gd name="T8" fmla="*/ 7 w 87"/>
                  <a:gd name="T9" fmla="*/ 47 h 65"/>
                  <a:gd name="T10" fmla="*/ 7 w 87"/>
                  <a:gd name="T11" fmla="*/ 43 h 65"/>
                  <a:gd name="T12" fmla="*/ 44 w 87"/>
                  <a:gd name="T13" fmla="*/ 7 h 65"/>
                  <a:gd name="T14" fmla="*/ 80 w 87"/>
                  <a:gd name="T15" fmla="*/ 43 h 65"/>
                  <a:gd name="T16" fmla="*/ 80 w 87"/>
                  <a:gd name="T17" fmla="*/ 47 h 65"/>
                  <a:gd name="T18" fmla="*/ 82 w 87"/>
                  <a:gd name="T19" fmla="*/ 53 h 65"/>
                  <a:gd name="T20" fmla="*/ 82 w 87"/>
                  <a:gd name="T21" fmla="*/ 65 h 65"/>
                  <a:gd name="T22" fmla="*/ 87 w 87"/>
                  <a:gd name="T23" fmla="*/ 43 h 65"/>
                  <a:gd name="T24" fmla="*/ 44 w 87"/>
                  <a:gd name="T2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5">
                    <a:moveTo>
                      <a:pt x="44" y="0"/>
                    </a:moveTo>
                    <a:cubicBezTo>
                      <a:pt x="20" y="0"/>
                      <a:pt x="0" y="19"/>
                      <a:pt x="0" y="43"/>
                    </a:cubicBezTo>
                    <a:cubicBezTo>
                      <a:pt x="0" y="51"/>
                      <a:pt x="2" y="58"/>
                      <a:pt x="5" y="64"/>
                    </a:cubicBezTo>
                    <a:cubicBezTo>
                      <a:pt x="5" y="53"/>
                      <a:pt x="5" y="53"/>
                      <a:pt x="5" y="53"/>
                    </a:cubicBezTo>
                    <a:cubicBezTo>
                      <a:pt x="5" y="51"/>
                      <a:pt x="6" y="49"/>
                      <a:pt x="7" y="47"/>
                    </a:cubicBezTo>
                    <a:cubicBezTo>
                      <a:pt x="7" y="46"/>
                      <a:pt x="7" y="45"/>
                      <a:pt x="7" y="43"/>
                    </a:cubicBezTo>
                    <a:cubicBezTo>
                      <a:pt x="7" y="23"/>
                      <a:pt x="24" y="7"/>
                      <a:pt x="44" y="7"/>
                    </a:cubicBezTo>
                    <a:cubicBezTo>
                      <a:pt x="64" y="7"/>
                      <a:pt x="80" y="23"/>
                      <a:pt x="80" y="43"/>
                    </a:cubicBezTo>
                    <a:cubicBezTo>
                      <a:pt x="80" y="45"/>
                      <a:pt x="80" y="46"/>
                      <a:pt x="80" y="47"/>
                    </a:cubicBezTo>
                    <a:cubicBezTo>
                      <a:pt x="81" y="49"/>
                      <a:pt x="82" y="51"/>
                      <a:pt x="82" y="53"/>
                    </a:cubicBezTo>
                    <a:cubicBezTo>
                      <a:pt x="82" y="65"/>
                      <a:pt x="82" y="65"/>
                      <a:pt x="82" y="65"/>
                    </a:cubicBezTo>
                    <a:cubicBezTo>
                      <a:pt x="85" y="58"/>
                      <a:pt x="87" y="51"/>
                      <a:pt x="87" y="43"/>
                    </a:cubicBezTo>
                    <a:cubicBezTo>
                      <a:pt x="87" y="19"/>
                      <a:pt x="68" y="0"/>
                      <a:pt x="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Freeform: Shape 138">
                <a:extLst>
                  <a:ext uri="{FF2B5EF4-FFF2-40B4-BE49-F238E27FC236}">
                    <a16:creationId xmlns:a16="http://schemas.microsoft.com/office/drawing/2014/main" id="{70EA2F7E-BFAC-4B16-B4CB-B53058F7800D}"/>
                  </a:ext>
                </a:extLst>
              </p:cNvPr>
              <p:cNvSpPr>
                <a:spLocks/>
              </p:cNvSpPr>
              <p:nvPr/>
            </p:nvSpPr>
            <p:spPr bwMode="auto">
              <a:xfrm>
                <a:off x="4435583" y="2303609"/>
                <a:ext cx="31351" cy="54262"/>
              </a:xfrm>
              <a:custGeom>
                <a:avLst/>
                <a:gdLst>
                  <a:gd name="T0" fmla="*/ 0 w 19"/>
                  <a:gd name="T1" fmla="*/ 7 h 34"/>
                  <a:gd name="T2" fmla="*/ 0 w 19"/>
                  <a:gd name="T3" fmla="*/ 9 h 34"/>
                  <a:gd name="T4" fmla="*/ 0 w 19"/>
                  <a:gd name="T5" fmla="*/ 20 h 34"/>
                  <a:gd name="T6" fmla="*/ 0 w 19"/>
                  <a:gd name="T7" fmla="*/ 25 h 34"/>
                  <a:gd name="T8" fmla="*/ 13 w 19"/>
                  <a:gd name="T9" fmla="*/ 34 h 34"/>
                  <a:gd name="T10" fmla="*/ 19 w 19"/>
                  <a:gd name="T11" fmla="*/ 34 h 34"/>
                  <a:gd name="T12" fmla="*/ 19 w 19"/>
                  <a:gd name="T13" fmla="*/ 0 h 34"/>
                  <a:gd name="T14" fmla="*/ 13 w 19"/>
                  <a:gd name="T15" fmla="*/ 0 h 34"/>
                  <a:gd name="T16" fmla="*/ 0 w 19"/>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0" y="7"/>
                    </a:moveTo>
                    <a:cubicBezTo>
                      <a:pt x="0" y="7"/>
                      <a:pt x="0" y="8"/>
                      <a:pt x="0" y="9"/>
                    </a:cubicBezTo>
                    <a:cubicBezTo>
                      <a:pt x="0" y="20"/>
                      <a:pt x="0" y="20"/>
                      <a:pt x="0" y="20"/>
                    </a:cubicBezTo>
                    <a:cubicBezTo>
                      <a:pt x="0" y="25"/>
                      <a:pt x="0" y="25"/>
                      <a:pt x="0" y="25"/>
                    </a:cubicBezTo>
                    <a:cubicBezTo>
                      <a:pt x="0" y="30"/>
                      <a:pt x="6" y="34"/>
                      <a:pt x="13" y="34"/>
                    </a:cubicBezTo>
                    <a:cubicBezTo>
                      <a:pt x="19" y="34"/>
                      <a:pt x="19" y="34"/>
                      <a:pt x="19" y="34"/>
                    </a:cubicBezTo>
                    <a:cubicBezTo>
                      <a:pt x="19" y="0"/>
                      <a:pt x="19" y="0"/>
                      <a:pt x="19" y="0"/>
                    </a:cubicBezTo>
                    <a:cubicBezTo>
                      <a:pt x="13" y="0"/>
                      <a:pt x="13" y="0"/>
                      <a:pt x="13" y="0"/>
                    </a:cubicBezTo>
                    <a:cubicBezTo>
                      <a:pt x="7" y="0"/>
                      <a:pt x="1" y="3"/>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Freeform: Shape 139">
                <a:extLst>
                  <a:ext uri="{FF2B5EF4-FFF2-40B4-BE49-F238E27FC236}">
                    <a16:creationId xmlns:a16="http://schemas.microsoft.com/office/drawing/2014/main" id="{AF4457F7-752A-48A3-8621-FC514922DE11}"/>
                  </a:ext>
                </a:extLst>
              </p:cNvPr>
              <p:cNvSpPr>
                <a:spLocks/>
              </p:cNvSpPr>
              <p:nvPr/>
            </p:nvSpPr>
            <p:spPr bwMode="auto">
              <a:xfrm>
                <a:off x="4519990" y="2303609"/>
                <a:ext cx="31351" cy="54262"/>
              </a:xfrm>
              <a:custGeom>
                <a:avLst/>
                <a:gdLst>
                  <a:gd name="T0" fmla="*/ 19 w 19"/>
                  <a:gd name="T1" fmla="*/ 25 h 34"/>
                  <a:gd name="T2" fmla="*/ 19 w 19"/>
                  <a:gd name="T3" fmla="*/ 20 h 34"/>
                  <a:gd name="T4" fmla="*/ 19 w 19"/>
                  <a:gd name="T5" fmla="*/ 9 h 34"/>
                  <a:gd name="T6" fmla="*/ 19 w 19"/>
                  <a:gd name="T7" fmla="*/ 8 h 34"/>
                  <a:gd name="T8" fmla="*/ 6 w 19"/>
                  <a:gd name="T9" fmla="*/ 0 h 34"/>
                  <a:gd name="T10" fmla="*/ 0 w 19"/>
                  <a:gd name="T11" fmla="*/ 0 h 34"/>
                  <a:gd name="T12" fmla="*/ 0 w 19"/>
                  <a:gd name="T13" fmla="*/ 34 h 34"/>
                  <a:gd name="T14" fmla="*/ 6 w 19"/>
                  <a:gd name="T15" fmla="*/ 34 h 34"/>
                  <a:gd name="T16" fmla="*/ 19 w 19"/>
                  <a:gd name="T1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19" y="25"/>
                    </a:moveTo>
                    <a:cubicBezTo>
                      <a:pt x="19" y="20"/>
                      <a:pt x="19" y="20"/>
                      <a:pt x="19" y="20"/>
                    </a:cubicBezTo>
                    <a:cubicBezTo>
                      <a:pt x="19" y="9"/>
                      <a:pt x="19" y="9"/>
                      <a:pt x="19" y="9"/>
                    </a:cubicBezTo>
                    <a:cubicBezTo>
                      <a:pt x="19" y="8"/>
                      <a:pt x="19" y="8"/>
                      <a:pt x="19" y="8"/>
                    </a:cubicBezTo>
                    <a:cubicBezTo>
                      <a:pt x="18" y="3"/>
                      <a:pt x="13" y="0"/>
                      <a:pt x="6" y="0"/>
                    </a:cubicBezTo>
                    <a:cubicBezTo>
                      <a:pt x="0" y="0"/>
                      <a:pt x="0" y="0"/>
                      <a:pt x="0" y="0"/>
                    </a:cubicBezTo>
                    <a:cubicBezTo>
                      <a:pt x="0" y="34"/>
                      <a:pt x="0" y="34"/>
                      <a:pt x="0" y="34"/>
                    </a:cubicBezTo>
                    <a:cubicBezTo>
                      <a:pt x="6" y="34"/>
                      <a:pt x="6" y="34"/>
                      <a:pt x="6" y="34"/>
                    </a:cubicBezTo>
                    <a:cubicBezTo>
                      <a:pt x="13" y="34"/>
                      <a:pt x="19" y="30"/>
                      <a:pt x="19"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Freeform: Shape 140">
                <a:extLst>
                  <a:ext uri="{FF2B5EF4-FFF2-40B4-BE49-F238E27FC236}">
                    <a16:creationId xmlns:a16="http://schemas.microsoft.com/office/drawing/2014/main" id="{5E709A26-E906-4D8F-814E-2986945AF2AB}"/>
                  </a:ext>
                </a:extLst>
              </p:cNvPr>
              <p:cNvSpPr>
                <a:spLocks/>
              </p:cNvSpPr>
              <p:nvPr/>
            </p:nvSpPr>
            <p:spPr bwMode="auto">
              <a:xfrm>
                <a:off x="4341529" y="3768683"/>
                <a:ext cx="159168" cy="159168"/>
              </a:xfrm>
              <a:custGeom>
                <a:avLst/>
                <a:gdLst>
                  <a:gd name="T0" fmla="*/ 72 w 132"/>
                  <a:gd name="T1" fmla="*/ 51 h 132"/>
                  <a:gd name="T2" fmla="*/ 72 w 132"/>
                  <a:gd name="T3" fmla="*/ 41 h 132"/>
                  <a:gd name="T4" fmla="*/ 97 w 132"/>
                  <a:gd name="T5" fmla="*/ 41 h 132"/>
                  <a:gd name="T6" fmla="*/ 97 w 132"/>
                  <a:gd name="T7" fmla="*/ 0 h 132"/>
                  <a:gd name="T8" fmla="*/ 35 w 132"/>
                  <a:gd name="T9" fmla="*/ 0 h 132"/>
                  <a:gd name="T10" fmla="*/ 35 w 132"/>
                  <a:gd name="T11" fmla="*/ 41 h 132"/>
                  <a:gd name="T12" fmla="*/ 61 w 132"/>
                  <a:gd name="T13" fmla="*/ 41 h 132"/>
                  <a:gd name="T14" fmla="*/ 61 w 132"/>
                  <a:gd name="T15" fmla="*/ 51 h 132"/>
                  <a:gd name="T16" fmla="*/ 26 w 132"/>
                  <a:gd name="T17" fmla="*/ 51 h 132"/>
                  <a:gd name="T18" fmla="*/ 26 w 132"/>
                  <a:gd name="T19" fmla="*/ 46 h 132"/>
                  <a:gd name="T20" fmla="*/ 11 w 132"/>
                  <a:gd name="T21" fmla="*/ 46 h 132"/>
                  <a:gd name="T22" fmla="*/ 11 w 132"/>
                  <a:gd name="T23" fmla="*/ 51 h 132"/>
                  <a:gd name="T24" fmla="*/ 0 w 132"/>
                  <a:gd name="T25" fmla="*/ 51 h 132"/>
                  <a:gd name="T26" fmla="*/ 0 w 132"/>
                  <a:gd name="T27" fmla="*/ 132 h 132"/>
                  <a:gd name="T28" fmla="*/ 132 w 132"/>
                  <a:gd name="T29" fmla="*/ 132 h 132"/>
                  <a:gd name="T30" fmla="*/ 132 w 132"/>
                  <a:gd name="T31" fmla="*/ 51 h 132"/>
                  <a:gd name="T32" fmla="*/ 72 w 132"/>
                  <a:gd name="T33"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32">
                    <a:moveTo>
                      <a:pt x="72" y="51"/>
                    </a:moveTo>
                    <a:lnTo>
                      <a:pt x="72" y="41"/>
                    </a:lnTo>
                    <a:lnTo>
                      <a:pt x="97" y="41"/>
                    </a:lnTo>
                    <a:lnTo>
                      <a:pt x="97" y="0"/>
                    </a:lnTo>
                    <a:lnTo>
                      <a:pt x="35" y="0"/>
                    </a:lnTo>
                    <a:lnTo>
                      <a:pt x="35" y="41"/>
                    </a:lnTo>
                    <a:lnTo>
                      <a:pt x="61" y="41"/>
                    </a:lnTo>
                    <a:lnTo>
                      <a:pt x="61" y="51"/>
                    </a:lnTo>
                    <a:lnTo>
                      <a:pt x="26" y="51"/>
                    </a:lnTo>
                    <a:lnTo>
                      <a:pt x="26" y="46"/>
                    </a:lnTo>
                    <a:lnTo>
                      <a:pt x="11" y="46"/>
                    </a:lnTo>
                    <a:lnTo>
                      <a:pt x="11" y="51"/>
                    </a:lnTo>
                    <a:lnTo>
                      <a:pt x="0" y="51"/>
                    </a:lnTo>
                    <a:lnTo>
                      <a:pt x="0" y="132"/>
                    </a:lnTo>
                    <a:lnTo>
                      <a:pt x="132" y="132"/>
                    </a:lnTo>
                    <a:lnTo>
                      <a:pt x="132" y="51"/>
                    </a:lnTo>
                    <a:lnTo>
                      <a:pt x="7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Freeform: Shape 141">
                <a:extLst>
                  <a:ext uri="{FF2B5EF4-FFF2-40B4-BE49-F238E27FC236}">
                    <a16:creationId xmlns:a16="http://schemas.microsoft.com/office/drawing/2014/main" id="{4C728AEA-525F-40F8-8BDA-585B29AA029E}"/>
                  </a:ext>
                </a:extLst>
              </p:cNvPr>
              <p:cNvSpPr>
                <a:spLocks/>
              </p:cNvSpPr>
              <p:nvPr/>
            </p:nvSpPr>
            <p:spPr bwMode="auto">
              <a:xfrm>
                <a:off x="4469346" y="3842238"/>
                <a:ext cx="18087" cy="6029"/>
              </a:xfrm>
              <a:custGeom>
                <a:avLst/>
                <a:gdLst>
                  <a:gd name="T0" fmla="*/ 15 w 15"/>
                  <a:gd name="T1" fmla="*/ 5 h 5"/>
                  <a:gd name="T2" fmla="*/ 15 w 15"/>
                  <a:gd name="T3" fmla="*/ 5 h 5"/>
                  <a:gd name="T4" fmla="*/ 0 w 15"/>
                  <a:gd name="T5" fmla="*/ 5 h 5"/>
                  <a:gd name="T6" fmla="*/ 0 w 15"/>
                  <a:gd name="T7" fmla="*/ 0 h 5"/>
                  <a:gd name="T8" fmla="*/ 15 w 15"/>
                  <a:gd name="T9" fmla="*/ 0 h 5"/>
                  <a:gd name="T10" fmla="*/ 15 w 15"/>
                  <a:gd name="T11" fmla="*/ 5 h 5"/>
                </a:gdLst>
                <a:ahLst/>
                <a:cxnLst>
                  <a:cxn ang="0">
                    <a:pos x="T0" y="T1"/>
                  </a:cxn>
                  <a:cxn ang="0">
                    <a:pos x="T2" y="T3"/>
                  </a:cxn>
                  <a:cxn ang="0">
                    <a:pos x="T4" y="T5"/>
                  </a:cxn>
                  <a:cxn ang="0">
                    <a:pos x="T6" y="T7"/>
                  </a:cxn>
                  <a:cxn ang="0">
                    <a:pos x="T8" y="T9"/>
                  </a:cxn>
                  <a:cxn ang="0">
                    <a:pos x="T10" y="T11"/>
                  </a:cxn>
                </a:cxnLst>
                <a:rect l="0" t="0" r="r" b="b"/>
                <a:pathLst>
                  <a:path w="15" h="5">
                    <a:moveTo>
                      <a:pt x="15" y="5"/>
                    </a:moveTo>
                    <a:lnTo>
                      <a:pt x="15" y="5"/>
                    </a:lnTo>
                    <a:lnTo>
                      <a:pt x="0" y="5"/>
                    </a:lnTo>
                    <a:lnTo>
                      <a:pt x="0" y="0"/>
                    </a:lnTo>
                    <a:lnTo>
                      <a:pt x="15" y="0"/>
                    </a:lnTo>
                    <a:lnTo>
                      <a:pt x="15" y="5"/>
                    </a:lnTo>
                    <a:close/>
                  </a:path>
                </a:pathLst>
              </a:custGeom>
              <a:solidFill>
                <a:srgbClr val="DA89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Freeform: Shape 142">
                <a:extLst>
                  <a:ext uri="{FF2B5EF4-FFF2-40B4-BE49-F238E27FC236}">
                    <a16:creationId xmlns:a16="http://schemas.microsoft.com/office/drawing/2014/main" id="{C89F0F4C-0488-4FC6-AFCE-DCB1BD2FB5A7}"/>
                  </a:ext>
                </a:extLst>
              </p:cNvPr>
              <p:cNvSpPr>
                <a:spLocks/>
              </p:cNvSpPr>
              <p:nvPr/>
            </p:nvSpPr>
            <p:spPr bwMode="auto">
              <a:xfrm>
                <a:off x="4390967" y="3848267"/>
                <a:ext cx="61497" cy="61497"/>
              </a:xfrm>
              <a:custGeom>
                <a:avLst/>
                <a:gdLst>
                  <a:gd name="T0" fmla="*/ 19 w 38"/>
                  <a:gd name="T1" fmla="*/ 38 h 38"/>
                  <a:gd name="T2" fmla="*/ 19 w 38"/>
                  <a:gd name="T3" fmla="*/ 38 h 38"/>
                  <a:gd name="T4" fmla="*/ 0 w 38"/>
                  <a:gd name="T5" fmla="*/ 19 h 38"/>
                  <a:gd name="T6" fmla="*/ 19 w 38"/>
                  <a:gd name="T7" fmla="*/ 0 h 38"/>
                  <a:gd name="T8" fmla="*/ 38 w 38"/>
                  <a:gd name="T9" fmla="*/ 19 h 38"/>
                  <a:gd name="T10" fmla="*/ 19 w 38"/>
                  <a:gd name="T11" fmla="*/ 38 h 38"/>
                </a:gdLst>
                <a:ahLst/>
                <a:cxnLst>
                  <a:cxn ang="0">
                    <a:pos x="T0" y="T1"/>
                  </a:cxn>
                  <a:cxn ang="0">
                    <a:pos x="T2" y="T3"/>
                  </a:cxn>
                  <a:cxn ang="0">
                    <a:pos x="T4" y="T5"/>
                  </a:cxn>
                  <a:cxn ang="0">
                    <a:pos x="T6" y="T7"/>
                  </a:cxn>
                  <a:cxn ang="0">
                    <a:pos x="T8" y="T9"/>
                  </a:cxn>
                  <a:cxn ang="0">
                    <a:pos x="T10" y="T11"/>
                  </a:cxn>
                </a:cxnLst>
                <a:rect l="0" t="0" r="r" b="b"/>
                <a:pathLst>
                  <a:path w="38" h="38">
                    <a:moveTo>
                      <a:pt x="19" y="38"/>
                    </a:moveTo>
                    <a:cubicBezTo>
                      <a:pt x="19" y="38"/>
                      <a:pt x="19" y="38"/>
                      <a:pt x="19" y="38"/>
                    </a:cubicBezTo>
                    <a:cubicBezTo>
                      <a:pt x="9" y="38"/>
                      <a:pt x="0" y="29"/>
                      <a:pt x="0" y="19"/>
                    </a:cubicBezTo>
                    <a:cubicBezTo>
                      <a:pt x="0" y="9"/>
                      <a:pt x="9" y="0"/>
                      <a:pt x="19" y="0"/>
                    </a:cubicBezTo>
                    <a:cubicBezTo>
                      <a:pt x="29" y="0"/>
                      <a:pt x="38" y="9"/>
                      <a:pt x="38" y="19"/>
                    </a:cubicBezTo>
                    <a:cubicBezTo>
                      <a:pt x="38" y="29"/>
                      <a:pt x="29" y="38"/>
                      <a:pt x="19" y="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Freeform: Shape 143">
                <a:extLst>
                  <a:ext uri="{FF2B5EF4-FFF2-40B4-BE49-F238E27FC236}">
                    <a16:creationId xmlns:a16="http://schemas.microsoft.com/office/drawing/2014/main" id="{A80A4DE2-90DA-49BA-95E8-54092565B0E9}"/>
                  </a:ext>
                </a:extLst>
              </p:cNvPr>
              <p:cNvSpPr>
                <a:spLocks/>
              </p:cNvSpPr>
              <p:nvPr/>
            </p:nvSpPr>
            <p:spPr bwMode="auto">
              <a:xfrm>
                <a:off x="4393379" y="3777123"/>
                <a:ext cx="55468" cy="33763"/>
              </a:xfrm>
              <a:custGeom>
                <a:avLst/>
                <a:gdLst>
                  <a:gd name="T0" fmla="*/ 0 w 46"/>
                  <a:gd name="T1" fmla="*/ 28 h 28"/>
                  <a:gd name="T2" fmla="*/ 0 w 46"/>
                  <a:gd name="T3" fmla="*/ 28 h 28"/>
                  <a:gd name="T4" fmla="*/ 0 w 46"/>
                  <a:gd name="T5" fmla="*/ 0 h 28"/>
                  <a:gd name="T6" fmla="*/ 46 w 46"/>
                  <a:gd name="T7" fmla="*/ 0 h 28"/>
                  <a:gd name="T8" fmla="*/ 46 w 46"/>
                  <a:gd name="T9" fmla="*/ 28 h 28"/>
                  <a:gd name="T10" fmla="*/ 0 w 46"/>
                  <a:gd name="T11" fmla="*/ 28 h 28"/>
                </a:gdLst>
                <a:ahLst/>
                <a:cxnLst>
                  <a:cxn ang="0">
                    <a:pos x="T0" y="T1"/>
                  </a:cxn>
                  <a:cxn ang="0">
                    <a:pos x="T2" y="T3"/>
                  </a:cxn>
                  <a:cxn ang="0">
                    <a:pos x="T4" y="T5"/>
                  </a:cxn>
                  <a:cxn ang="0">
                    <a:pos x="T6" y="T7"/>
                  </a:cxn>
                  <a:cxn ang="0">
                    <a:pos x="T8" y="T9"/>
                  </a:cxn>
                  <a:cxn ang="0">
                    <a:pos x="T10" y="T11"/>
                  </a:cxn>
                </a:cxnLst>
                <a:rect l="0" t="0" r="r" b="b"/>
                <a:pathLst>
                  <a:path w="46" h="28">
                    <a:moveTo>
                      <a:pt x="0" y="28"/>
                    </a:moveTo>
                    <a:lnTo>
                      <a:pt x="0" y="28"/>
                    </a:lnTo>
                    <a:lnTo>
                      <a:pt x="0" y="0"/>
                    </a:lnTo>
                    <a:lnTo>
                      <a:pt x="46" y="0"/>
                    </a:lnTo>
                    <a:lnTo>
                      <a:pt x="46" y="28"/>
                    </a:lnTo>
                    <a:lnTo>
                      <a:pt x="0" y="2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Freeform: Shape 144">
                <a:extLst>
                  <a:ext uri="{FF2B5EF4-FFF2-40B4-BE49-F238E27FC236}">
                    <a16:creationId xmlns:a16="http://schemas.microsoft.com/office/drawing/2014/main" id="{0E3CCFEE-7AE0-44D1-BCFA-C9A2FF1A4F6B}"/>
                  </a:ext>
                </a:extLst>
              </p:cNvPr>
              <p:cNvSpPr>
                <a:spLocks/>
              </p:cNvSpPr>
              <p:nvPr/>
            </p:nvSpPr>
            <p:spPr bwMode="auto">
              <a:xfrm>
                <a:off x="6676000" y="3720450"/>
                <a:ext cx="203784" cy="100083"/>
              </a:xfrm>
              <a:custGeom>
                <a:avLst/>
                <a:gdLst>
                  <a:gd name="T0" fmla="*/ 108 w 126"/>
                  <a:gd name="T1" fmla="*/ 44 h 62"/>
                  <a:gd name="T2" fmla="*/ 126 w 126"/>
                  <a:gd name="T3" fmla="*/ 22 h 62"/>
                  <a:gd name="T4" fmla="*/ 108 w 126"/>
                  <a:gd name="T5" fmla="*/ 0 h 62"/>
                  <a:gd name="T6" fmla="*/ 108 w 126"/>
                  <a:gd name="T7" fmla="*/ 10 h 62"/>
                  <a:gd name="T8" fmla="*/ 116 w 126"/>
                  <a:gd name="T9" fmla="*/ 22 h 62"/>
                  <a:gd name="T10" fmla="*/ 108 w 126"/>
                  <a:gd name="T11" fmla="*/ 34 h 62"/>
                  <a:gd name="T12" fmla="*/ 108 w 126"/>
                  <a:gd name="T13" fmla="*/ 44 h 62"/>
                  <a:gd name="T14" fmla="*/ 53 w 126"/>
                  <a:gd name="T15" fmla="*/ 62 h 62"/>
                  <a:gd name="T16" fmla="*/ 94 w 126"/>
                  <a:gd name="T17" fmla="*/ 42 h 62"/>
                  <a:gd name="T18" fmla="*/ 104 w 126"/>
                  <a:gd name="T19" fmla="*/ 44 h 62"/>
                  <a:gd name="T20" fmla="*/ 108 w 126"/>
                  <a:gd name="T21" fmla="*/ 44 h 62"/>
                  <a:gd name="T22" fmla="*/ 108 w 126"/>
                  <a:gd name="T23" fmla="*/ 34 h 62"/>
                  <a:gd name="T24" fmla="*/ 104 w 126"/>
                  <a:gd name="T25" fmla="*/ 35 h 62"/>
                  <a:gd name="T26" fmla="*/ 100 w 126"/>
                  <a:gd name="T27" fmla="*/ 34 h 62"/>
                  <a:gd name="T28" fmla="*/ 106 w 126"/>
                  <a:gd name="T29" fmla="*/ 10 h 62"/>
                  <a:gd name="T30" fmla="*/ 106 w 126"/>
                  <a:gd name="T31" fmla="*/ 10 h 62"/>
                  <a:gd name="T32" fmla="*/ 106 w 126"/>
                  <a:gd name="T33" fmla="*/ 10 h 62"/>
                  <a:gd name="T34" fmla="*/ 108 w 126"/>
                  <a:gd name="T35" fmla="*/ 10 h 62"/>
                  <a:gd name="T36" fmla="*/ 108 w 126"/>
                  <a:gd name="T37" fmla="*/ 0 h 62"/>
                  <a:gd name="T38" fmla="*/ 105 w 126"/>
                  <a:gd name="T39" fmla="*/ 0 h 62"/>
                  <a:gd name="T40" fmla="*/ 105 w 126"/>
                  <a:gd name="T41" fmla="*/ 0 h 62"/>
                  <a:gd name="T42" fmla="*/ 1 w 126"/>
                  <a:gd name="T43" fmla="*/ 0 h 62"/>
                  <a:gd name="T44" fmla="*/ 0 w 126"/>
                  <a:gd name="T45" fmla="*/ 10 h 62"/>
                  <a:gd name="T46" fmla="*/ 53 w 126"/>
                  <a:gd name="T4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62">
                    <a:moveTo>
                      <a:pt x="108" y="44"/>
                    </a:moveTo>
                    <a:cubicBezTo>
                      <a:pt x="118" y="42"/>
                      <a:pt x="126" y="33"/>
                      <a:pt x="126" y="22"/>
                    </a:cubicBezTo>
                    <a:cubicBezTo>
                      <a:pt x="126" y="11"/>
                      <a:pt x="118" y="2"/>
                      <a:pt x="108" y="0"/>
                    </a:cubicBezTo>
                    <a:cubicBezTo>
                      <a:pt x="108" y="10"/>
                      <a:pt x="108" y="10"/>
                      <a:pt x="108" y="10"/>
                    </a:cubicBezTo>
                    <a:cubicBezTo>
                      <a:pt x="113" y="12"/>
                      <a:pt x="116" y="17"/>
                      <a:pt x="116" y="22"/>
                    </a:cubicBezTo>
                    <a:cubicBezTo>
                      <a:pt x="116" y="27"/>
                      <a:pt x="113" y="32"/>
                      <a:pt x="108" y="34"/>
                    </a:cubicBezTo>
                    <a:lnTo>
                      <a:pt x="108" y="44"/>
                    </a:lnTo>
                    <a:close/>
                    <a:moveTo>
                      <a:pt x="53" y="62"/>
                    </a:moveTo>
                    <a:cubicBezTo>
                      <a:pt x="70" y="62"/>
                      <a:pt x="85" y="54"/>
                      <a:pt x="94" y="42"/>
                    </a:cubicBezTo>
                    <a:cubicBezTo>
                      <a:pt x="97" y="44"/>
                      <a:pt x="100" y="44"/>
                      <a:pt x="104" y="44"/>
                    </a:cubicBezTo>
                    <a:cubicBezTo>
                      <a:pt x="105" y="44"/>
                      <a:pt x="107" y="44"/>
                      <a:pt x="108" y="44"/>
                    </a:cubicBezTo>
                    <a:cubicBezTo>
                      <a:pt x="108" y="34"/>
                      <a:pt x="108" y="34"/>
                      <a:pt x="108" y="34"/>
                    </a:cubicBezTo>
                    <a:cubicBezTo>
                      <a:pt x="107" y="34"/>
                      <a:pt x="105" y="35"/>
                      <a:pt x="104" y="35"/>
                    </a:cubicBezTo>
                    <a:cubicBezTo>
                      <a:pt x="102" y="35"/>
                      <a:pt x="101" y="34"/>
                      <a:pt x="100" y="34"/>
                    </a:cubicBezTo>
                    <a:cubicBezTo>
                      <a:pt x="103" y="27"/>
                      <a:pt x="106" y="18"/>
                      <a:pt x="106" y="10"/>
                    </a:cubicBezTo>
                    <a:cubicBezTo>
                      <a:pt x="106" y="10"/>
                      <a:pt x="106" y="10"/>
                      <a:pt x="106" y="10"/>
                    </a:cubicBezTo>
                    <a:cubicBezTo>
                      <a:pt x="106" y="10"/>
                      <a:pt x="106" y="10"/>
                      <a:pt x="106" y="10"/>
                    </a:cubicBezTo>
                    <a:cubicBezTo>
                      <a:pt x="106" y="10"/>
                      <a:pt x="107" y="10"/>
                      <a:pt x="108" y="10"/>
                    </a:cubicBezTo>
                    <a:cubicBezTo>
                      <a:pt x="108" y="0"/>
                      <a:pt x="108" y="0"/>
                      <a:pt x="108" y="0"/>
                    </a:cubicBezTo>
                    <a:cubicBezTo>
                      <a:pt x="107" y="0"/>
                      <a:pt x="106" y="0"/>
                      <a:pt x="105" y="0"/>
                    </a:cubicBezTo>
                    <a:cubicBezTo>
                      <a:pt x="105" y="0"/>
                      <a:pt x="105" y="0"/>
                      <a:pt x="105" y="0"/>
                    </a:cubicBezTo>
                    <a:cubicBezTo>
                      <a:pt x="1" y="0"/>
                      <a:pt x="1" y="0"/>
                      <a:pt x="1" y="0"/>
                    </a:cubicBezTo>
                    <a:cubicBezTo>
                      <a:pt x="1" y="3"/>
                      <a:pt x="0" y="6"/>
                      <a:pt x="0" y="10"/>
                    </a:cubicBezTo>
                    <a:cubicBezTo>
                      <a:pt x="0" y="39"/>
                      <a:pt x="24" y="62"/>
                      <a:pt x="53"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Rectangle 145">
                <a:extLst>
                  <a:ext uri="{FF2B5EF4-FFF2-40B4-BE49-F238E27FC236}">
                    <a16:creationId xmlns:a16="http://schemas.microsoft.com/office/drawing/2014/main" id="{3E3E085D-A6A5-41CB-A392-7E8D90FE2AAB}"/>
                  </a:ext>
                </a:extLst>
              </p:cNvPr>
              <p:cNvSpPr>
                <a:spLocks/>
              </p:cNvSpPr>
              <p:nvPr/>
            </p:nvSpPr>
            <p:spPr bwMode="auto">
              <a:xfrm>
                <a:off x="6676000" y="3830180"/>
                <a:ext cx="184491" cy="144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 name="Freeform: Shape 146">
                <a:extLst>
                  <a:ext uri="{FF2B5EF4-FFF2-40B4-BE49-F238E27FC236}">
                    <a16:creationId xmlns:a16="http://schemas.microsoft.com/office/drawing/2014/main" id="{A60B92FE-7E46-4941-9C76-E1A51CF2EEBC}"/>
                  </a:ext>
                </a:extLst>
              </p:cNvPr>
              <p:cNvSpPr>
                <a:spLocks/>
              </p:cNvSpPr>
              <p:nvPr/>
            </p:nvSpPr>
            <p:spPr bwMode="auto">
              <a:xfrm>
                <a:off x="6718204" y="3630013"/>
                <a:ext cx="33763" cy="84408"/>
              </a:xfrm>
              <a:custGeom>
                <a:avLst/>
                <a:gdLst>
                  <a:gd name="T0" fmla="*/ 7 w 21"/>
                  <a:gd name="T1" fmla="*/ 40 h 52"/>
                  <a:gd name="T2" fmla="*/ 10 w 21"/>
                  <a:gd name="T3" fmla="*/ 50 h 52"/>
                  <a:gd name="T4" fmla="*/ 19 w 21"/>
                  <a:gd name="T5" fmla="*/ 32 h 52"/>
                  <a:gd name="T6" fmla="*/ 14 w 21"/>
                  <a:gd name="T7" fmla="*/ 21 h 52"/>
                  <a:gd name="T8" fmla="*/ 13 w 21"/>
                  <a:gd name="T9" fmla="*/ 13 h 52"/>
                  <a:gd name="T10" fmla="*/ 8 w 21"/>
                  <a:gd name="T11" fmla="*/ 4 h 52"/>
                  <a:gd name="T12" fmla="*/ 3 w 21"/>
                  <a:gd name="T13" fmla="*/ 22 h 52"/>
                  <a:gd name="T14" fmla="*/ 7 w 21"/>
                  <a:gd name="T15" fmla="*/ 4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2">
                    <a:moveTo>
                      <a:pt x="7" y="40"/>
                    </a:moveTo>
                    <a:cubicBezTo>
                      <a:pt x="1" y="42"/>
                      <a:pt x="4" y="52"/>
                      <a:pt x="10" y="50"/>
                    </a:cubicBezTo>
                    <a:cubicBezTo>
                      <a:pt x="18" y="47"/>
                      <a:pt x="21" y="40"/>
                      <a:pt x="19" y="32"/>
                    </a:cubicBezTo>
                    <a:cubicBezTo>
                      <a:pt x="18" y="28"/>
                      <a:pt x="16" y="25"/>
                      <a:pt x="14" y="21"/>
                    </a:cubicBezTo>
                    <a:cubicBezTo>
                      <a:pt x="13" y="19"/>
                      <a:pt x="11" y="15"/>
                      <a:pt x="13" y="13"/>
                    </a:cubicBezTo>
                    <a:cubicBezTo>
                      <a:pt x="19" y="10"/>
                      <a:pt x="14" y="0"/>
                      <a:pt x="8" y="4"/>
                    </a:cubicBezTo>
                    <a:cubicBezTo>
                      <a:pt x="2" y="8"/>
                      <a:pt x="0" y="16"/>
                      <a:pt x="3" y="22"/>
                    </a:cubicBezTo>
                    <a:cubicBezTo>
                      <a:pt x="3" y="25"/>
                      <a:pt x="12" y="38"/>
                      <a:pt x="7"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Freeform: Shape 147">
                <a:extLst>
                  <a:ext uri="{FF2B5EF4-FFF2-40B4-BE49-F238E27FC236}">
                    <a16:creationId xmlns:a16="http://schemas.microsoft.com/office/drawing/2014/main" id="{5B9D34A2-BA58-46AB-984B-35AD69DCE662}"/>
                  </a:ext>
                </a:extLst>
              </p:cNvPr>
              <p:cNvSpPr>
                <a:spLocks/>
              </p:cNvSpPr>
              <p:nvPr/>
            </p:nvSpPr>
            <p:spPr bwMode="auto">
              <a:xfrm>
                <a:off x="6766436" y="3630013"/>
                <a:ext cx="32557" cy="84408"/>
              </a:xfrm>
              <a:custGeom>
                <a:avLst/>
                <a:gdLst>
                  <a:gd name="T0" fmla="*/ 7 w 20"/>
                  <a:gd name="T1" fmla="*/ 40 h 52"/>
                  <a:gd name="T2" fmla="*/ 10 w 20"/>
                  <a:gd name="T3" fmla="*/ 50 h 52"/>
                  <a:gd name="T4" fmla="*/ 18 w 20"/>
                  <a:gd name="T5" fmla="*/ 32 h 52"/>
                  <a:gd name="T6" fmla="*/ 13 w 20"/>
                  <a:gd name="T7" fmla="*/ 21 h 52"/>
                  <a:gd name="T8" fmla="*/ 13 w 20"/>
                  <a:gd name="T9" fmla="*/ 13 h 52"/>
                  <a:gd name="T10" fmla="*/ 8 w 20"/>
                  <a:gd name="T11" fmla="*/ 4 h 52"/>
                  <a:gd name="T12" fmla="*/ 2 w 20"/>
                  <a:gd name="T13" fmla="*/ 22 h 52"/>
                  <a:gd name="T14" fmla="*/ 7 w 20"/>
                  <a:gd name="T15" fmla="*/ 4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2">
                    <a:moveTo>
                      <a:pt x="7" y="40"/>
                    </a:moveTo>
                    <a:cubicBezTo>
                      <a:pt x="0" y="42"/>
                      <a:pt x="3" y="52"/>
                      <a:pt x="10" y="50"/>
                    </a:cubicBezTo>
                    <a:cubicBezTo>
                      <a:pt x="18" y="47"/>
                      <a:pt x="20" y="40"/>
                      <a:pt x="18" y="32"/>
                    </a:cubicBezTo>
                    <a:cubicBezTo>
                      <a:pt x="17" y="28"/>
                      <a:pt x="15" y="25"/>
                      <a:pt x="13" y="21"/>
                    </a:cubicBezTo>
                    <a:cubicBezTo>
                      <a:pt x="12" y="19"/>
                      <a:pt x="10" y="15"/>
                      <a:pt x="13" y="13"/>
                    </a:cubicBezTo>
                    <a:cubicBezTo>
                      <a:pt x="19" y="10"/>
                      <a:pt x="14" y="0"/>
                      <a:pt x="8" y="4"/>
                    </a:cubicBezTo>
                    <a:cubicBezTo>
                      <a:pt x="1" y="8"/>
                      <a:pt x="0" y="16"/>
                      <a:pt x="2" y="22"/>
                    </a:cubicBezTo>
                    <a:cubicBezTo>
                      <a:pt x="3" y="25"/>
                      <a:pt x="12" y="38"/>
                      <a:pt x="7"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Freeform: Shape 148">
                <a:extLst>
                  <a:ext uri="{FF2B5EF4-FFF2-40B4-BE49-F238E27FC236}">
                    <a16:creationId xmlns:a16="http://schemas.microsoft.com/office/drawing/2014/main" id="{977CA6A6-BD73-4908-9E23-0AA688F04EE9}"/>
                  </a:ext>
                </a:extLst>
              </p:cNvPr>
              <p:cNvSpPr>
                <a:spLocks/>
              </p:cNvSpPr>
              <p:nvPr/>
            </p:nvSpPr>
            <p:spPr bwMode="auto">
              <a:xfrm>
                <a:off x="6914753" y="2069680"/>
                <a:ext cx="83202" cy="84408"/>
              </a:xfrm>
              <a:custGeom>
                <a:avLst/>
                <a:gdLst>
                  <a:gd name="T0" fmla="*/ 11 w 51"/>
                  <a:gd name="T1" fmla="*/ 48 h 52"/>
                  <a:gd name="T2" fmla="*/ 25 w 51"/>
                  <a:gd name="T3" fmla="*/ 52 h 52"/>
                  <a:gd name="T4" fmla="*/ 51 w 51"/>
                  <a:gd name="T5" fmla="*/ 26 h 52"/>
                  <a:gd name="T6" fmla="*/ 25 w 51"/>
                  <a:gd name="T7" fmla="*/ 0 h 52"/>
                  <a:gd name="T8" fmla="*/ 0 w 51"/>
                  <a:gd name="T9" fmla="*/ 22 h 52"/>
                  <a:gd name="T10" fmla="*/ 25 w 51"/>
                  <a:gd name="T11" fmla="*/ 22 h 52"/>
                  <a:gd name="T12" fmla="*/ 34 w 51"/>
                  <a:gd name="T13" fmla="*/ 22 h 52"/>
                  <a:gd name="T14" fmla="*/ 28 w 51"/>
                  <a:gd name="T15" fmla="*/ 29 h 52"/>
                  <a:gd name="T16" fmla="*/ 11 w 51"/>
                  <a:gd name="T1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2">
                    <a:moveTo>
                      <a:pt x="11" y="48"/>
                    </a:moveTo>
                    <a:cubicBezTo>
                      <a:pt x="15" y="50"/>
                      <a:pt x="20" y="52"/>
                      <a:pt x="25" y="52"/>
                    </a:cubicBezTo>
                    <a:cubicBezTo>
                      <a:pt x="39" y="52"/>
                      <a:pt x="51" y="40"/>
                      <a:pt x="51" y="26"/>
                    </a:cubicBezTo>
                    <a:cubicBezTo>
                      <a:pt x="51" y="12"/>
                      <a:pt x="39" y="0"/>
                      <a:pt x="25" y="0"/>
                    </a:cubicBezTo>
                    <a:cubicBezTo>
                      <a:pt x="12" y="0"/>
                      <a:pt x="2" y="10"/>
                      <a:pt x="0" y="22"/>
                    </a:cubicBezTo>
                    <a:cubicBezTo>
                      <a:pt x="25" y="22"/>
                      <a:pt x="25" y="22"/>
                      <a:pt x="25" y="22"/>
                    </a:cubicBezTo>
                    <a:cubicBezTo>
                      <a:pt x="34" y="22"/>
                      <a:pt x="34" y="22"/>
                      <a:pt x="34" y="22"/>
                    </a:cubicBezTo>
                    <a:cubicBezTo>
                      <a:pt x="28" y="29"/>
                      <a:pt x="28" y="29"/>
                      <a:pt x="28" y="29"/>
                    </a:cubicBezTo>
                    <a:lnTo>
                      <a:pt x="11"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Freeform: Shape 149">
                <a:extLst>
                  <a:ext uri="{FF2B5EF4-FFF2-40B4-BE49-F238E27FC236}">
                    <a16:creationId xmlns:a16="http://schemas.microsoft.com/office/drawing/2014/main" id="{231FF624-BD12-4F7F-9F87-6E04C2EB8BA1}"/>
                  </a:ext>
                </a:extLst>
              </p:cNvPr>
              <p:cNvSpPr>
                <a:spLocks/>
              </p:cNvSpPr>
              <p:nvPr/>
            </p:nvSpPr>
            <p:spPr bwMode="auto">
              <a:xfrm>
                <a:off x="6784524" y="2111884"/>
                <a:ext cx="171227" cy="161580"/>
              </a:xfrm>
              <a:custGeom>
                <a:avLst/>
                <a:gdLst>
                  <a:gd name="T0" fmla="*/ 47 w 106"/>
                  <a:gd name="T1" fmla="*/ 54 h 100"/>
                  <a:gd name="T2" fmla="*/ 47 w 106"/>
                  <a:gd name="T3" fmla="*/ 56 h 100"/>
                  <a:gd name="T4" fmla="*/ 47 w 106"/>
                  <a:gd name="T5" fmla="*/ 59 h 100"/>
                  <a:gd name="T6" fmla="*/ 47 w 106"/>
                  <a:gd name="T7" fmla="*/ 91 h 100"/>
                  <a:gd name="T8" fmla="*/ 35 w 106"/>
                  <a:gd name="T9" fmla="*/ 100 h 100"/>
                  <a:gd name="T10" fmla="*/ 70 w 106"/>
                  <a:gd name="T11" fmla="*/ 100 h 100"/>
                  <a:gd name="T12" fmla="*/ 59 w 106"/>
                  <a:gd name="T13" fmla="*/ 91 h 100"/>
                  <a:gd name="T14" fmla="*/ 59 w 106"/>
                  <a:gd name="T15" fmla="*/ 59 h 100"/>
                  <a:gd name="T16" fmla="*/ 59 w 106"/>
                  <a:gd name="T17" fmla="*/ 56 h 100"/>
                  <a:gd name="T18" fmla="*/ 59 w 106"/>
                  <a:gd name="T19" fmla="*/ 54 h 100"/>
                  <a:gd name="T20" fmla="*/ 89 w 106"/>
                  <a:gd name="T21" fmla="*/ 19 h 100"/>
                  <a:gd name="T22" fmla="*/ 106 w 106"/>
                  <a:gd name="T23" fmla="*/ 0 h 100"/>
                  <a:gd name="T24" fmla="*/ 80 w 106"/>
                  <a:gd name="T25" fmla="*/ 0 h 100"/>
                  <a:gd name="T26" fmla="*/ 0 w 106"/>
                  <a:gd name="T27" fmla="*/ 0 h 100"/>
                  <a:gd name="T28" fmla="*/ 47 w 106"/>
                  <a:gd name="T29"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00">
                    <a:moveTo>
                      <a:pt x="47" y="54"/>
                    </a:moveTo>
                    <a:cubicBezTo>
                      <a:pt x="47" y="56"/>
                      <a:pt x="47" y="56"/>
                      <a:pt x="47" y="56"/>
                    </a:cubicBezTo>
                    <a:cubicBezTo>
                      <a:pt x="47" y="59"/>
                      <a:pt x="47" y="59"/>
                      <a:pt x="47" y="59"/>
                    </a:cubicBezTo>
                    <a:cubicBezTo>
                      <a:pt x="47" y="91"/>
                      <a:pt x="47" y="91"/>
                      <a:pt x="47" y="91"/>
                    </a:cubicBezTo>
                    <a:cubicBezTo>
                      <a:pt x="40" y="92"/>
                      <a:pt x="35" y="96"/>
                      <a:pt x="35" y="100"/>
                    </a:cubicBezTo>
                    <a:cubicBezTo>
                      <a:pt x="70" y="100"/>
                      <a:pt x="70" y="100"/>
                      <a:pt x="70" y="100"/>
                    </a:cubicBezTo>
                    <a:cubicBezTo>
                      <a:pt x="70" y="96"/>
                      <a:pt x="65" y="93"/>
                      <a:pt x="59" y="91"/>
                    </a:cubicBezTo>
                    <a:cubicBezTo>
                      <a:pt x="59" y="59"/>
                      <a:pt x="59" y="59"/>
                      <a:pt x="59" y="59"/>
                    </a:cubicBezTo>
                    <a:cubicBezTo>
                      <a:pt x="59" y="56"/>
                      <a:pt x="59" y="56"/>
                      <a:pt x="59" y="56"/>
                    </a:cubicBezTo>
                    <a:cubicBezTo>
                      <a:pt x="59" y="54"/>
                      <a:pt x="59" y="54"/>
                      <a:pt x="59" y="54"/>
                    </a:cubicBezTo>
                    <a:cubicBezTo>
                      <a:pt x="89" y="19"/>
                      <a:pt x="89" y="19"/>
                      <a:pt x="89" y="19"/>
                    </a:cubicBezTo>
                    <a:cubicBezTo>
                      <a:pt x="106" y="0"/>
                      <a:pt x="106" y="0"/>
                      <a:pt x="106" y="0"/>
                    </a:cubicBezTo>
                    <a:cubicBezTo>
                      <a:pt x="80" y="0"/>
                      <a:pt x="80" y="0"/>
                      <a:pt x="80" y="0"/>
                    </a:cubicBezTo>
                    <a:cubicBezTo>
                      <a:pt x="0" y="0"/>
                      <a:pt x="0" y="0"/>
                      <a:pt x="0" y="0"/>
                    </a:cubicBezTo>
                    <a:lnTo>
                      <a:pt x="47"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Freeform: Shape 150">
                <a:extLst>
                  <a:ext uri="{FF2B5EF4-FFF2-40B4-BE49-F238E27FC236}">
                    <a16:creationId xmlns:a16="http://schemas.microsoft.com/office/drawing/2014/main" id="{5472888B-1312-4902-A4C1-6B111328EA4C}"/>
                  </a:ext>
                </a:extLst>
              </p:cNvPr>
              <p:cNvSpPr>
                <a:spLocks/>
              </p:cNvSpPr>
              <p:nvPr/>
            </p:nvSpPr>
            <p:spPr bwMode="auto">
              <a:xfrm>
                <a:off x="4504315" y="2902903"/>
                <a:ext cx="314719" cy="32557"/>
              </a:xfrm>
              <a:custGeom>
                <a:avLst/>
                <a:gdLst>
                  <a:gd name="T0" fmla="*/ 171 w 195"/>
                  <a:gd name="T1" fmla="*/ 20 h 20"/>
                  <a:gd name="T2" fmla="*/ 177 w 195"/>
                  <a:gd name="T3" fmla="*/ 20 h 20"/>
                  <a:gd name="T4" fmla="*/ 177 w 195"/>
                  <a:gd name="T5" fmla="*/ 0 h 20"/>
                  <a:gd name="T6" fmla="*/ 171 w 195"/>
                  <a:gd name="T7" fmla="*/ 0 h 20"/>
                  <a:gd name="T8" fmla="*/ 171 w 195"/>
                  <a:gd name="T9" fmla="*/ 2 h 20"/>
                  <a:gd name="T10" fmla="*/ 179 w 195"/>
                  <a:gd name="T11" fmla="*/ 10 h 20"/>
                  <a:gd name="T12" fmla="*/ 171 w 195"/>
                  <a:gd name="T13" fmla="*/ 18 h 20"/>
                  <a:gd name="T14" fmla="*/ 171 w 195"/>
                  <a:gd name="T15" fmla="*/ 20 h 20"/>
                  <a:gd name="T16" fmla="*/ 25 w 195"/>
                  <a:gd name="T17" fmla="*/ 20 h 20"/>
                  <a:gd name="T18" fmla="*/ 171 w 195"/>
                  <a:gd name="T19" fmla="*/ 20 h 20"/>
                  <a:gd name="T20" fmla="*/ 171 w 195"/>
                  <a:gd name="T21" fmla="*/ 18 h 20"/>
                  <a:gd name="T22" fmla="*/ 162 w 195"/>
                  <a:gd name="T23" fmla="*/ 10 h 20"/>
                  <a:gd name="T24" fmla="*/ 171 w 195"/>
                  <a:gd name="T25" fmla="*/ 2 h 20"/>
                  <a:gd name="T26" fmla="*/ 171 w 195"/>
                  <a:gd name="T27" fmla="*/ 0 h 20"/>
                  <a:gd name="T28" fmla="*/ 25 w 195"/>
                  <a:gd name="T29" fmla="*/ 0 h 20"/>
                  <a:gd name="T30" fmla="*/ 25 w 195"/>
                  <a:gd name="T31" fmla="*/ 2 h 20"/>
                  <a:gd name="T32" fmla="*/ 33 w 195"/>
                  <a:gd name="T33" fmla="*/ 10 h 20"/>
                  <a:gd name="T34" fmla="*/ 25 w 195"/>
                  <a:gd name="T35" fmla="*/ 18 h 20"/>
                  <a:gd name="T36" fmla="*/ 25 w 195"/>
                  <a:gd name="T37" fmla="*/ 20 h 20"/>
                  <a:gd name="T38" fmla="*/ 19 w 195"/>
                  <a:gd name="T39" fmla="*/ 20 h 20"/>
                  <a:gd name="T40" fmla="*/ 25 w 195"/>
                  <a:gd name="T41" fmla="*/ 20 h 20"/>
                  <a:gd name="T42" fmla="*/ 25 w 195"/>
                  <a:gd name="T43" fmla="*/ 18 h 20"/>
                  <a:gd name="T44" fmla="*/ 16 w 195"/>
                  <a:gd name="T45" fmla="*/ 10 h 20"/>
                  <a:gd name="T46" fmla="*/ 25 w 195"/>
                  <a:gd name="T47" fmla="*/ 2 h 20"/>
                  <a:gd name="T48" fmla="*/ 25 w 195"/>
                  <a:gd name="T49" fmla="*/ 0 h 20"/>
                  <a:gd name="T50" fmla="*/ 19 w 195"/>
                  <a:gd name="T51" fmla="*/ 0 h 20"/>
                  <a:gd name="T52" fmla="*/ 19 w 195"/>
                  <a:gd name="T5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0">
                    <a:moveTo>
                      <a:pt x="171" y="20"/>
                    </a:moveTo>
                    <a:cubicBezTo>
                      <a:pt x="177" y="20"/>
                      <a:pt x="177" y="20"/>
                      <a:pt x="177" y="20"/>
                    </a:cubicBezTo>
                    <a:cubicBezTo>
                      <a:pt x="194" y="20"/>
                      <a:pt x="195" y="0"/>
                      <a:pt x="177" y="0"/>
                    </a:cubicBezTo>
                    <a:cubicBezTo>
                      <a:pt x="171" y="0"/>
                      <a:pt x="171" y="0"/>
                      <a:pt x="171" y="0"/>
                    </a:cubicBezTo>
                    <a:cubicBezTo>
                      <a:pt x="171" y="2"/>
                      <a:pt x="171" y="2"/>
                      <a:pt x="171" y="2"/>
                    </a:cubicBezTo>
                    <a:cubicBezTo>
                      <a:pt x="175" y="2"/>
                      <a:pt x="179" y="5"/>
                      <a:pt x="179" y="10"/>
                    </a:cubicBezTo>
                    <a:cubicBezTo>
                      <a:pt x="179" y="15"/>
                      <a:pt x="175" y="18"/>
                      <a:pt x="171" y="18"/>
                    </a:cubicBezTo>
                    <a:lnTo>
                      <a:pt x="171" y="20"/>
                    </a:lnTo>
                    <a:close/>
                    <a:moveTo>
                      <a:pt x="25" y="20"/>
                    </a:moveTo>
                    <a:cubicBezTo>
                      <a:pt x="171" y="20"/>
                      <a:pt x="171" y="20"/>
                      <a:pt x="171" y="20"/>
                    </a:cubicBezTo>
                    <a:cubicBezTo>
                      <a:pt x="171" y="18"/>
                      <a:pt x="171" y="18"/>
                      <a:pt x="171" y="18"/>
                    </a:cubicBezTo>
                    <a:cubicBezTo>
                      <a:pt x="166" y="18"/>
                      <a:pt x="162" y="15"/>
                      <a:pt x="162" y="10"/>
                    </a:cubicBezTo>
                    <a:cubicBezTo>
                      <a:pt x="162" y="5"/>
                      <a:pt x="166" y="2"/>
                      <a:pt x="171" y="2"/>
                    </a:cubicBezTo>
                    <a:cubicBezTo>
                      <a:pt x="171" y="0"/>
                      <a:pt x="171" y="0"/>
                      <a:pt x="171" y="0"/>
                    </a:cubicBezTo>
                    <a:cubicBezTo>
                      <a:pt x="122" y="0"/>
                      <a:pt x="73" y="0"/>
                      <a:pt x="25" y="0"/>
                    </a:cubicBezTo>
                    <a:cubicBezTo>
                      <a:pt x="25" y="2"/>
                      <a:pt x="25" y="2"/>
                      <a:pt x="25" y="2"/>
                    </a:cubicBezTo>
                    <a:cubicBezTo>
                      <a:pt x="29" y="2"/>
                      <a:pt x="33" y="5"/>
                      <a:pt x="33" y="10"/>
                    </a:cubicBezTo>
                    <a:cubicBezTo>
                      <a:pt x="33" y="15"/>
                      <a:pt x="29" y="18"/>
                      <a:pt x="25" y="18"/>
                    </a:cubicBezTo>
                    <a:lnTo>
                      <a:pt x="25" y="20"/>
                    </a:lnTo>
                    <a:close/>
                    <a:moveTo>
                      <a:pt x="19" y="20"/>
                    </a:moveTo>
                    <a:cubicBezTo>
                      <a:pt x="25" y="20"/>
                      <a:pt x="25" y="20"/>
                      <a:pt x="25" y="20"/>
                    </a:cubicBezTo>
                    <a:cubicBezTo>
                      <a:pt x="25" y="18"/>
                      <a:pt x="25" y="18"/>
                      <a:pt x="25" y="18"/>
                    </a:cubicBezTo>
                    <a:cubicBezTo>
                      <a:pt x="20" y="18"/>
                      <a:pt x="16" y="15"/>
                      <a:pt x="16" y="10"/>
                    </a:cubicBezTo>
                    <a:cubicBezTo>
                      <a:pt x="16" y="5"/>
                      <a:pt x="20" y="2"/>
                      <a:pt x="25" y="2"/>
                    </a:cubicBezTo>
                    <a:cubicBezTo>
                      <a:pt x="25" y="0"/>
                      <a:pt x="25" y="0"/>
                      <a:pt x="25" y="0"/>
                    </a:cubicBezTo>
                    <a:cubicBezTo>
                      <a:pt x="19" y="0"/>
                      <a:pt x="19" y="0"/>
                      <a:pt x="19" y="0"/>
                    </a:cubicBezTo>
                    <a:cubicBezTo>
                      <a:pt x="0" y="0"/>
                      <a:pt x="1" y="20"/>
                      <a:pt x="19"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Oval 151">
                <a:extLst>
                  <a:ext uri="{FF2B5EF4-FFF2-40B4-BE49-F238E27FC236}">
                    <a16:creationId xmlns:a16="http://schemas.microsoft.com/office/drawing/2014/main" id="{10E681C3-B1F1-4219-907F-C53FDE68D00A}"/>
                  </a:ext>
                </a:extLst>
              </p:cNvPr>
              <p:cNvSpPr>
                <a:spLocks/>
              </p:cNvSpPr>
              <p:nvPr/>
            </p:nvSpPr>
            <p:spPr bwMode="auto">
              <a:xfrm>
                <a:off x="4665895" y="2791967"/>
                <a:ext cx="27734" cy="277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Freeform: Shape 152">
                <a:extLst>
                  <a:ext uri="{FF2B5EF4-FFF2-40B4-BE49-F238E27FC236}">
                    <a16:creationId xmlns:a16="http://schemas.microsoft.com/office/drawing/2014/main" id="{DF230C58-4EC5-4B08-A544-1A21A5573746}"/>
                  </a:ext>
                </a:extLst>
              </p:cNvPr>
              <p:cNvSpPr>
                <a:spLocks/>
              </p:cNvSpPr>
              <p:nvPr/>
            </p:nvSpPr>
            <p:spPr bwMode="auto">
              <a:xfrm>
                <a:off x="4681571" y="2810054"/>
                <a:ext cx="104906" cy="115759"/>
              </a:xfrm>
              <a:custGeom>
                <a:avLst/>
                <a:gdLst>
                  <a:gd name="T0" fmla="*/ 64 w 65"/>
                  <a:gd name="T1" fmla="*/ 66 h 72"/>
                  <a:gd name="T2" fmla="*/ 6 w 65"/>
                  <a:gd name="T3" fmla="*/ 2 h 72"/>
                  <a:gd name="T4" fmla="*/ 1 w 65"/>
                  <a:gd name="T5" fmla="*/ 1 h 72"/>
                  <a:gd name="T6" fmla="*/ 1 w 65"/>
                  <a:gd name="T7" fmla="*/ 1 h 72"/>
                  <a:gd name="T8" fmla="*/ 1 w 65"/>
                  <a:gd name="T9" fmla="*/ 6 h 72"/>
                  <a:gd name="T10" fmla="*/ 58 w 65"/>
                  <a:gd name="T11" fmla="*/ 71 h 72"/>
                  <a:gd name="T12" fmla="*/ 64 w 65"/>
                  <a:gd name="T13" fmla="*/ 71 h 72"/>
                  <a:gd name="T14" fmla="*/ 64 w 65"/>
                  <a:gd name="T15" fmla="*/ 71 h 72"/>
                  <a:gd name="T16" fmla="*/ 64 w 65"/>
                  <a:gd name="T17"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72">
                    <a:moveTo>
                      <a:pt x="64" y="66"/>
                    </a:moveTo>
                    <a:cubicBezTo>
                      <a:pt x="6" y="2"/>
                      <a:pt x="6" y="2"/>
                      <a:pt x="6" y="2"/>
                    </a:cubicBezTo>
                    <a:cubicBezTo>
                      <a:pt x="5" y="0"/>
                      <a:pt x="3" y="0"/>
                      <a:pt x="1" y="1"/>
                    </a:cubicBezTo>
                    <a:cubicBezTo>
                      <a:pt x="1" y="1"/>
                      <a:pt x="1" y="1"/>
                      <a:pt x="1" y="1"/>
                    </a:cubicBezTo>
                    <a:cubicBezTo>
                      <a:pt x="0" y="3"/>
                      <a:pt x="0" y="5"/>
                      <a:pt x="1" y="6"/>
                    </a:cubicBezTo>
                    <a:cubicBezTo>
                      <a:pt x="58" y="71"/>
                      <a:pt x="58" y="71"/>
                      <a:pt x="58" y="71"/>
                    </a:cubicBezTo>
                    <a:cubicBezTo>
                      <a:pt x="60" y="72"/>
                      <a:pt x="62" y="72"/>
                      <a:pt x="64" y="71"/>
                    </a:cubicBezTo>
                    <a:cubicBezTo>
                      <a:pt x="64" y="71"/>
                      <a:pt x="64" y="71"/>
                      <a:pt x="64" y="71"/>
                    </a:cubicBezTo>
                    <a:cubicBezTo>
                      <a:pt x="65" y="70"/>
                      <a:pt x="65" y="67"/>
                      <a:pt x="64"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Oval 153">
                <a:extLst>
                  <a:ext uri="{FF2B5EF4-FFF2-40B4-BE49-F238E27FC236}">
                    <a16:creationId xmlns:a16="http://schemas.microsoft.com/office/drawing/2014/main" id="{70E9AEF7-F4EA-424D-A53F-A7E68B059385}"/>
                  </a:ext>
                </a:extLst>
              </p:cNvPr>
              <p:cNvSpPr>
                <a:spLocks/>
              </p:cNvSpPr>
              <p:nvPr/>
            </p:nvSpPr>
            <p:spPr bwMode="auto">
              <a:xfrm>
                <a:off x="4629720" y="2791967"/>
                <a:ext cx="27734" cy="277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Freeform: Shape 154">
                <a:extLst>
                  <a:ext uri="{FF2B5EF4-FFF2-40B4-BE49-F238E27FC236}">
                    <a16:creationId xmlns:a16="http://schemas.microsoft.com/office/drawing/2014/main" id="{56A68D74-949C-4E58-A499-72CF577A8D8B}"/>
                  </a:ext>
                </a:extLst>
              </p:cNvPr>
              <p:cNvSpPr>
                <a:spLocks/>
              </p:cNvSpPr>
              <p:nvPr/>
            </p:nvSpPr>
            <p:spPr bwMode="auto">
              <a:xfrm>
                <a:off x="4535666" y="2800408"/>
                <a:ext cx="115759" cy="125405"/>
              </a:xfrm>
              <a:custGeom>
                <a:avLst/>
                <a:gdLst>
                  <a:gd name="T0" fmla="*/ 1 w 71"/>
                  <a:gd name="T1" fmla="*/ 72 h 78"/>
                  <a:gd name="T2" fmla="*/ 64 w 71"/>
                  <a:gd name="T3" fmla="*/ 2 h 78"/>
                  <a:gd name="T4" fmla="*/ 69 w 71"/>
                  <a:gd name="T5" fmla="*/ 1 h 78"/>
                  <a:gd name="T6" fmla="*/ 69 w 71"/>
                  <a:gd name="T7" fmla="*/ 1 h 78"/>
                  <a:gd name="T8" fmla="*/ 69 w 71"/>
                  <a:gd name="T9" fmla="*/ 7 h 78"/>
                  <a:gd name="T10" fmla="*/ 7 w 71"/>
                  <a:gd name="T11" fmla="*/ 77 h 78"/>
                  <a:gd name="T12" fmla="*/ 2 w 71"/>
                  <a:gd name="T13" fmla="*/ 77 h 78"/>
                  <a:gd name="T14" fmla="*/ 2 w 71"/>
                  <a:gd name="T15" fmla="*/ 77 h 78"/>
                  <a:gd name="T16" fmla="*/ 1 w 71"/>
                  <a:gd name="T17"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8">
                    <a:moveTo>
                      <a:pt x="1" y="72"/>
                    </a:moveTo>
                    <a:cubicBezTo>
                      <a:pt x="64" y="2"/>
                      <a:pt x="64" y="2"/>
                      <a:pt x="64" y="2"/>
                    </a:cubicBezTo>
                    <a:cubicBezTo>
                      <a:pt x="65" y="0"/>
                      <a:pt x="68" y="0"/>
                      <a:pt x="69" y="1"/>
                    </a:cubicBezTo>
                    <a:cubicBezTo>
                      <a:pt x="69" y="1"/>
                      <a:pt x="69" y="1"/>
                      <a:pt x="69" y="1"/>
                    </a:cubicBezTo>
                    <a:cubicBezTo>
                      <a:pt x="71" y="3"/>
                      <a:pt x="71" y="5"/>
                      <a:pt x="69" y="7"/>
                    </a:cubicBezTo>
                    <a:cubicBezTo>
                      <a:pt x="7" y="77"/>
                      <a:pt x="7" y="77"/>
                      <a:pt x="7" y="77"/>
                    </a:cubicBezTo>
                    <a:cubicBezTo>
                      <a:pt x="5" y="78"/>
                      <a:pt x="3" y="78"/>
                      <a:pt x="2" y="77"/>
                    </a:cubicBezTo>
                    <a:cubicBezTo>
                      <a:pt x="2" y="77"/>
                      <a:pt x="2" y="77"/>
                      <a:pt x="2" y="77"/>
                    </a:cubicBezTo>
                    <a:cubicBezTo>
                      <a:pt x="0" y="76"/>
                      <a:pt x="0" y="73"/>
                      <a:pt x="1"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Freeform: Shape 155">
                <a:extLst>
                  <a:ext uri="{FF2B5EF4-FFF2-40B4-BE49-F238E27FC236}">
                    <a16:creationId xmlns:a16="http://schemas.microsoft.com/office/drawing/2014/main" id="{493CB404-6A40-452B-B242-6321910522F3}"/>
                  </a:ext>
                </a:extLst>
              </p:cNvPr>
              <p:cNvSpPr>
                <a:spLocks/>
              </p:cNvSpPr>
              <p:nvPr/>
            </p:nvSpPr>
            <p:spPr bwMode="auto">
              <a:xfrm>
                <a:off x="4535666" y="2945106"/>
                <a:ext cx="253223" cy="98877"/>
              </a:xfrm>
              <a:custGeom>
                <a:avLst/>
                <a:gdLst>
                  <a:gd name="T0" fmla="*/ 156 w 156"/>
                  <a:gd name="T1" fmla="*/ 0 h 61"/>
                  <a:gd name="T2" fmla="*/ 127 w 156"/>
                  <a:gd name="T3" fmla="*/ 61 h 61"/>
                  <a:gd name="T4" fmla="*/ 126 w 156"/>
                  <a:gd name="T5" fmla="*/ 48 h 61"/>
                  <a:gd name="T6" fmla="*/ 132 w 156"/>
                  <a:gd name="T7" fmla="*/ 27 h 61"/>
                  <a:gd name="T8" fmla="*/ 129 w 156"/>
                  <a:gd name="T9" fmla="*/ 6 h 61"/>
                  <a:gd name="T10" fmla="*/ 126 w 156"/>
                  <a:gd name="T11" fmla="*/ 6 h 61"/>
                  <a:gd name="T12" fmla="*/ 102 w 156"/>
                  <a:gd name="T13" fmla="*/ 0 h 61"/>
                  <a:gd name="T14" fmla="*/ 126 w 156"/>
                  <a:gd name="T15" fmla="*/ 6 h 61"/>
                  <a:gd name="T16" fmla="*/ 120 w 156"/>
                  <a:gd name="T17" fmla="*/ 27 h 61"/>
                  <a:gd name="T18" fmla="*/ 123 w 156"/>
                  <a:gd name="T19" fmla="*/ 48 h 61"/>
                  <a:gd name="T20" fmla="*/ 126 w 156"/>
                  <a:gd name="T21" fmla="*/ 48 h 61"/>
                  <a:gd name="T22" fmla="*/ 102 w 156"/>
                  <a:gd name="T23" fmla="*/ 61 h 61"/>
                  <a:gd name="T24" fmla="*/ 107 w 156"/>
                  <a:gd name="T25" fmla="*/ 42 h 61"/>
                  <a:gd name="T26" fmla="*/ 109 w 156"/>
                  <a:gd name="T27" fmla="*/ 12 h 61"/>
                  <a:gd name="T28" fmla="*/ 103 w 156"/>
                  <a:gd name="T29" fmla="*/ 6 h 61"/>
                  <a:gd name="T30" fmla="*/ 102 w 156"/>
                  <a:gd name="T31" fmla="*/ 0 h 61"/>
                  <a:gd name="T32" fmla="*/ 102 w 156"/>
                  <a:gd name="T33" fmla="*/ 0 h 61"/>
                  <a:gd name="T34" fmla="*/ 96 w 156"/>
                  <a:gd name="T35" fmla="*/ 12 h 61"/>
                  <a:gd name="T36" fmla="*/ 95 w 156"/>
                  <a:gd name="T37" fmla="*/ 42 h 61"/>
                  <a:gd name="T38" fmla="*/ 100 w 156"/>
                  <a:gd name="T39" fmla="*/ 48 h 61"/>
                  <a:gd name="T40" fmla="*/ 102 w 156"/>
                  <a:gd name="T41" fmla="*/ 61 h 61"/>
                  <a:gd name="T42" fmla="*/ 78 w 156"/>
                  <a:gd name="T43" fmla="*/ 48 h 61"/>
                  <a:gd name="T44" fmla="*/ 84 w 156"/>
                  <a:gd name="T45" fmla="*/ 27 h 61"/>
                  <a:gd name="T46" fmla="*/ 78 w 156"/>
                  <a:gd name="T47" fmla="*/ 6 h 61"/>
                  <a:gd name="T48" fmla="*/ 78 w 156"/>
                  <a:gd name="T49" fmla="*/ 6 h 61"/>
                  <a:gd name="T50" fmla="*/ 53 w 156"/>
                  <a:gd name="T51" fmla="*/ 0 h 61"/>
                  <a:gd name="T52" fmla="*/ 78 w 156"/>
                  <a:gd name="T53" fmla="*/ 6 h 61"/>
                  <a:gd name="T54" fmla="*/ 71 w 156"/>
                  <a:gd name="T55" fmla="*/ 27 h 61"/>
                  <a:gd name="T56" fmla="*/ 78 w 156"/>
                  <a:gd name="T57" fmla="*/ 48 h 61"/>
                  <a:gd name="T58" fmla="*/ 78 w 156"/>
                  <a:gd name="T59" fmla="*/ 48 h 61"/>
                  <a:gd name="T60" fmla="*/ 53 w 156"/>
                  <a:gd name="T61" fmla="*/ 61 h 61"/>
                  <a:gd name="T62" fmla="*/ 55 w 156"/>
                  <a:gd name="T63" fmla="*/ 48 h 61"/>
                  <a:gd name="T64" fmla="*/ 60 w 156"/>
                  <a:gd name="T65" fmla="*/ 42 h 61"/>
                  <a:gd name="T66" fmla="*/ 59 w 156"/>
                  <a:gd name="T67" fmla="*/ 12 h 61"/>
                  <a:gd name="T68" fmla="*/ 53 w 156"/>
                  <a:gd name="T69" fmla="*/ 0 h 61"/>
                  <a:gd name="T70" fmla="*/ 53 w 156"/>
                  <a:gd name="T71" fmla="*/ 0 h 61"/>
                  <a:gd name="T72" fmla="*/ 52 w 156"/>
                  <a:gd name="T73" fmla="*/ 6 h 61"/>
                  <a:gd name="T74" fmla="*/ 46 w 156"/>
                  <a:gd name="T75" fmla="*/ 12 h 61"/>
                  <a:gd name="T76" fmla="*/ 48 w 156"/>
                  <a:gd name="T77" fmla="*/ 42 h 61"/>
                  <a:gd name="T78" fmla="*/ 53 w 156"/>
                  <a:gd name="T79" fmla="*/ 61 h 61"/>
                  <a:gd name="T80" fmla="*/ 29 w 156"/>
                  <a:gd name="T81" fmla="*/ 48 h 61"/>
                  <a:gd name="T82" fmla="*/ 32 w 156"/>
                  <a:gd name="T83" fmla="*/ 48 h 61"/>
                  <a:gd name="T84" fmla="*/ 36 w 156"/>
                  <a:gd name="T85" fmla="*/ 27 h 61"/>
                  <a:gd name="T86" fmla="*/ 29 w 156"/>
                  <a:gd name="T87" fmla="*/ 6 h 61"/>
                  <a:gd name="T88" fmla="*/ 28 w 156"/>
                  <a:gd name="T89" fmla="*/ 61 h 61"/>
                  <a:gd name="T90" fmla="*/ 0 w 156"/>
                  <a:gd name="T91" fmla="*/ 0 h 61"/>
                  <a:gd name="T92" fmla="*/ 29 w 156"/>
                  <a:gd name="T93" fmla="*/ 6 h 61"/>
                  <a:gd name="T94" fmla="*/ 27 w 156"/>
                  <a:gd name="T95" fmla="*/ 6 h 61"/>
                  <a:gd name="T96" fmla="*/ 23 w 156"/>
                  <a:gd name="T97" fmla="*/ 27 h 61"/>
                  <a:gd name="T98" fmla="*/ 29 w 156"/>
                  <a:gd name="T99" fmla="*/ 48 h 61"/>
                  <a:gd name="T100" fmla="*/ 28 w 156"/>
                  <a:gd name="T10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61">
                    <a:moveTo>
                      <a:pt x="126" y="0"/>
                    </a:moveTo>
                    <a:cubicBezTo>
                      <a:pt x="156" y="0"/>
                      <a:pt x="156" y="0"/>
                      <a:pt x="156" y="0"/>
                    </a:cubicBezTo>
                    <a:cubicBezTo>
                      <a:pt x="148" y="44"/>
                      <a:pt x="148" y="44"/>
                      <a:pt x="148" y="44"/>
                    </a:cubicBezTo>
                    <a:cubicBezTo>
                      <a:pt x="146" y="54"/>
                      <a:pt x="142" y="61"/>
                      <a:pt x="127" y="61"/>
                    </a:cubicBezTo>
                    <a:cubicBezTo>
                      <a:pt x="126" y="61"/>
                      <a:pt x="126" y="61"/>
                      <a:pt x="126" y="61"/>
                    </a:cubicBezTo>
                    <a:cubicBezTo>
                      <a:pt x="126" y="48"/>
                      <a:pt x="126" y="48"/>
                      <a:pt x="126" y="48"/>
                    </a:cubicBezTo>
                    <a:cubicBezTo>
                      <a:pt x="128" y="47"/>
                      <a:pt x="130" y="45"/>
                      <a:pt x="130" y="42"/>
                    </a:cubicBezTo>
                    <a:cubicBezTo>
                      <a:pt x="131" y="37"/>
                      <a:pt x="132" y="32"/>
                      <a:pt x="132" y="27"/>
                    </a:cubicBezTo>
                    <a:cubicBezTo>
                      <a:pt x="133" y="22"/>
                      <a:pt x="134" y="17"/>
                      <a:pt x="134" y="12"/>
                    </a:cubicBezTo>
                    <a:cubicBezTo>
                      <a:pt x="135" y="9"/>
                      <a:pt x="132" y="6"/>
                      <a:pt x="129" y="6"/>
                    </a:cubicBezTo>
                    <a:cubicBezTo>
                      <a:pt x="129" y="6"/>
                      <a:pt x="129" y="6"/>
                      <a:pt x="129" y="6"/>
                    </a:cubicBezTo>
                    <a:cubicBezTo>
                      <a:pt x="128" y="6"/>
                      <a:pt x="127" y="6"/>
                      <a:pt x="126" y="6"/>
                    </a:cubicBezTo>
                    <a:lnTo>
                      <a:pt x="126" y="0"/>
                    </a:lnTo>
                    <a:close/>
                    <a:moveTo>
                      <a:pt x="102" y="0"/>
                    </a:moveTo>
                    <a:cubicBezTo>
                      <a:pt x="126" y="0"/>
                      <a:pt x="126" y="0"/>
                      <a:pt x="126" y="0"/>
                    </a:cubicBezTo>
                    <a:cubicBezTo>
                      <a:pt x="126" y="6"/>
                      <a:pt x="126" y="6"/>
                      <a:pt x="126" y="6"/>
                    </a:cubicBezTo>
                    <a:cubicBezTo>
                      <a:pt x="124" y="7"/>
                      <a:pt x="121" y="9"/>
                      <a:pt x="121" y="12"/>
                    </a:cubicBezTo>
                    <a:cubicBezTo>
                      <a:pt x="121" y="17"/>
                      <a:pt x="120" y="22"/>
                      <a:pt x="120" y="27"/>
                    </a:cubicBezTo>
                    <a:cubicBezTo>
                      <a:pt x="119" y="32"/>
                      <a:pt x="119" y="37"/>
                      <a:pt x="118" y="42"/>
                    </a:cubicBezTo>
                    <a:cubicBezTo>
                      <a:pt x="118" y="46"/>
                      <a:pt x="120" y="48"/>
                      <a:pt x="123" y="48"/>
                    </a:cubicBezTo>
                    <a:cubicBezTo>
                      <a:pt x="123" y="48"/>
                      <a:pt x="123" y="48"/>
                      <a:pt x="123" y="48"/>
                    </a:cubicBezTo>
                    <a:cubicBezTo>
                      <a:pt x="124" y="48"/>
                      <a:pt x="125" y="48"/>
                      <a:pt x="126" y="48"/>
                    </a:cubicBezTo>
                    <a:cubicBezTo>
                      <a:pt x="126" y="61"/>
                      <a:pt x="126" y="61"/>
                      <a:pt x="126" y="61"/>
                    </a:cubicBezTo>
                    <a:cubicBezTo>
                      <a:pt x="102" y="61"/>
                      <a:pt x="102" y="61"/>
                      <a:pt x="102" y="61"/>
                    </a:cubicBezTo>
                    <a:cubicBezTo>
                      <a:pt x="102" y="48"/>
                      <a:pt x="102" y="48"/>
                      <a:pt x="102" y="48"/>
                    </a:cubicBezTo>
                    <a:cubicBezTo>
                      <a:pt x="105" y="48"/>
                      <a:pt x="107" y="45"/>
                      <a:pt x="107" y="42"/>
                    </a:cubicBezTo>
                    <a:cubicBezTo>
                      <a:pt x="107" y="37"/>
                      <a:pt x="108" y="32"/>
                      <a:pt x="108" y="27"/>
                    </a:cubicBezTo>
                    <a:cubicBezTo>
                      <a:pt x="109" y="22"/>
                      <a:pt x="109" y="17"/>
                      <a:pt x="109" y="12"/>
                    </a:cubicBezTo>
                    <a:cubicBezTo>
                      <a:pt x="110" y="9"/>
                      <a:pt x="107" y="6"/>
                      <a:pt x="103" y="6"/>
                    </a:cubicBezTo>
                    <a:cubicBezTo>
                      <a:pt x="103" y="6"/>
                      <a:pt x="103" y="6"/>
                      <a:pt x="103" y="6"/>
                    </a:cubicBezTo>
                    <a:cubicBezTo>
                      <a:pt x="103" y="6"/>
                      <a:pt x="102" y="6"/>
                      <a:pt x="102" y="6"/>
                    </a:cubicBezTo>
                    <a:lnTo>
                      <a:pt x="102" y="0"/>
                    </a:lnTo>
                    <a:close/>
                    <a:moveTo>
                      <a:pt x="78" y="0"/>
                    </a:moveTo>
                    <a:cubicBezTo>
                      <a:pt x="102" y="0"/>
                      <a:pt x="102" y="0"/>
                      <a:pt x="102" y="0"/>
                    </a:cubicBezTo>
                    <a:cubicBezTo>
                      <a:pt x="102" y="6"/>
                      <a:pt x="102" y="6"/>
                      <a:pt x="102" y="6"/>
                    </a:cubicBezTo>
                    <a:cubicBezTo>
                      <a:pt x="99" y="6"/>
                      <a:pt x="96" y="9"/>
                      <a:pt x="96" y="12"/>
                    </a:cubicBezTo>
                    <a:cubicBezTo>
                      <a:pt x="96" y="17"/>
                      <a:pt x="96" y="22"/>
                      <a:pt x="95" y="27"/>
                    </a:cubicBezTo>
                    <a:cubicBezTo>
                      <a:pt x="95" y="32"/>
                      <a:pt x="95" y="37"/>
                      <a:pt x="95" y="42"/>
                    </a:cubicBezTo>
                    <a:cubicBezTo>
                      <a:pt x="95" y="46"/>
                      <a:pt x="97" y="48"/>
                      <a:pt x="100" y="48"/>
                    </a:cubicBezTo>
                    <a:cubicBezTo>
                      <a:pt x="100" y="48"/>
                      <a:pt x="100" y="48"/>
                      <a:pt x="100" y="48"/>
                    </a:cubicBezTo>
                    <a:cubicBezTo>
                      <a:pt x="101" y="48"/>
                      <a:pt x="102" y="48"/>
                      <a:pt x="102" y="48"/>
                    </a:cubicBezTo>
                    <a:cubicBezTo>
                      <a:pt x="102" y="61"/>
                      <a:pt x="102" y="61"/>
                      <a:pt x="102" y="61"/>
                    </a:cubicBezTo>
                    <a:cubicBezTo>
                      <a:pt x="78" y="61"/>
                      <a:pt x="78" y="61"/>
                      <a:pt x="78" y="61"/>
                    </a:cubicBezTo>
                    <a:cubicBezTo>
                      <a:pt x="78" y="48"/>
                      <a:pt x="78" y="48"/>
                      <a:pt x="78" y="48"/>
                    </a:cubicBezTo>
                    <a:cubicBezTo>
                      <a:pt x="81" y="48"/>
                      <a:pt x="84" y="46"/>
                      <a:pt x="84" y="42"/>
                    </a:cubicBezTo>
                    <a:cubicBezTo>
                      <a:pt x="84" y="37"/>
                      <a:pt x="84" y="32"/>
                      <a:pt x="84" y="27"/>
                    </a:cubicBezTo>
                    <a:cubicBezTo>
                      <a:pt x="84" y="22"/>
                      <a:pt x="84" y="17"/>
                      <a:pt x="84" y="12"/>
                    </a:cubicBezTo>
                    <a:cubicBezTo>
                      <a:pt x="84" y="9"/>
                      <a:pt x="81" y="6"/>
                      <a:pt x="78" y="6"/>
                    </a:cubicBezTo>
                    <a:cubicBezTo>
                      <a:pt x="78" y="6"/>
                      <a:pt x="78" y="6"/>
                      <a:pt x="78" y="6"/>
                    </a:cubicBezTo>
                    <a:cubicBezTo>
                      <a:pt x="78" y="6"/>
                      <a:pt x="78" y="6"/>
                      <a:pt x="78" y="6"/>
                    </a:cubicBezTo>
                    <a:lnTo>
                      <a:pt x="78" y="0"/>
                    </a:lnTo>
                    <a:close/>
                    <a:moveTo>
                      <a:pt x="53" y="0"/>
                    </a:moveTo>
                    <a:cubicBezTo>
                      <a:pt x="78" y="0"/>
                      <a:pt x="78" y="0"/>
                      <a:pt x="78" y="0"/>
                    </a:cubicBezTo>
                    <a:cubicBezTo>
                      <a:pt x="78" y="6"/>
                      <a:pt x="78" y="6"/>
                      <a:pt x="78" y="6"/>
                    </a:cubicBezTo>
                    <a:cubicBezTo>
                      <a:pt x="74" y="6"/>
                      <a:pt x="71" y="9"/>
                      <a:pt x="71" y="12"/>
                    </a:cubicBezTo>
                    <a:cubicBezTo>
                      <a:pt x="71" y="17"/>
                      <a:pt x="71" y="22"/>
                      <a:pt x="71" y="27"/>
                    </a:cubicBezTo>
                    <a:cubicBezTo>
                      <a:pt x="71" y="32"/>
                      <a:pt x="71" y="37"/>
                      <a:pt x="71" y="42"/>
                    </a:cubicBezTo>
                    <a:cubicBezTo>
                      <a:pt x="72" y="46"/>
                      <a:pt x="74" y="48"/>
                      <a:pt x="78" y="48"/>
                    </a:cubicBezTo>
                    <a:cubicBezTo>
                      <a:pt x="78" y="48"/>
                      <a:pt x="78" y="48"/>
                      <a:pt x="78" y="48"/>
                    </a:cubicBezTo>
                    <a:cubicBezTo>
                      <a:pt x="78" y="48"/>
                      <a:pt x="78" y="48"/>
                      <a:pt x="78" y="48"/>
                    </a:cubicBezTo>
                    <a:cubicBezTo>
                      <a:pt x="78" y="61"/>
                      <a:pt x="78" y="61"/>
                      <a:pt x="78" y="61"/>
                    </a:cubicBezTo>
                    <a:cubicBezTo>
                      <a:pt x="53" y="61"/>
                      <a:pt x="53" y="61"/>
                      <a:pt x="53" y="61"/>
                    </a:cubicBezTo>
                    <a:cubicBezTo>
                      <a:pt x="53" y="48"/>
                      <a:pt x="53" y="48"/>
                      <a:pt x="53" y="48"/>
                    </a:cubicBezTo>
                    <a:cubicBezTo>
                      <a:pt x="54" y="48"/>
                      <a:pt x="54" y="48"/>
                      <a:pt x="55" y="48"/>
                    </a:cubicBezTo>
                    <a:cubicBezTo>
                      <a:pt x="55" y="48"/>
                      <a:pt x="55" y="48"/>
                      <a:pt x="55" y="48"/>
                    </a:cubicBezTo>
                    <a:cubicBezTo>
                      <a:pt x="58" y="48"/>
                      <a:pt x="61" y="46"/>
                      <a:pt x="60" y="42"/>
                    </a:cubicBezTo>
                    <a:cubicBezTo>
                      <a:pt x="60" y="37"/>
                      <a:pt x="60" y="32"/>
                      <a:pt x="60" y="27"/>
                    </a:cubicBezTo>
                    <a:cubicBezTo>
                      <a:pt x="60" y="22"/>
                      <a:pt x="59" y="17"/>
                      <a:pt x="59" y="12"/>
                    </a:cubicBezTo>
                    <a:cubicBezTo>
                      <a:pt x="59" y="9"/>
                      <a:pt x="56" y="6"/>
                      <a:pt x="53" y="6"/>
                    </a:cubicBezTo>
                    <a:lnTo>
                      <a:pt x="53" y="0"/>
                    </a:lnTo>
                    <a:close/>
                    <a:moveTo>
                      <a:pt x="29" y="0"/>
                    </a:moveTo>
                    <a:cubicBezTo>
                      <a:pt x="53" y="0"/>
                      <a:pt x="53" y="0"/>
                      <a:pt x="53" y="0"/>
                    </a:cubicBezTo>
                    <a:cubicBezTo>
                      <a:pt x="53" y="6"/>
                      <a:pt x="53" y="6"/>
                      <a:pt x="53" y="6"/>
                    </a:cubicBezTo>
                    <a:cubicBezTo>
                      <a:pt x="53" y="6"/>
                      <a:pt x="52" y="6"/>
                      <a:pt x="52" y="6"/>
                    </a:cubicBezTo>
                    <a:cubicBezTo>
                      <a:pt x="52" y="6"/>
                      <a:pt x="52" y="6"/>
                      <a:pt x="52" y="6"/>
                    </a:cubicBezTo>
                    <a:cubicBezTo>
                      <a:pt x="48" y="6"/>
                      <a:pt x="46" y="9"/>
                      <a:pt x="46" y="12"/>
                    </a:cubicBezTo>
                    <a:cubicBezTo>
                      <a:pt x="46" y="17"/>
                      <a:pt x="47" y="22"/>
                      <a:pt x="47" y="27"/>
                    </a:cubicBezTo>
                    <a:cubicBezTo>
                      <a:pt x="47" y="32"/>
                      <a:pt x="48" y="37"/>
                      <a:pt x="48" y="42"/>
                    </a:cubicBezTo>
                    <a:cubicBezTo>
                      <a:pt x="48" y="45"/>
                      <a:pt x="50" y="48"/>
                      <a:pt x="53" y="48"/>
                    </a:cubicBezTo>
                    <a:cubicBezTo>
                      <a:pt x="53" y="61"/>
                      <a:pt x="53" y="61"/>
                      <a:pt x="53" y="61"/>
                    </a:cubicBezTo>
                    <a:cubicBezTo>
                      <a:pt x="29" y="61"/>
                      <a:pt x="29" y="61"/>
                      <a:pt x="29" y="61"/>
                    </a:cubicBezTo>
                    <a:cubicBezTo>
                      <a:pt x="29" y="48"/>
                      <a:pt x="29" y="48"/>
                      <a:pt x="29" y="48"/>
                    </a:cubicBezTo>
                    <a:cubicBezTo>
                      <a:pt x="30" y="48"/>
                      <a:pt x="31" y="48"/>
                      <a:pt x="32" y="48"/>
                    </a:cubicBezTo>
                    <a:cubicBezTo>
                      <a:pt x="32" y="48"/>
                      <a:pt x="32" y="48"/>
                      <a:pt x="32" y="48"/>
                    </a:cubicBezTo>
                    <a:cubicBezTo>
                      <a:pt x="35" y="48"/>
                      <a:pt x="38" y="46"/>
                      <a:pt x="37" y="42"/>
                    </a:cubicBezTo>
                    <a:cubicBezTo>
                      <a:pt x="37" y="37"/>
                      <a:pt x="36" y="32"/>
                      <a:pt x="36" y="27"/>
                    </a:cubicBezTo>
                    <a:cubicBezTo>
                      <a:pt x="35" y="22"/>
                      <a:pt x="34" y="17"/>
                      <a:pt x="34" y="12"/>
                    </a:cubicBezTo>
                    <a:cubicBezTo>
                      <a:pt x="34" y="9"/>
                      <a:pt x="32" y="7"/>
                      <a:pt x="29" y="6"/>
                    </a:cubicBezTo>
                    <a:lnTo>
                      <a:pt x="29" y="0"/>
                    </a:lnTo>
                    <a:close/>
                    <a:moveTo>
                      <a:pt x="28" y="61"/>
                    </a:moveTo>
                    <a:cubicBezTo>
                      <a:pt x="14" y="61"/>
                      <a:pt x="9" y="54"/>
                      <a:pt x="7" y="44"/>
                    </a:cubicBezTo>
                    <a:cubicBezTo>
                      <a:pt x="0" y="0"/>
                      <a:pt x="0" y="0"/>
                      <a:pt x="0" y="0"/>
                    </a:cubicBezTo>
                    <a:cubicBezTo>
                      <a:pt x="29" y="0"/>
                      <a:pt x="29" y="0"/>
                      <a:pt x="29" y="0"/>
                    </a:cubicBezTo>
                    <a:cubicBezTo>
                      <a:pt x="29" y="6"/>
                      <a:pt x="29" y="6"/>
                      <a:pt x="29" y="6"/>
                    </a:cubicBezTo>
                    <a:cubicBezTo>
                      <a:pt x="28" y="6"/>
                      <a:pt x="27" y="6"/>
                      <a:pt x="27" y="6"/>
                    </a:cubicBezTo>
                    <a:cubicBezTo>
                      <a:pt x="27" y="6"/>
                      <a:pt x="27" y="6"/>
                      <a:pt x="27" y="6"/>
                    </a:cubicBezTo>
                    <a:cubicBezTo>
                      <a:pt x="23" y="6"/>
                      <a:pt x="20" y="9"/>
                      <a:pt x="21" y="12"/>
                    </a:cubicBezTo>
                    <a:cubicBezTo>
                      <a:pt x="21" y="17"/>
                      <a:pt x="22" y="22"/>
                      <a:pt x="23" y="27"/>
                    </a:cubicBezTo>
                    <a:cubicBezTo>
                      <a:pt x="24" y="32"/>
                      <a:pt x="24" y="37"/>
                      <a:pt x="25" y="42"/>
                    </a:cubicBezTo>
                    <a:cubicBezTo>
                      <a:pt x="25" y="45"/>
                      <a:pt x="27" y="47"/>
                      <a:pt x="29" y="48"/>
                    </a:cubicBezTo>
                    <a:cubicBezTo>
                      <a:pt x="29" y="61"/>
                      <a:pt x="29" y="61"/>
                      <a:pt x="29" y="61"/>
                    </a:cubicBezTo>
                    <a:lnTo>
                      <a:pt x="28"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Freeform: Shape 156">
                <a:extLst>
                  <a:ext uri="{FF2B5EF4-FFF2-40B4-BE49-F238E27FC236}">
                    <a16:creationId xmlns:a16="http://schemas.microsoft.com/office/drawing/2014/main" id="{6A187280-54A7-41A3-9F38-73B659C1F610}"/>
                  </a:ext>
                </a:extLst>
              </p:cNvPr>
              <p:cNvSpPr>
                <a:spLocks/>
              </p:cNvSpPr>
              <p:nvPr/>
            </p:nvSpPr>
            <p:spPr bwMode="auto">
              <a:xfrm>
                <a:off x="6477039" y="3466021"/>
                <a:ext cx="145904" cy="219460"/>
              </a:xfrm>
              <a:custGeom>
                <a:avLst/>
                <a:gdLst>
                  <a:gd name="T0" fmla="*/ 45 w 90"/>
                  <a:gd name="T1" fmla="*/ 135 h 135"/>
                  <a:gd name="T2" fmla="*/ 6 w 90"/>
                  <a:gd name="T3" fmla="*/ 68 h 135"/>
                  <a:gd name="T4" fmla="*/ 0 w 90"/>
                  <a:gd name="T5" fmla="*/ 45 h 135"/>
                  <a:gd name="T6" fmla="*/ 45 w 90"/>
                  <a:gd name="T7" fmla="*/ 0 h 135"/>
                  <a:gd name="T8" fmla="*/ 90 w 90"/>
                  <a:gd name="T9" fmla="*/ 45 h 135"/>
                  <a:gd name="T10" fmla="*/ 84 w 90"/>
                  <a:gd name="T11" fmla="*/ 68 h 135"/>
                  <a:gd name="T12" fmla="*/ 45 w 90"/>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90" h="135">
                    <a:moveTo>
                      <a:pt x="45" y="135"/>
                    </a:moveTo>
                    <a:cubicBezTo>
                      <a:pt x="6" y="68"/>
                      <a:pt x="6" y="68"/>
                      <a:pt x="6" y="68"/>
                    </a:cubicBezTo>
                    <a:cubicBezTo>
                      <a:pt x="3" y="61"/>
                      <a:pt x="0" y="53"/>
                      <a:pt x="0" y="45"/>
                    </a:cubicBezTo>
                    <a:cubicBezTo>
                      <a:pt x="0" y="20"/>
                      <a:pt x="20" y="0"/>
                      <a:pt x="45" y="0"/>
                    </a:cubicBezTo>
                    <a:cubicBezTo>
                      <a:pt x="70" y="0"/>
                      <a:pt x="90" y="20"/>
                      <a:pt x="90" y="45"/>
                    </a:cubicBezTo>
                    <a:cubicBezTo>
                      <a:pt x="90" y="53"/>
                      <a:pt x="88" y="61"/>
                      <a:pt x="84" y="68"/>
                    </a:cubicBezTo>
                    <a:lnTo>
                      <a:pt x="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Oval 157">
                <a:extLst>
                  <a:ext uri="{FF2B5EF4-FFF2-40B4-BE49-F238E27FC236}">
                    <a16:creationId xmlns:a16="http://schemas.microsoft.com/office/drawing/2014/main" id="{68A6F0A2-1511-4D9E-9D8D-96A6983F4501}"/>
                  </a:ext>
                </a:extLst>
              </p:cNvPr>
              <p:cNvSpPr>
                <a:spLocks/>
              </p:cNvSpPr>
              <p:nvPr/>
            </p:nvSpPr>
            <p:spPr bwMode="auto">
              <a:xfrm>
                <a:off x="6497538" y="3487726"/>
                <a:ext cx="103701" cy="103701"/>
              </a:xfrm>
              <a:prstGeom prst="ellipse">
                <a:avLst/>
              </a:prstGeom>
              <a:solidFill>
                <a:srgbClr val="5895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Freeform: Shape 158">
                <a:extLst>
                  <a:ext uri="{FF2B5EF4-FFF2-40B4-BE49-F238E27FC236}">
                    <a16:creationId xmlns:a16="http://schemas.microsoft.com/office/drawing/2014/main" id="{4AAC1707-80EC-4641-8B77-5760C07F9C25}"/>
                  </a:ext>
                </a:extLst>
              </p:cNvPr>
              <p:cNvSpPr>
                <a:spLocks/>
              </p:cNvSpPr>
              <p:nvPr/>
            </p:nvSpPr>
            <p:spPr bwMode="auto">
              <a:xfrm>
                <a:off x="5532881" y="3203152"/>
                <a:ext cx="203784" cy="51850"/>
              </a:xfrm>
              <a:custGeom>
                <a:avLst/>
                <a:gdLst>
                  <a:gd name="T0" fmla="*/ 110 w 169"/>
                  <a:gd name="T1" fmla="*/ 23 h 43"/>
                  <a:gd name="T2" fmla="*/ 59 w 169"/>
                  <a:gd name="T3" fmla="*/ 23 h 43"/>
                  <a:gd name="T4" fmla="*/ 59 w 169"/>
                  <a:gd name="T5" fmla="*/ 0 h 43"/>
                  <a:gd name="T6" fmla="*/ 0 w 169"/>
                  <a:gd name="T7" fmla="*/ 0 h 43"/>
                  <a:gd name="T8" fmla="*/ 0 w 169"/>
                  <a:gd name="T9" fmla="*/ 43 h 43"/>
                  <a:gd name="T10" fmla="*/ 169 w 169"/>
                  <a:gd name="T11" fmla="*/ 43 h 43"/>
                  <a:gd name="T12" fmla="*/ 169 w 169"/>
                  <a:gd name="T13" fmla="*/ 0 h 43"/>
                  <a:gd name="T14" fmla="*/ 110 w 169"/>
                  <a:gd name="T15" fmla="*/ 0 h 43"/>
                  <a:gd name="T16" fmla="*/ 110 w 169"/>
                  <a:gd name="T17" fmla="*/ 2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43">
                    <a:moveTo>
                      <a:pt x="110" y="23"/>
                    </a:moveTo>
                    <a:lnTo>
                      <a:pt x="59" y="23"/>
                    </a:lnTo>
                    <a:lnTo>
                      <a:pt x="59" y="0"/>
                    </a:lnTo>
                    <a:lnTo>
                      <a:pt x="0" y="0"/>
                    </a:lnTo>
                    <a:lnTo>
                      <a:pt x="0" y="43"/>
                    </a:lnTo>
                    <a:lnTo>
                      <a:pt x="169" y="43"/>
                    </a:lnTo>
                    <a:lnTo>
                      <a:pt x="169" y="0"/>
                    </a:lnTo>
                    <a:lnTo>
                      <a:pt x="110" y="0"/>
                    </a:lnTo>
                    <a:lnTo>
                      <a:pt x="11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Rectangle 159">
                <a:extLst>
                  <a:ext uri="{FF2B5EF4-FFF2-40B4-BE49-F238E27FC236}">
                    <a16:creationId xmlns:a16="http://schemas.microsoft.com/office/drawing/2014/main" id="{E2A03802-FA1B-4BFB-8727-E0369DBF1D37}"/>
                  </a:ext>
                </a:extLst>
              </p:cNvPr>
              <p:cNvSpPr>
                <a:spLocks/>
              </p:cNvSpPr>
              <p:nvPr/>
            </p:nvSpPr>
            <p:spPr bwMode="auto">
              <a:xfrm>
                <a:off x="5616082" y="3203152"/>
                <a:ext cx="38586" cy="144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0" name="Freeform: Shape 160">
                <a:extLst>
                  <a:ext uri="{FF2B5EF4-FFF2-40B4-BE49-F238E27FC236}">
                    <a16:creationId xmlns:a16="http://schemas.microsoft.com/office/drawing/2014/main" id="{54049049-DF61-4028-9B1E-4C0827EE614B}"/>
                  </a:ext>
                </a:extLst>
              </p:cNvPr>
              <p:cNvSpPr>
                <a:spLocks/>
              </p:cNvSpPr>
              <p:nvPr/>
            </p:nvSpPr>
            <p:spPr bwMode="auto">
              <a:xfrm>
                <a:off x="5532881" y="3084982"/>
                <a:ext cx="203784" cy="106112"/>
              </a:xfrm>
              <a:custGeom>
                <a:avLst/>
                <a:gdLst>
                  <a:gd name="T0" fmla="*/ 126 w 169"/>
                  <a:gd name="T1" fmla="*/ 0 h 88"/>
                  <a:gd name="T2" fmla="*/ 85 w 169"/>
                  <a:gd name="T3" fmla="*/ 0 h 88"/>
                  <a:gd name="T4" fmla="*/ 85 w 169"/>
                  <a:gd name="T5" fmla="*/ 15 h 88"/>
                  <a:gd name="T6" fmla="*/ 112 w 169"/>
                  <a:gd name="T7" fmla="*/ 15 h 88"/>
                  <a:gd name="T8" fmla="*/ 112 w 169"/>
                  <a:gd name="T9" fmla="*/ 32 h 88"/>
                  <a:gd name="T10" fmla="*/ 85 w 169"/>
                  <a:gd name="T11" fmla="*/ 32 h 88"/>
                  <a:gd name="T12" fmla="*/ 85 w 169"/>
                  <a:gd name="T13" fmla="*/ 88 h 88"/>
                  <a:gd name="T14" fmla="*/ 110 w 169"/>
                  <a:gd name="T15" fmla="*/ 88 h 88"/>
                  <a:gd name="T16" fmla="*/ 169 w 169"/>
                  <a:gd name="T17" fmla="*/ 88 h 88"/>
                  <a:gd name="T18" fmla="*/ 169 w 169"/>
                  <a:gd name="T19" fmla="*/ 32 h 88"/>
                  <a:gd name="T20" fmla="*/ 126 w 169"/>
                  <a:gd name="T21" fmla="*/ 32 h 88"/>
                  <a:gd name="T22" fmla="*/ 126 w 169"/>
                  <a:gd name="T23" fmla="*/ 0 h 88"/>
                  <a:gd name="T24" fmla="*/ 85 w 169"/>
                  <a:gd name="T25" fmla="*/ 0 h 88"/>
                  <a:gd name="T26" fmla="*/ 43 w 169"/>
                  <a:gd name="T27" fmla="*/ 0 h 88"/>
                  <a:gd name="T28" fmla="*/ 43 w 169"/>
                  <a:gd name="T29" fmla="*/ 32 h 88"/>
                  <a:gd name="T30" fmla="*/ 0 w 169"/>
                  <a:gd name="T31" fmla="*/ 32 h 88"/>
                  <a:gd name="T32" fmla="*/ 0 w 169"/>
                  <a:gd name="T33" fmla="*/ 88 h 88"/>
                  <a:gd name="T34" fmla="*/ 59 w 169"/>
                  <a:gd name="T35" fmla="*/ 88 h 88"/>
                  <a:gd name="T36" fmla="*/ 85 w 169"/>
                  <a:gd name="T37" fmla="*/ 88 h 88"/>
                  <a:gd name="T38" fmla="*/ 85 w 169"/>
                  <a:gd name="T39" fmla="*/ 32 h 88"/>
                  <a:gd name="T40" fmla="*/ 58 w 169"/>
                  <a:gd name="T41" fmla="*/ 32 h 88"/>
                  <a:gd name="T42" fmla="*/ 58 w 169"/>
                  <a:gd name="T43" fmla="*/ 32 h 88"/>
                  <a:gd name="T44" fmla="*/ 58 w 169"/>
                  <a:gd name="T45" fmla="*/ 15 h 88"/>
                  <a:gd name="T46" fmla="*/ 85 w 169"/>
                  <a:gd name="T47" fmla="*/ 15 h 88"/>
                  <a:gd name="T48" fmla="*/ 85 w 169"/>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88">
                    <a:moveTo>
                      <a:pt x="126" y="0"/>
                    </a:moveTo>
                    <a:lnTo>
                      <a:pt x="85" y="0"/>
                    </a:lnTo>
                    <a:lnTo>
                      <a:pt x="85" y="15"/>
                    </a:lnTo>
                    <a:lnTo>
                      <a:pt x="112" y="15"/>
                    </a:lnTo>
                    <a:lnTo>
                      <a:pt x="112" y="32"/>
                    </a:lnTo>
                    <a:lnTo>
                      <a:pt x="85" y="32"/>
                    </a:lnTo>
                    <a:lnTo>
                      <a:pt x="85" y="88"/>
                    </a:lnTo>
                    <a:lnTo>
                      <a:pt x="110" y="88"/>
                    </a:lnTo>
                    <a:lnTo>
                      <a:pt x="169" y="88"/>
                    </a:lnTo>
                    <a:lnTo>
                      <a:pt x="169" y="32"/>
                    </a:lnTo>
                    <a:lnTo>
                      <a:pt x="126" y="32"/>
                    </a:lnTo>
                    <a:lnTo>
                      <a:pt x="126" y="0"/>
                    </a:lnTo>
                    <a:close/>
                    <a:moveTo>
                      <a:pt x="85" y="0"/>
                    </a:moveTo>
                    <a:lnTo>
                      <a:pt x="43" y="0"/>
                    </a:lnTo>
                    <a:lnTo>
                      <a:pt x="43" y="32"/>
                    </a:lnTo>
                    <a:lnTo>
                      <a:pt x="0" y="32"/>
                    </a:lnTo>
                    <a:lnTo>
                      <a:pt x="0" y="88"/>
                    </a:lnTo>
                    <a:lnTo>
                      <a:pt x="59" y="88"/>
                    </a:lnTo>
                    <a:lnTo>
                      <a:pt x="85" y="88"/>
                    </a:lnTo>
                    <a:lnTo>
                      <a:pt x="85" y="32"/>
                    </a:lnTo>
                    <a:lnTo>
                      <a:pt x="58" y="32"/>
                    </a:lnTo>
                    <a:lnTo>
                      <a:pt x="58" y="32"/>
                    </a:lnTo>
                    <a:lnTo>
                      <a:pt x="58" y="15"/>
                    </a:lnTo>
                    <a:lnTo>
                      <a:pt x="85" y="15"/>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Rectangle 161">
                <a:extLst>
                  <a:ext uri="{FF2B5EF4-FFF2-40B4-BE49-F238E27FC236}">
                    <a16:creationId xmlns:a16="http://schemas.microsoft.com/office/drawing/2014/main" id="{708B210B-7EA4-4D48-9C85-EC46F4C8313D}"/>
                  </a:ext>
                </a:extLst>
              </p:cNvPr>
              <p:cNvSpPr>
                <a:spLocks/>
              </p:cNvSpPr>
              <p:nvPr/>
            </p:nvSpPr>
            <p:spPr bwMode="auto">
              <a:xfrm>
                <a:off x="6387808" y="3136832"/>
                <a:ext cx="207401" cy="21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 name="Freeform: Shape 162">
                <a:extLst>
                  <a:ext uri="{FF2B5EF4-FFF2-40B4-BE49-F238E27FC236}">
                    <a16:creationId xmlns:a16="http://schemas.microsoft.com/office/drawing/2014/main" id="{65E93AD2-D487-4645-9D4C-6F5918933A42}"/>
                  </a:ext>
                </a:extLst>
              </p:cNvPr>
              <p:cNvSpPr>
                <a:spLocks/>
              </p:cNvSpPr>
              <p:nvPr/>
            </p:nvSpPr>
            <p:spPr bwMode="auto">
              <a:xfrm>
                <a:off x="6387808" y="3185065"/>
                <a:ext cx="207401" cy="84408"/>
              </a:xfrm>
              <a:custGeom>
                <a:avLst/>
                <a:gdLst>
                  <a:gd name="T0" fmla="*/ 146 w 172"/>
                  <a:gd name="T1" fmla="*/ 70 h 70"/>
                  <a:gd name="T2" fmla="*/ 172 w 172"/>
                  <a:gd name="T3" fmla="*/ 70 h 70"/>
                  <a:gd name="T4" fmla="*/ 172 w 172"/>
                  <a:gd name="T5" fmla="*/ 0 h 70"/>
                  <a:gd name="T6" fmla="*/ 146 w 172"/>
                  <a:gd name="T7" fmla="*/ 0 h 70"/>
                  <a:gd name="T8" fmla="*/ 146 w 172"/>
                  <a:gd name="T9" fmla="*/ 33 h 70"/>
                  <a:gd name="T10" fmla="*/ 146 w 172"/>
                  <a:gd name="T11" fmla="*/ 33 h 70"/>
                  <a:gd name="T12" fmla="*/ 160 w 172"/>
                  <a:gd name="T13" fmla="*/ 47 h 70"/>
                  <a:gd name="T14" fmla="*/ 146 w 172"/>
                  <a:gd name="T15" fmla="*/ 59 h 70"/>
                  <a:gd name="T16" fmla="*/ 146 w 172"/>
                  <a:gd name="T17" fmla="*/ 70 h 70"/>
                  <a:gd name="T18" fmla="*/ 0 w 172"/>
                  <a:gd name="T19" fmla="*/ 70 h 70"/>
                  <a:gd name="T20" fmla="*/ 146 w 172"/>
                  <a:gd name="T21" fmla="*/ 70 h 70"/>
                  <a:gd name="T22" fmla="*/ 146 w 172"/>
                  <a:gd name="T23" fmla="*/ 59 h 70"/>
                  <a:gd name="T24" fmla="*/ 134 w 172"/>
                  <a:gd name="T25" fmla="*/ 47 h 70"/>
                  <a:gd name="T26" fmla="*/ 146 w 172"/>
                  <a:gd name="T27" fmla="*/ 33 h 70"/>
                  <a:gd name="T28" fmla="*/ 146 w 172"/>
                  <a:gd name="T29" fmla="*/ 0 h 70"/>
                  <a:gd name="T30" fmla="*/ 0 w 172"/>
                  <a:gd name="T31" fmla="*/ 0 h 70"/>
                  <a:gd name="T32" fmla="*/ 0 w 172"/>
                  <a:gd name="T33" fmla="*/ 70 h 70"/>
                  <a:gd name="T34" fmla="*/ 0 w 172"/>
                  <a:gd name="T35" fmla="*/ 70 h 70"/>
                  <a:gd name="T36" fmla="*/ 146 w 172"/>
                  <a:gd name="T37" fmla="*/ 33 h 70"/>
                  <a:gd name="T38" fmla="*/ 146 w 172"/>
                  <a:gd name="T39"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70">
                    <a:moveTo>
                      <a:pt x="146" y="70"/>
                    </a:moveTo>
                    <a:lnTo>
                      <a:pt x="172" y="70"/>
                    </a:lnTo>
                    <a:lnTo>
                      <a:pt x="172" y="0"/>
                    </a:lnTo>
                    <a:lnTo>
                      <a:pt x="146" y="0"/>
                    </a:lnTo>
                    <a:lnTo>
                      <a:pt x="146" y="33"/>
                    </a:lnTo>
                    <a:lnTo>
                      <a:pt x="146" y="33"/>
                    </a:lnTo>
                    <a:lnTo>
                      <a:pt x="160" y="47"/>
                    </a:lnTo>
                    <a:lnTo>
                      <a:pt x="146" y="59"/>
                    </a:lnTo>
                    <a:lnTo>
                      <a:pt x="146" y="70"/>
                    </a:lnTo>
                    <a:close/>
                    <a:moveTo>
                      <a:pt x="0" y="70"/>
                    </a:moveTo>
                    <a:lnTo>
                      <a:pt x="146" y="70"/>
                    </a:lnTo>
                    <a:lnTo>
                      <a:pt x="146" y="59"/>
                    </a:lnTo>
                    <a:lnTo>
                      <a:pt x="134" y="47"/>
                    </a:lnTo>
                    <a:lnTo>
                      <a:pt x="146" y="33"/>
                    </a:lnTo>
                    <a:lnTo>
                      <a:pt x="146" y="0"/>
                    </a:lnTo>
                    <a:lnTo>
                      <a:pt x="0" y="0"/>
                    </a:lnTo>
                    <a:lnTo>
                      <a:pt x="0" y="70"/>
                    </a:lnTo>
                    <a:lnTo>
                      <a:pt x="0" y="70"/>
                    </a:lnTo>
                    <a:close/>
                    <a:moveTo>
                      <a:pt x="146" y="33"/>
                    </a:moveTo>
                    <a:lnTo>
                      <a:pt x="146"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Freeform: Shape 163">
                <a:extLst>
                  <a:ext uri="{FF2B5EF4-FFF2-40B4-BE49-F238E27FC236}">
                    <a16:creationId xmlns:a16="http://schemas.microsoft.com/office/drawing/2014/main" id="{6EAD5ED5-D2BB-430E-A569-E3E810F7164D}"/>
                  </a:ext>
                </a:extLst>
              </p:cNvPr>
              <p:cNvSpPr>
                <a:spLocks/>
              </p:cNvSpPr>
              <p:nvPr/>
            </p:nvSpPr>
            <p:spPr bwMode="auto">
              <a:xfrm>
                <a:off x="6387808" y="3185065"/>
                <a:ext cx="207401" cy="84408"/>
              </a:xfrm>
              <a:custGeom>
                <a:avLst/>
                <a:gdLst>
                  <a:gd name="T0" fmla="*/ 146 w 172"/>
                  <a:gd name="T1" fmla="*/ 70 h 70"/>
                  <a:gd name="T2" fmla="*/ 172 w 172"/>
                  <a:gd name="T3" fmla="*/ 70 h 70"/>
                  <a:gd name="T4" fmla="*/ 172 w 172"/>
                  <a:gd name="T5" fmla="*/ 0 h 70"/>
                  <a:gd name="T6" fmla="*/ 146 w 172"/>
                  <a:gd name="T7" fmla="*/ 0 h 70"/>
                  <a:gd name="T8" fmla="*/ 146 w 172"/>
                  <a:gd name="T9" fmla="*/ 33 h 70"/>
                  <a:gd name="T10" fmla="*/ 146 w 172"/>
                  <a:gd name="T11" fmla="*/ 33 h 70"/>
                  <a:gd name="T12" fmla="*/ 160 w 172"/>
                  <a:gd name="T13" fmla="*/ 47 h 70"/>
                  <a:gd name="T14" fmla="*/ 146 w 172"/>
                  <a:gd name="T15" fmla="*/ 59 h 70"/>
                  <a:gd name="T16" fmla="*/ 146 w 172"/>
                  <a:gd name="T17" fmla="*/ 70 h 70"/>
                  <a:gd name="T18" fmla="*/ 0 w 172"/>
                  <a:gd name="T19" fmla="*/ 70 h 70"/>
                  <a:gd name="T20" fmla="*/ 146 w 172"/>
                  <a:gd name="T21" fmla="*/ 70 h 70"/>
                  <a:gd name="T22" fmla="*/ 146 w 172"/>
                  <a:gd name="T23" fmla="*/ 59 h 70"/>
                  <a:gd name="T24" fmla="*/ 134 w 172"/>
                  <a:gd name="T25" fmla="*/ 47 h 70"/>
                  <a:gd name="T26" fmla="*/ 146 w 172"/>
                  <a:gd name="T27" fmla="*/ 33 h 70"/>
                  <a:gd name="T28" fmla="*/ 146 w 172"/>
                  <a:gd name="T29" fmla="*/ 0 h 70"/>
                  <a:gd name="T30" fmla="*/ 0 w 172"/>
                  <a:gd name="T31" fmla="*/ 0 h 70"/>
                  <a:gd name="T32" fmla="*/ 0 w 172"/>
                  <a:gd name="T33" fmla="*/ 70 h 70"/>
                  <a:gd name="T34" fmla="*/ 0 w 172"/>
                  <a:gd name="T35" fmla="*/ 70 h 70"/>
                  <a:gd name="T36" fmla="*/ 146 w 172"/>
                  <a:gd name="T37" fmla="*/ 33 h 70"/>
                  <a:gd name="T38" fmla="*/ 146 w 172"/>
                  <a:gd name="T39"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70">
                    <a:moveTo>
                      <a:pt x="146" y="70"/>
                    </a:moveTo>
                    <a:lnTo>
                      <a:pt x="172" y="70"/>
                    </a:lnTo>
                    <a:lnTo>
                      <a:pt x="172" y="0"/>
                    </a:lnTo>
                    <a:lnTo>
                      <a:pt x="146" y="0"/>
                    </a:lnTo>
                    <a:lnTo>
                      <a:pt x="146" y="33"/>
                    </a:lnTo>
                    <a:lnTo>
                      <a:pt x="146" y="33"/>
                    </a:lnTo>
                    <a:lnTo>
                      <a:pt x="160" y="47"/>
                    </a:lnTo>
                    <a:lnTo>
                      <a:pt x="146" y="59"/>
                    </a:lnTo>
                    <a:lnTo>
                      <a:pt x="146" y="70"/>
                    </a:lnTo>
                    <a:moveTo>
                      <a:pt x="0" y="70"/>
                    </a:moveTo>
                    <a:lnTo>
                      <a:pt x="146" y="70"/>
                    </a:lnTo>
                    <a:lnTo>
                      <a:pt x="146" y="59"/>
                    </a:lnTo>
                    <a:lnTo>
                      <a:pt x="134" y="47"/>
                    </a:lnTo>
                    <a:lnTo>
                      <a:pt x="146" y="33"/>
                    </a:lnTo>
                    <a:lnTo>
                      <a:pt x="146" y="0"/>
                    </a:lnTo>
                    <a:lnTo>
                      <a:pt x="0" y="0"/>
                    </a:lnTo>
                    <a:lnTo>
                      <a:pt x="0" y="70"/>
                    </a:lnTo>
                    <a:lnTo>
                      <a:pt x="0" y="70"/>
                    </a:lnTo>
                    <a:moveTo>
                      <a:pt x="146" y="33"/>
                    </a:moveTo>
                    <a:lnTo>
                      <a:pt x="14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Freeform: Shape 164">
                <a:extLst>
                  <a:ext uri="{FF2B5EF4-FFF2-40B4-BE49-F238E27FC236}">
                    <a16:creationId xmlns:a16="http://schemas.microsoft.com/office/drawing/2014/main" id="{F47706C8-4E70-40E6-893B-BC535847D923}"/>
                  </a:ext>
                </a:extLst>
              </p:cNvPr>
              <p:cNvSpPr>
                <a:spLocks/>
              </p:cNvSpPr>
              <p:nvPr/>
            </p:nvSpPr>
            <p:spPr bwMode="auto">
              <a:xfrm>
                <a:off x="7447726" y="3029514"/>
                <a:ext cx="273722" cy="245988"/>
              </a:xfrm>
              <a:custGeom>
                <a:avLst/>
                <a:gdLst>
                  <a:gd name="T0" fmla="*/ 166 w 169"/>
                  <a:gd name="T1" fmla="*/ 43 h 152"/>
                  <a:gd name="T2" fmla="*/ 127 w 169"/>
                  <a:gd name="T3" fmla="*/ 39 h 152"/>
                  <a:gd name="T4" fmla="*/ 104 w 169"/>
                  <a:gd name="T5" fmla="*/ 48 h 152"/>
                  <a:gd name="T6" fmla="*/ 58 w 169"/>
                  <a:gd name="T7" fmla="*/ 0 h 152"/>
                  <a:gd name="T8" fmla="*/ 42 w 169"/>
                  <a:gd name="T9" fmla="*/ 6 h 152"/>
                  <a:gd name="T10" fmla="*/ 75 w 169"/>
                  <a:gd name="T11" fmla="*/ 59 h 152"/>
                  <a:gd name="T12" fmla="*/ 43 w 169"/>
                  <a:gd name="T13" fmla="*/ 71 h 152"/>
                  <a:gd name="T14" fmla="*/ 16 w 169"/>
                  <a:gd name="T15" fmla="*/ 54 h 152"/>
                  <a:gd name="T16" fmla="*/ 0 w 169"/>
                  <a:gd name="T17" fmla="*/ 60 h 152"/>
                  <a:gd name="T18" fmla="*/ 30 w 169"/>
                  <a:gd name="T19" fmla="*/ 95 h 152"/>
                  <a:gd name="T20" fmla="*/ 31 w 169"/>
                  <a:gd name="T21" fmla="*/ 140 h 152"/>
                  <a:gd name="T22" fmla="*/ 47 w 169"/>
                  <a:gd name="T23" fmla="*/ 134 h 152"/>
                  <a:gd name="T24" fmla="*/ 55 w 169"/>
                  <a:gd name="T25" fmla="*/ 104 h 152"/>
                  <a:gd name="T26" fmla="*/ 87 w 169"/>
                  <a:gd name="T27" fmla="*/ 92 h 152"/>
                  <a:gd name="T28" fmla="*/ 98 w 169"/>
                  <a:gd name="T29" fmla="*/ 152 h 152"/>
                  <a:gd name="T30" fmla="*/ 114 w 169"/>
                  <a:gd name="T31" fmla="*/ 146 h 152"/>
                  <a:gd name="T32" fmla="*/ 117 w 169"/>
                  <a:gd name="T33" fmla="*/ 81 h 152"/>
                  <a:gd name="T34" fmla="*/ 139 w 169"/>
                  <a:gd name="T35" fmla="*/ 72 h 152"/>
                  <a:gd name="T36" fmla="*/ 166 w 169"/>
                  <a:gd name="T37" fmla="*/ 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9" h="152">
                    <a:moveTo>
                      <a:pt x="166" y="43"/>
                    </a:moveTo>
                    <a:cubicBezTo>
                      <a:pt x="162" y="34"/>
                      <a:pt x="136" y="36"/>
                      <a:pt x="127" y="39"/>
                    </a:cubicBezTo>
                    <a:cubicBezTo>
                      <a:pt x="104" y="48"/>
                      <a:pt x="104" y="48"/>
                      <a:pt x="104" y="48"/>
                    </a:cubicBezTo>
                    <a:cubicBezTo>
                      <a:pt x="58" y="0"/>
                      <a:pt x="58" y="0"/>
                      <a:pt x="58" y="0"/>
                    </a:cubicBezTo>
                    <a:cubicBezTo>
                      <a:pt x="42" y="6"/>
                      <a:pt x="42" y="6"/>
                      <a:pt x="42" y="6"/>
                    </a:cubicBezTo>
                    <a:cubicBezTo>
                      <a:pt x="75" y="59"/>
                      <a:pt x="75" y="59"/>
                      <a:pt x="75" y="59"/>
                    </a:cubicBezTo>
                    <a:cubicBezTo>
                      <a:pt x="43" y="71"/>
                      <a:pt x="43" y="71"/>
                      <a:pt x="43" y="71"/>
                    </a:cubicBezTo>
                    <a:cubicBezTo>
                      <a:pt x="16" y="54"/>
                      <a:pt x="16" y="54"/>
                      <a:pt x="16" y="54"/>
                    </a:cubicBezTo>
                    <a:cubicBezTo>
                      <a:pt x="0" y="60"/>
                      <a:pt x="0" y="60"/>
                      <a:pt x="0" y="60"/>
                    </a:cubicBezTo>
                    <a:cubicBezTo>
                      <a:pt x="30" y="95"/>
                      <a:pt x="30" y="95"/>
                      <a:pt x="30" y="95"/>
                    </a:cubicBezTo>
                    <a:cubicBezTo>
                      <a:pt x="31" y="140"/>
                      <a:pt x="31" y="140"/>
                      <a:pt x="31" y="140"/>
                    </a:cubicBezTo>
                    <a:cubicBezTo>
                      <a:pt x="47" y="134"/>
                      <a:pt x="47" y="134"/>
                      <a:pt x="47" y="134"/>
                    </a:cubicBezTo>
                    <a:cubicBezTo>
                      <a:pt x="55" y="104"/>
                      <a:pt x="55" y="104"/>
                      <a:pt x="55" y="104"/>
                    </a:cubicBezTo>
                    <a:cubicBezTo>
                      <a:pt x="87" y="92"/>
                      <a:pt x="87" y="92"/>
                      <a:pt x="87" y="92"/>
                    </a:cubicBezTo>
                    <a:cubicBezTo>
                      <a:pt x="98" y="152"/>
                      <a:pt x="98" y="152"/>
                      <a:pt x="98" y="152"/>
                    </a:cubicBezTo>
                    <a:cubicBezTo>
                      <a:pt x="114" y="146"/>
                      <a:pt x="114" y="146"/>
                      <a:pt x="114" y="146"/>
                    </a:cubicBezTo>
                    <a:cubicBezTo>
                      <a:pt x="117" y="81"/>
                      <a:pt x="117" y="81"/>
                      <a:pt x="117" y="81"/>
                    </a:cubicBezTo>
                    <a:cubicBezTo>
                      <a:pt x="139" y="72"/>
                      <a:pt x="139" y="72"/>
                      <a:pt x="139" y="72"/>
                    </a:cubicBezTo>
                    <a:cubicBezTo>
                      <a:pt x="148" y="68"/>
                      <a:pt x="169" y="52"/>
                      <a:pt x="166"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Freeform: Shape 165">
                <a:extLst>
                  <a:ext uri="{FF2B5EF4-FFF2-40B4-BE49-F238E27FC236}">
                    <a16:creationId xmlns:a16="http://schemas.microsoft.com/office/drawing/2014/main" id="{6D7D8010-A930-4A67-AA59-340D6BAD9DD5}"/>
                  </a:ext>
                </a:extLst>
              </p:cNvPr>
              <p:cNvSpPr>
                <a:spLocks/>
              </p:cNvSpPr>
              <p:nvPr/>
            </p:nvSpPr>
            <p:spPr bwMode="auto">
              <a:xfrm>
                <a:off x="6167143" y="2539950"/>
                <a:ext cx="143493" cy="284574"/>
              </a:xfrm>
              <a:custGeom>
                <a:avLst/>
                <a:gdLst>
                  <a:gd name="T0" fmla="*/ 18 w 88"/>
                  <a:gd name="T1" fmla="*/ 0 h 176"/>
                  <a:gd name="T2" fmla="*/ 70 w 88"/>
                  <a:gd name="T3" fmla="*/ 0 h 176"/>
                  <a:gd name="T4" fmla="*/ 88 w 88"/>
                  <a:gd name="T5" fmla="*/ 18 h 176"/>
                  <a:gd name="T6" fmla="*/ 88 w 88"/>
                  <a:gd name="T7" fmla="*/ 158 h 176"/>
                  <a:gd name="T8" fmla="*/ 70 w 88"/>
                  <a:gd name="T9" fmla="*/ 176 h 176"/>
                  <a:gd name="T10" fmla="*/ 18 w 88"/>
                  <a:gd name="T11" fmla="*/ 176 h 176"/>
                  <a:gd name="T12" fmla="*/ 0 w 88"/>
                  <a:gd name="T13" fmla="*/ 158 h 176"/>
                  <a:gd name="T14" fmla="*/ 0 w 88"/>
                  <a:gd name="T15" fmla="*/ 18 h 176"/>
                  <a:gd name="T16" fmla="*/ 18 w 88"/>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76">
                    <a:moveTo>
                      <a:pt x="18" y="0"/>
                    </a:moveTo>
                    <a:cubicBezTo>
                      <a:pt x="70" y="0"/>
                      <a:pt x="70" y="0"/>
                      <a:pt x="70" y="0"/>
                    </a:cubicBezTo>
                    <a:cubicBezTo>
                      <a:pt x="80" y="0"/>
                      <a:pt x="88" y="8"/>
                      <a:pt x="88" y="18"/>
                    </a:cubicBezTo>
                    <a:cubicBezTo>
                      <a:pt x="88" y="158"/>
                      <a:pt x="88" y="158"/>
                      <a:pt x="88" y="158"/>
                    </a:cubicBezTo>
                    <a:cubicBezTo>
                      <a:pt x="88" y="168"/>
                      <a:pt x="80" y="176"/>
                      <a:pt x="70" y="176"/>
                    </a:cubicBezTo>
                    <a:cubicBezTo>
                      <a:pt x="18" y="176"/>
                      <a:pt x="18" y="176"/>
                      <a:pt x="18" y="176"/>
                    </a:cubicBezTo>
                    <a:cubicBezTo>
                      <a:pt x="8" y="176"/>
                      <a:pt x="0" y="168"/>
                      <a:pt x="0" y="158"/>
                    </a:cubicBezTo>
                    <a:cubicBezTo>
                      <a:pt x="0" y="18"/>
                      <a:pt x="0" y="18"/>
                      <a:pt x="0" y="18"/>
                    </a:cubicBezTo>
                    <a:cubicBezTo>
                      <a:pt x="0" y="8"/>
                      <a:pt x="8" y="0"/>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Rectangle 166">
                <a:extLst>
                  <a:ext uri="{FF2B5EF4-FFF2-40B4-BE49-F238E27FC236}">
                    <a16:creationId xmlns:a16="http://schemas.microsoft.com/office/drawing/2014/main" id="{B8A2287D-27E3-46DB-9BD5-F8BEEB7A32F3}"/>
                  </a:ext>
                </a:extLst>
              </p:cNvPr>
              <p:cNvSpPr>
                <a:spLocks/>
              </p:cNvSpPr>
              <p:nvPr/>
            </p:nvSpPr>
            <p:spPr bwMode="auto">
              <a:xfrm>
                <a:off x="6184024" y="2570096"/>
                <a:ext cx="110936" cy="21343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 name="Freeform: Shape 167">
                <a:extLst>
                  <a:ext uri="{FF2B5EF4-FFF2-40B4-BE49-F238E27FC236}">
                    <a16:creationId xmlns:a16="http://schemas.microsoft.com/office/drawing/2014/main" id="{FF9FDE05-B95C-4BB4-BCC7-B3677A729210}"/>
                  </a:ext>
                </a:extLst>
              </p:cNvPr>
              <p:cNvSpPr>
                <a:spLocks/>
              </p:cNvSpPr>
              <p:nvPr/>
            </p:nvSpPr>
            <p:spPr bwMode="auto">
              <a:xfrm>
                <a:off x="6209347" y="2550803"/>
                <a:ext cx="60291" cy="4823"/>
              </a:xfrm>
              <a:custGeom>
                <a:avLst/>
                <a:gdLst>
                  <a:gd name="T0" fmla="*/ 1 w 37"/>
                  <a:gd name="T1" fmla="*/ 3 h 3"/>
                  <a:gd name="T2" fmla="*/ 35 w 37"/>
                  <a:gd name="T3" fmla="*/ 3 h 3"/>
                  <a:gd name="T4" fmla="*/ 37 w 37"/>
                  <a:gd name="T5" fmla="*/ 1 h 3"/>
                  <a:gd name="T6" fmla="*/ 37 w 37"/>
                  <a:gd name="T7" fmla="*/ 1 h 3"/>
                  <a:gd name="T8" fmla="*/ 35 w 37"/>
                  <a:gd name="T9" fmla="*/ 0 h 3"/>
                  <a:gd name="T10" fmla="*/ 1 w 37"/>
                  <a:gd name="T11" fmla="*/ 0 h 3"/>
                  <a:gd name="T12" fmla="*/ 0 w 37"/>
                  <a:gd name="T13" fmla="*/ 1 h 3"/>
                  <a:gd name="T14" fmla="*/ 0 w 37"/>
                  <a:gd name="T15" fmla="*/ 1 h 3"/>
                  <a:gd name="T16" fmla="*/ 1 w 37"/>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
                    <a:moveTo>
                      <a:pt x="1" y="3"/>
                    </a:moveTo>
                    <a:cubicBezTo>
                      <a:pt x="35" y="3"/>
                      <a:pt x="35" y="3"/>
                      <a:pt x="35" y="3"/>
                    </a:cubicBezTo>
                    <a:cubicBezTo>
                      <a:pt x="36" y="3"/>
                      <a:pt x="37" y="2"/>
                      <a:pt x="37" y="1"/>
                    </a:cubicBezTo>
                    <a:cubicBezTo>
                      <a:pt x="37" y="1"/>
                      <a:pt x="37" y="1"/>
                      <a:pt x="37" y="1"/>
                    </a:cubicBezTo>
                    <a:cubicBezTo>
                      <a:pt x="37" y="0"/>
                      <a:pt x="36" y="0"/>
                      <a:pt x="35" y="0"/>
                    </a:cubicBezTo>
                    <a:cubicBezTo>
                      <a:pt x="1" y="0"/>
                      <a:pt x="1" y="0"/>
                      <a:pt x="1" y="0"/>
                    </a:cubicBezTo>
                    <a:cubicBezTo>
                      <a:pt x="0" y="0"/>
                      <a:pt x="0" y="0"/>
                      <a:pt x="0" y="1"/>
                    </a:cubicBezTo>
                    <a:cubicBezTo>
                      <a:pt x="0" y="1"/>
                      <a:pt x="0" y="1"/>
                      <a:pt x="0" y="1"/>
                    </a:cubicBezTo>
                    <a:cubicBezTo>
                      <a:pt x="0" y="2"/>
                      <a:pt x="0" y="3"/>
                      <a:pt x="1" y="3"/>
                    </a:cubicBezTo>
                    <a:close/>
                  </a:path>
                </a:pathLst>
              </a:custGeom>
              <a:solidFill>
                <a:srgbClr val="E56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Freeform: Shape 168">
                <a:extLst>
                  <a:ext uri="{FF2B5EF4-FFF2-40B4-BE49-F238E27FC236}">
                    <a16:creationId xmlns:a16="http://schemas.microsoft.com/office/drawing/2014/main" id="{1C03AD06-64EE-49B8-BEE9-1D360071BB25}"/>
                  </a:ext>
                </a:extLst>
              </p:cNvPr>
              <p:cNvSpPr>
                <a:spLocks/>
              </p:cNvSpPr>
              <p:nvPr/>
            </p:nvSpPr>
            <p:spPr bwMode="auto">
              <a:xfrm>
                <a:off x="6188848" y="2800408"/>
                <a:ext cx="100083" cy="7235"/>
              </a:xfrm>
              <a:custGeom>
                <a:avLst/>
                <a:gdLst>
                  <a:gd name="T0" fmla="*/ 3 w 62"/>
                  <a:gd name="T1" fmla="*/ 5 h 5"/>
                  <a:gd name="T2" fmla="*/ 60 w 62"/>
                  <a:gd name="T3" fmla="*/ 5 h 5"/>
                  <a:gd name="T4" fmla="*/ 62 w 62"/>
                  <a:gd name="T5" fmla="*/ 3 h 5"/>
                  <a:gd name="T6" fmla="*/ 62 w 62"/>
                  <a:gd name="T7" fmla="*/ 3 h 5"/>
                  <a:gd name="T8" fmla="*/ 60 w 62"/>
                  <a:gd name="T9" fmla="*/ 0 h 5"/>
                  <a:gd name="T10" fmla="*/ 3 w 62"/>
                  <a:gd name="T11" fmla="*/ 0 h 5"/>
                  <a:gd name="T12" fmla="*/ 0 w 62"/>
                  <a:gd name="T13" fmla="*/ 3 h 5"/>
                  <a:gd name="T14" fmla="*/ 0 w 62"/>
                  <a:gd name="T15" fmla="*/ 3 h 5"/>
                  <a:gd name="T16" fmla="*/ 3 w 6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
                    <a:moveTo>
                      <a:pt x="3" y="5"/>
                    </a:moveTo>
                    <a:cubicBezTo>
                      <a:pt x="60" y="5"/>
                      <a:pt x="60" y="5"/>
                      <a:pt x="60" y="5"/>
                    </a:cubicBezTo>
                    <a:cubicBezTo>
                      <a:pt x="61" y="5"/>
                      <a:pt x="62" y="4"/>
                      <a:pt x="62" y="3"/>
                    </a:cubicBezTo>
                    <a:cubicBezTo>
                      <a:pt x="62" y="3"/>
                      <a:pt x="62" y="3"/>
                      <a:pt x="62" y="3"/>
                    </a:cubicBezTo>
                    <a:cubicBezTo>
                      <a:pt x="62" y="1"/>
                      <a:pt x="61" y="0"/>
                      <a:pt x="60" y="0"/>
                    </a:cubicBezTo>
                    <a:cubicBezTo>
                      <a:pt x="3" y="0"/>
                      <a:pt x="3" y="0"/>
                      <a:pt x="3" y="0"/>
                    </a:cubicBezTo>
                    <a:cubicBezTo>
                      <a:pt x="1" y="0"/>
                      <a:pt x="0" y="1"/>
                      <a:pt x="0" y="3"/>
                    </a:cubicBezTo>
                    <a:cubicBezTo>
                      <a:pt x="0" y="3"/>
                      <a:pt x="0" y="3"/>
                      <a:pt x="0" y="3"/>
                    </a:cubicBezTo>
                    <a:cubicBezTo>
                      <a:pt x="0" y="4"/>
                      <a:pt x="1" y="5"/>
                      <a:pt x="3" y="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Oval 169">
                <a:extLst>
                  <a:ext uri="{FF2B5EF4-FFF2-40B4-BE49-F238E27FC236}">
                    <a16:creationId xmlns:a16="http://schemas.microsoft.com/office/drawing/2014/main" id="{A0F7D1BA-FFEB-413B-BF7C-55D829AC84FC}"/>
                  </a:ext>
                </a:extLst>
              </p:cNvPr>
              <p:cNvSpPr>
                <a:spLocks/>
              </p:cNvSpPr>
              <p:nvPr/>
            </p:nvSpPr>
            <p:spPr bwMode="auto">
              <a:xfrm>
                <a:off x="6222611" y="2788350"/>
                <a:ext cx="32557" cy="325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Oval 170">
                <a:extLst>
                  <a:ext uri="{FF2B5EF4-FFF2-40B4-BE49-F238E27FC236}">
                    <a16:creationId xmlns:a16="http://schemas.microsoft.com/office/drawing/2014/main" id="{B92129D4-219F-4523-A620-D2DCB912E529}"/>
                  </a:ext>
                </a:extLst>
              </p:cNvPr>
              <p:cNvSpPr>
                <a:spLocks/>
              </p:cNvSpPr>
              <p:nvPr/>
            </p:nvSpPr>
            <p:spPr bwMode="auto">
              <a:xfrm>
                <a:off x="6227434" y="2793173"/>
                <a:ext cx="22911" cy="2291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Freeform: Shape 171">
                <a:extLst>
                  <a:ext uri="{FF2B5EF4-FFF2-40B4-BE49-F238E27FC236}">
                    <a16:creationId xmlns:a16="http://schemas.microsoft.com/office/drawing/2014/main" id="{3D1DD4BB-3605-4EAA-A87E-A8F6DABA1066}"/>
                  </a:ext>
                </a:extLst>
              </p:cNvPr>
              <p:cNvSpPr>
                <a:spLocks/>
              </p:cNvSpPr>
              <p:nvPr/>
            </p:nvSpPr>
            <p:spPr bwMode="auto">
              <a:xfrm>
                <a:off x="5736665" y="2017830"/>
                <a:ext cx="37380" cy="74761"/>
              </a:xfrm>
              <a:custGeom>
                <a:avLst/>
                <a:gdLst>
                  <a:gd name="T0" fmla="*/ 0 w 31"/>
                  <a:gd name="T1" fmla="*/ 62 h 62"/>
                  <a:gd name="T2" fmla="*/ 31 w 31"/>
                  <a:gd name="T3" fmla="*/ 25 h 62"/>
                  <a:gd name="T4" fmla="*/ 0 w 31"/>
                  <a:gd name="T5" fmla="*/ 0 h 62"/>
                  <a:gd name="T6" fmla="*/ 0 w 31"/>
                  <a:gd name="T7" fmla="*/ 62 h 62"/>
                </a:gdLst>
                <a:ahLst/>
                <a:cxnLst>
                  <a:cxn ang="0">
                    <a:pos x="T0" y="T1"/>
                  </a:cxn>
                  <a:cxn ang="0">
                    <a:pos x="T2" y="T3"/>
                  </a:cxn>
                  <a:cxn ang="0">
                    <a:pos x="T4" y="T5"/>
                  </a:cxn>
                  <a:cxn ang="0">
                    <a:pos x="T6" y="T7"/>
                  </a:cxn>
                </a:cxnLst>
                <a:rect l="0" t="0" r="r" b="b"/>
                <a:pathLst>
                  <a:path w="31" h="62">
                    <a:moveTo>
                      <a:pt x="0" y="62"/>
                    </a:moveTo>
                    <a:lnTo>
                      <a:pt x="31" y="25"/>
                    </a:lnTo>
                    <a:lnTo>
                      <a:pt x="0" y="0"/>
                    </a:lnTo>
                    <a:lnTo>
                      <a:pt x="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Freeform: Shape 172">
                <a:extLst>
                  <a:ext uri="{FF2B5EF4-FFF2-40B4-BE49-F238E27FC236}">
                    <a16:creationId xmlns:a16="http://schemas.microsoft.com/office/drawing/2014/main" id="{078A584F-46D4-4A8C-970E-EAAD6D9C950B}"/>
                  </a:ext>
                </a:extLst>
              </p:cNvPr>
              <p:cNvSpPr>
                <a:spLocks/>
              </p:cNvSpPr>
              <p:nvPr/>
            </p:nvSpPr>
            <p:spPr bwMode="auto">
              <a:xfrm>
                <a:off x="5828307" y="2017830"/>
                <a:ext cx="36175" cy="74761"/>
              </a:xfrm>
              <a:custGeom>
                <a:avLst/>
                <a:gdLst>
                  <a:gd name="T0" fmla="*/ 30 w 30"/>
                  <a:gd name="T1" fmla="*/ 62 h 62"/>
                  <a:gd name="T2" fmla="*/ 30 w 30"/>
                  <a:gd name="T3" fmla="*/ 0 h 62"/>
                  <a:gd name="T4" fmla="*/ 0 w 30"/>
                  <a:gd name="T5" fmla="*/ 25 h 62"/>
                  <a:gd name="T6" fmla="*/ 30 w 30"/>
                  <a:gd name="T7" fmla="*/ 62 h 62"/>
                </a:gdLst>
                <a:ahLst/>
                <a:cxnLst>
                  <a:cxn ang="0">
                    <a:pos x="T0" y="T1"/>
                  </a:cxn>
                  <a:cxn ang="0">
                    <a:pos x="T2" y="T3"/>
                  </a:cxn>
                  <a:cxn ang="0">
                    <a:pos x="T4" y="T5"/>
                  </a:cxn>
                  <a:cxn ang="0">
                    <a:pos x="T6" y="T7"/>
                  </a:cxn>
                </a:cxnLst>
                <a:rect l="0" t="0" r="r" b="b"/>
                <a:pathLst>
                  <a:path w="30" h="62">
                    <a:moveTo>
                      <a:pt x="30" y="62"/>
                    </a:moveTo>
                    <a:lnTo>
                      <a:pt x="30" y="0"/>
                    </a:lnTo>
                    <a:lnTo>
                      <a:pt x="0" y="25"/>
                    </a:lnTo>
                    <a:lnTo>
                      <a:pt x="3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Rectangle 173">
                <a:extLst>
                  <a:ext uri="{FF2B5EF4-FFF2-40B4-BE49-F238E27FC236}">
                    <a16:creationId xmlns:a16="http://schemas.microsoft.com/office/drawing/2014/main" id="{AC343E29-9133-4834-ADCA-60381F1AF1D6}"/>
                  </a:ext>
                </a:extLst>
              </p:cNvPr>
              <p:cNvSpPr>
                <a:spLocks/>
              </p:cNvSpPr>
              <p:nvPr/>
            </p:nvSpPr>
            <p:spPr bwMode="auto">
              <a:xfrm>
                <a:off x="5864482" y="2096208"/>
                <a:ext cx="1206" cy="12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 name="Rectangle 174">
                <a:extLst>
                  <a:ext uri="{FF2B5EF4-FFF2-40B4-BE49-F238E27FC236}">
                    <a16:creationId xmlns:a16="http://schemas.microsoft.com/office/drawing/2014/main" id="{2474ED32-DAF0-4C61-9946-844554E37A9E}"/>
                  </a:ext>
                </a:extLst>
              </p:cNvPr>
              <p:cNvSpPr>
                <a:spLocks/>
              </p:cNvSpPr>
              <p:nvPr/>
            </p:nvSpPr>
            <p:spPr bwMode="auto">
              <a:xfrm>
                <a:off x="5736665" y="2096208"/>
                <a:ext cx="1206" cy="12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 name="Freeform: Shape 175">
                <a:extLst>
                  <a:ext uri="{FF2B5EF4-FFF2-40B4-BE49-F238E27FC236}">
                    <a16:creationId xmlns:a16="http://schemas.microsoft.com/office/drawing/2014/main" id="{D2488EAA-F9D9-4850-964D-1A3B50A36B9F}"/>
                  </a:ext>
                </a:extLst>
              </p:cNvPr>
              <p:cNvSpPr>
                <a:spLocks/>
              </p:cNvSpPr>
              <p:nvPr/>
            </p:nvSpPr>
            <p:spPr bwMode="auto">
              <a:xfrm>
                <a:off x="5739076" y="2050387"/>
                <a:ext cx="124200" cy="45821"/>
              </a:xfrm>
              <a:custGeom>
                <a:avLst/>
                <a:gdLst>
                  <a:gd name="T0" fmla="*/ 103 w 103"/>
                  <a:gd name="T1" fmla="*/ 38 h 38"/>
                  <a:gd name="T2" fmla="*/ 103 w 103"/>
                  <a:gd name="T3" fmla="*/ 38 h 38"/>
                  <a:gd name="T4" fmla="*/ 71 w 103"/>
                  <a:gd name="T5" fmla="*/ 0 h 38"/>
                  <a:gd name="T6" fmla="*/ 52 w 103"/>
                  <a:gd name="T7" fmla="*/ 15 h 38"/>
                  <a:gd name="T8" fmla="*/ 32 w 103"/>
                  <a:gd name="T9" fmla="*/ 0 h 38"/>
                  <a:gd name="T10" fmla="*/ 1 w 103"/>
                  <a:gd name="T11" fmla="*/ 38 h 38"/>
                  <a:gd name="T12" fmla="*/ 0 w 103"/>
                  <a:gd name="T13" fmla="*/ 38 h 38"/>
                  <a:gd name="T14" fmla="*/ 103 w 10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8">
                    <a:moveTo>
                      <a:pt x="103" y="38"/>
                    </a:moveTo>
                    <a:lnTo>
                      <a:pt x="103" y="38"/>
                    </a:lnTo>
                    <a:lnTo>
                      <a:pt x="71" y="0"/>
                    </a:lnTo>
                    <a:lnTo>
                      <a:pt x="52" y="15"/>
                    </a:lnTo>
                    <a:lnTo>
                      <a:pt x="32" y="0"/>
                    </a:lnTo>
                    <a:lnTo>
                      <a:pt x="1" y="38"/>
                    </a:lnTo>
                    <a:lnTo>
                      <a:pt x="0" y="38"/>
                    </a:lnTo>
                    <a:lnTo>
                      <a:pt x="103"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Freeform: Shape 176">
                <a:extLst>
                  <a:ext uri="{FF2B5EF4-FFF2-40B4-BE49-F238E27FC236}">
                    <a16:creationId xmlns:a16="http://schemas.microsoft.com/office/drawing/2014/main" id="{FE2CD67B-1CB2-4029-81D2-44AC74677490}"/>
                  </a:ext>
                </a:extLst>
              </p:cNvPr>
              <p:cNvSpPr>
                <a:spLocks/>
              </p:cNvSpPr>
              <p:nvPr/>
            </p:nvSpPr>
            <p:spPr bwMode="auto">
              <a:xfrm>
                <a:off x="5740282" y="2015418"/>
                <a:ext cx="121788" cy="48233"/>
              </a:xfrm>
              <a:custGeom>
                <a:avLst/>
                <a:gdLst>
                  <a:gd name="T0" fmla="*/ 31 w 101"/>
                  <a:gd name="T1" fmla="*/ 24 h 40"/>
                  <a:gd name="T2" fmla="*/ 32 w 101"/>
                  <a:gd name="T3" fmla="*/ 25 h 40"/>
                  <a:gd name="T4" fmla="*/ 34 w 101"/>
                  <a:gd name="T5" fmla="*/ 27 h 40"/>
                  <a:gd name="T6" fmla="*/ 51 w 101"/>
                  <a:gd name="T7" fmla="*/ 40 h 40"/>
                  <a:gd name="T8" fmla="*/ 69 w 101"/>
                  <a:gd name="T9" fmla="*/ 27 h 40"/>
                  <a:gd name="T10" fmla="*/ 70 w 101"/>
                  <a:gd name="T11" fmla="*/ 25 h 40"/>
                  <a:gd name="T12" fmla="*/ 71 w 101"/>
                  <a:gd name="T13" fmla="*/ 24 h 40"/>
                  <a:gd name="T14" fmla="*/ 101 w 101"/>
                  <a:gd name="T15" fmla="*/ 0 h 40"/>
                  <a:gd name="T16" fmla="*/ 0 w 101"/>
                  <a:gd name="T17" fmla="*/ 0 h 40"/>
                  <a:gd name="T18" fmla="*/ 31 w 101"/>
                  <a:gd name="T19"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40">
                    <a:moveTo>
                      <a:pt x="31" y="24"/>
                    </a:moveTo>
                    <a:lnTo>
                      <a:pt x="32" y="25"/>
                    </a:lnTo>
                    <a:lnTo>
                      <a:pt x="34" y="27"/>
                    </a:lnTo>
                    <a:lnTo>
                      <a:pt x="51" y="40"/>
                    </a:lnTo>
                    <a:lnTo>
                      <a:pt x="69" y="27"/>
                    </a:lnTo>
                    <a:lnTo>
                      <a:pt x="70" y="25"/>
                    </a:lnTo>
                    <a:lnTo>
                      <a:pt x="71" y="24"/>
                    </a:lnTo>
                    <a:lnTo>
                      <a:pt x="101" y="0"/>
                    </a:lnTo>
                    <a:lnTo>
                      <a:pt x="0" y="0"/>
                    </a:lnTo>
                    <a:lnTo>
                      <a:pt x="31"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Freeform: Shape 177">
                <a:extLst>
                  <a:ext uri="{FF2B5EF4-FFF2-40B4-BE49-F238E27FC236}">
                    <a16:creationId xmlns:a16="http://schemas.microsoft.com/office/drawing/2014/main" id="{AE4A85B8-4B70-45E6-89B4-46327A92F9AC}"/>
                  </a:ext>
                </a:extLst>
              </p:cNvPr>
              <p:cNvSpPr>
                <a:spLocks/>
              </p:cNvSpPr>
              <p:nvPr/>
            </p:nvSpPr>
            <p:spPr bwMode="auto">
              <a:xfrm>
                <a:off x="7117331" y="4260658"/>
                <a:ext cx="54262" cy="151934"/>
              </a:xfrm>
              <a:custGeom>
                <a:avLst/>
                <a:gdLst>
                  <a:gd name="T0" fmla="*/ 4 w 33"/>
                  <a:gd name="T1" fmla="*/ 11 h 94"/>
                  <a:gd name="T2" fmla="*/ 1 w 33"/>
                  <a:gd name="T3" fmla="*/ 23 h 94"/>
                  <a:gd name="T4" fmla="*/ 3 w 33"/>
                  <a:gd name="T5" fmla="*/ 32 h 94"/>
                  <a:gd name="T6" fmla="*/ 12 w 33"/>
                  <a:gd name="T7" fmla="*/ 43 h 94"/>
                  <a:gd name="T8" fmla="*/ 12 w 33"/>
                  <a:gd name="T9" fmla="*/ 94 h 94"/>
                  <a:gd name="T10" fmla="*/ 21 w 33"/>
                  <a:gd name="T11" fmla="*/ 94 h 94"/>
                  <a:gd name="T12" fmla="*/ 21 w 33"/>
                  <a:gd name="T13" fmla="*/ 43 h 94"/>
                  <a:gd name="T14" fmla="*/ 30 w 33"/>
                  <a:gd name="T15" fmla="*/ 32 h 94"/>
                  <a:gd name="T16" fmla="*/ 33 w 33"/>
                  <a:gd name="T17" fmla="*/ 23 h 94"/>
                  <a:gd name="T18" fmla="*/ 29 w 33"/>
                  <a:gd name="T19" fmla="*/ 11 h 94"/>
                  <a:gd name="T20" fmla="*/ 22 w 33"/>
                  <a:gd name="T21" fmla="*/ 0 h 94"/>
                  <a:gd name="T22" fmla="*/ 25 w 33"/>
                  <a:gd name="T23" fmla="*/ 22 h 94"/>
                  <a:gd name="T24" fmla="*/ 22 w 33"/>
                  <a:gd name="T25" fmla="*/ 22 h 94"/>
                  <a:gd name="T26" fmla="*/ 19 w 33"/>
                  <a:gd name="T27" fmla="*/ 0 h 94"/>
                  <a:gd name="T28" fmla="*/ 17 w 33"/>
                  <a:gd name="T29" fmla="*/ 0 h 94"/>
                  <a:gd name="T30" fmla="*/ 15 w 33"/>
                  <a:gd name="T31" fmla="*/ 0 h 94"/>
                  <a:gd name="T32" fmla="*/ 12 w 33"/>
                  <a:gd name="T33" fmla="*/ 22 h 94"/>
                  <a:gd name="T34" fmla="*/ 9 w 33"/>
                  <a:gd name="T35" fmla="*/ 22 h 94"/>
                  <a:gd name="T36" fmla="*/ 12 w 33"/>
                  <a:gd name="T37" fmla="*/ 0 h 94"/>
                  <a:gd name="T38" fmla="*/ 4 w 33"/>
                  <a:gd name="T39"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94">
                    <a:moveTo>
                      <a:pt x="4" y="11"/>
                    </a:moveTo>
                    <a:cubicBezTo>
                      <a:pt x="3" y="15"/>
                      <a:pt x="1" y="18"/>
                      <a:pt x="1" y="23"/>
                    </a:cubicBezTo>
                    <a:cubicBezTo>
                      <a:pt x="0" y="26"/>
                      <a:pt x="1" y="29"/>
                      <a:pt x="3" y="32"/>
                    </a:cubicBezTo>
                    <a:cubicBezTo>
                      <a:pt x="5" y="36"/>
                      <a:pt x="8" y="40"/>
                      <a:pt x="12" y="43"/>
                    </a:cubicBezTo>
                    <a:cubicBezTo>
                      <a:pt x="12" y="94"/>
                      <a:pt x="12" y="94"/>
                      <a:pt x="12" y="94"/>
                    </a:cubicBezTo>
                    <a:cubicBezTo>
                      <a:pt x="21" y="94"/>
                      <a:pt x="21" y="94"/>
                      <a:pt x="21" y="94"/>
                    </a:cubicBezTo>
                    <a:cubicBezTo>
                      <a:pt x="21" y="43"/>
                      <a:pt x="21" y="43"/>
                      <a:pt x="21" y="43"/>
                    </a:cubicBezTo>
                    <a:cubicBezTo>
                      <a:pt x="25" y="41"/>
                      <a:pt x="29" y="36"/>
                      <a:pt x="30" y="32"/>
                    </a:cubicBezTo>
                    <a:cubicBezTo>
                      <a:pt x="32" y="29"/>
                      <a:pt x="33" y="26"/>
                      <a:pt x="33" y="23"/>
                    </a:cubicBezTo>
                    <a:cubicBezTo>
                      <a:pt x="32" y="18"/>
                      <a:pt x="31" y="15"/>
                      <a:pt x="29" y="11"/>
                    </a:cubicBezTo>
                    <a:cubicBezTo>
                      <a:pt x="28" y="8"/>
                      <a:pt x="26" y="0"/>
                      <a:pt x="22" y="0"/>
                    </a:cubicBezTo>
                    <a:cubicBezTo>
                      <a:pt x="25" y="22"/>
                      <a:pt x="25" y="22"/>
                      <a:pt x="25" y="22"/>
                    </a:cubicBezTo>
                    <a:cubicBezTo>
                      <a:pt x="22" y="22"/>
                      <a:pt x="22" y="22"/>
                      <a:pt x="22" y="22"/>
                    </a:cubicBezTo>
                    <a:cubicBezTo>
                      <a:pt x="19" y="0"/>
                      <a:pt x="19" y="0"/>
                      <a:pt x="19" y="0"/>
                    </a:cubicBezTo>
                    <a:cubicBezTo>
                      <a:pt x="17" y="0"/>
                      <a:pt x="17" y="0"/>
                      <a:pt x="17" y="0"/>
                    </a:cubicBezTo>
                    <a:cubicBezTo>
                      <a:pt x="15" y="0"/>
                      <a:pt x="15" y="0"/>
                      <a:pt x="15" y="0"/>
                    </a:cubicBezTo>
                    <a:cubicBezTo>
                      <a:pt x="12" y="22"/>
                      <a:pt x="12" y="22"/>
                      <a:pt x="12" y="22"/>
                    </a:cubicBezTo>
                    <a:cubicBezTo>
                      <a:pt x="9" y="22"/>
                      <a:pt x="9" y="22"/>
                      <a:pt x="9" y="22"/>
                    </a:cubicBezTo>
                    <a:cubicBezTo>
                      <a:pt x="12" y="0"/>
                      <a:pt x="12" y="0"/>
                      <a:pt x="12" y="0"/>
                    </a:cubicBezTo>
                    <a:cubicBezTo>
                      <a:pt x="8" y="0"/>
                      <a:pt x="5" y="8"/>
                      <a:pt x="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Freeform: Shape 178">
                <a:extLst>
                  <a:ext uri="{FF2B5EF4-FFF2-40B4-BE49-F238E27FC236}">
                    <a16:creationId xmlns:a16="http://schemas.microsoft.com/office/drawing/2014/main" id="{2E11D4BE-AF97-441D-B1E3-E08EC0E18039}"/>
                  </a:ext>
                </a:extLst>
              </p:cNvPr>
              <p:cNvSpPr>
                <a:spLocks/>
              </p:cNvSpPr>
              <p:nvPr/>
            </p:nvSpPr>
            <p:spPr bwMode="auto">
              <a:xfrm>
                <a:off x="7187268" y="4258246"/>
                <a:ext cx="56674" cy="154345"/>
              </a:xfrm>
              <a:custGeom>
                <a:avLst/>
                <a:gdLst>
                  <a:gd name="T0" fmla="*/ 22 w 35"/>
                  <a:gd name="T1" fmla="*/ 96 h 96"/>
                  <a:gd name="T2" fmla="*/ 22 w 35"/>
                  <a:gd name="T3" fmla="*/ 46 h 96"/>
                  <a:gd name="T4" fmla="*/ 35 w 35"/>
                  <a:gd name="T5" fmla="*/ 25 h 96"/>
                  <a:gd name="T6" fmla="*/ 18 w 35"/>
                  <a:gd name="T7" fmla="*/ 0 h 96"/>
                  <a:gd name="T8" fmla="*/ 0 w 35"/>
                  <a:gd name="T9" fmla="*/ 25 h 96"/>
                  <a:gd name="T10" fmla="*/ 13 w 35"/>
                  <a:gd name="T11" fmla="*/ 45 h 96"/>
                  <a:gd name="T12" fmla="*/ 13 w 35"/>
                  <a:gd name="T13" fmla="*/ 96 h 96"/>
                  <a:gd name="T14" fmla="*/ 22 w 35"/>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96">
                    <a:moveTo>
                      <a:pt x="22" y="96"/>
                    </a:moveTo>
                    <a:cubicBezTo>
                      <a:pt x="22" y="46"/>
                      <a:pt x="22" y="46"/>
                      <a:pt x="22" y="46"/>
                    </a:cubicBezTo>
                    <a:cubicBezTo>
                      <a:pt x="29" y="43"/>
                      <a:pt x="35" y="35"/>
                      <a:pt x="35" y="25"/>
                    </a:cubicBezTo>
                    <a:cubicBezTo>
                      <a:pt x="35" y="14"/>
                      <a:pt x="27" y="0"/>
                      <a:pt x="18" y="0"/>
                    </a:cubicBezTo>
                    <a:cubicBezTo>
                      <a:pt x="8" y="0"/>
                      <a:pt x="0" y="14"/>
                      <a:pt x="0" y="25"/>
                    </a:cubicBezTo>
                    <a:cubicBezTo>
                      <a:pt x="0" y="35"/>
                      <a:pt x="6" y="43"/>
                      <a:pt x="13" y="45"/>
                    </a:cubicBezTo>
                    <a:cubicBezTo>
                      <a:pt x="13" y="96"/>
                      <a:pt x="13" y="96"/>
                      <a:pt x="13" y="96"/>
                    </a:cubicBezTo>
                    <a:lnTo>
                      <a:pt x="22"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Freeform: Shape 179">
                <a:extLst>
                  <a:ext uri="{FF2B5EF4-FFF2-40B4-BE49-F238E27FC236}">
                    <a16:creationId xmlns:a16="http://schemas.microsoft.com/office/drawing/2014/main" id="{124872B5-6AD3-4A4C-8123-906F5F4E9447}"/>
                  </a:ext>
                </a:extLst>
              </p:cNvPr>
              <p:cNvSpPr>
                <a:spLocks/>
              </p:cNvSpPr>
              <p:nvPr/>
            </p:nvSpPr>
            <p:spPr bwMode="auto">
              <a:xfrm>
                <a:off x="5168723" y="3636042"/>
                <a:ext cx="107318" cy="225489"/>
              </a:xfrm>
              <a:custGeom>
                <a:avLst/>
                <a:gdLst>
                  <a:gd name="T0" fmla="*/ 33 w 66"/>
                  <a:gd name="T1" fmla="*/ 119 h 139"/>
                  <a:gd name="T2" fmla="*/ 65 w 66"/>
                  <a:gd name="T3" fmla="*/ 135 h 139"/>
                  <a:gd name="T4" fmla="*/ 66 w 66"/>
                  <a:gd name="T5" fmla="*/ 134 h 139"/>
                  <a:gd name="T6" fmla="*/ 66 w 66"/>
                  <a:gd name="T7" fmla="*/ 30 h 139"/>
                  <a:gd name="T8" fmla="*/ 65 w 66"/>
                  <a:gd name="T9" fmla="*/ 14 h 139"/>
                  <a:gd name="T10" fmla="*/ 33 w 66"/>
                  <a:gd name="T11" fmla="*/ 0 h 139"/>
                  <a:gd name="T12" fmla="*/ 33 w 66"/>
                  <a:gd name="T13" fmla="*/ 18 h 139"/>
                  <a:gd name="T14" fmla="*/ 56 w 66"/>
                  <a:gd name="T15" fmla="*/ 23 h 139"/>
                  <a:gd name="T16" fmla="*/ 57 w 66"/>
                  <a:gd name="T17" fmla="*/ 25 h 139"/>
                  <a:gd name="T18" fmla="*/ 55 w 66"/>
                  <a:gd name="T19" fmla="*/ 26 h 139"/>
                  <a:gd name="T20" fmla="*/ 54 w 66"/>
                  <a:gd name="T21" fmla="*/ 26 h 139"/>
                  <a:gd name="T22" fmla="*/ 50 w 66"/>
                  <a:gd name="T23" fmla="*/ 24 h 139"/>
                  <a:gd name="T24" fmla="*/ 33 w 66"/>
                  <a:gd name="T25" fmla="*/ 22 h 139"/>
                  <a:gd name="T26" fmla="*/ 33 w 66"/>
                  <a:gd name="T27" fmla="*/ 37 h 139"/>
                  <a:gd name="T28" fmla="*/ 56 w 66"/>
                  <a:gd name="T29" fmla="*/ 41 h 139"/>
                  <a:gd name="T30" fmla="*/ 57 w 66"/>
                  <a:gd name="T31" fmla="*/ 44 h 139"/>
                  <a:gd name="T32" fmla="*/ 55 w 66"/>
                  <a:gd name="T33" fmla="*/ 45 h 139"/>
                  <a:gd name="T34" fmla="*/ 54 w 66"/>
                  <a:gd name="T35" fmla="*/ 45 h 139"/>
                  <a:gd name="T36" fmla="*/ 50 w 66"/>
                  <a:gd name="T37" fmla="*/ 43 h 139"/>
                  <a:gd name="T38" fmla="*/ 33 w 66"/>
                  <a:gd name="T39" fmla="*/ 41 h 139"/>
                  <a:gd name="T40" fmla="*/ 33 w 66"/>
                  <a:gd name="T41" fmla="*/ 56 h 139"/>
                  <a:gd name="T42" fmla="*/ 56 w 66"/>
                  <a:gd name="T43" fmla="*/ 60 h 139"/>
                  <a:gd name="T44" fmla="*/ 57 w 66"/>
                  <a:gd name="T45" fmla="*/ 62 h 139"/>
                  <a:gd name="T46" fmla="*/ 55 w 66"/>
                  <a:gd name="T47" fmla="*/ 64 h 139"/>
                  <a:gd name="T48" fmla="*/ 54 w 66"/>
                  <a:gd name="T49" fmla="*/ 63 h 139"/>
                  <a:gd name="T50" fmla="*/ 50 w 66"/>
                  <a:gd name="T51" fmla="*/ 62 h 139"/>
                  <a:gd name="T52" fmla="*/ 33 w 66"/>
                  <a:gd name="T53" fmla="*/ 60 h 139"/>
                  <a:gd name="T54" fmla="*/ 33 w 66"/>
                  <a:gd name="T55" fmla="*/ 119 h 139"/>
                  <a:gd name="T56" fmla="*/ 1 w 66"/>
                  <a:gd name="T57" fmla="*/ 135 h 139"/>
                  <a:gd name="T58" fmla="*/ 33 w 66"/>
                  <a:gd name="T59" fmla="*/ 119 h 139"/>
                  <a:gd name="T60" fmla="*/ 33 w 66"/>
                  <a:gd name="T61" fmla="*/ 60 h 139"/>
                  <a:gd name="T62" fmla="*/ 17 w 66"/>
                  <a:gd name="T63" fmla="*/ 62 h 139"/>
                  <a:gd name="T64" fmla="*/ 12 w 66"/>
                  <a:gd name="T65" fmla="*/ 63 h 139"/>
                  <a:gd name="T66" fmla="*/ 10 w 66"/>
                  <a:gd name="T67" fmla="*/ 62 h 139"/>
                  <a:gd name="T68" fmla="*/ 11 w 66"/>
                  <a:gd name="T69" fmla="*/ 60 h 139"/>
                  <a:gd name="T70" fmla="*/ 11 w 66"/>
                  <a:gd name="T71" fmla="*/ 60 h 139"/>
                  <a:gd name="T72" fmla="*/ 33 w 66"/>
                  <a:gd name="T73" fmla="*/ 56 h 139"/>
                  <a:gd name="T74" fmla="*/ 33 w 66"/>
                  <a:gd name="T75" fmla="*/ 41 h 139"/>
                  <a:gd name="T76" fmla="*/ 17 w 66"/>
                  <a:gd name="T77" fmla="*/ 43 h 139"/>
                  <a:gd name="T78" fmla="*/ 12 w 66"/>
                  <a:gd name="T79" fmla="*/ 45 h 139"/>
                  <a:gd name="T80" fmla="*/ 10 w 66"/>
                  <a:gd name="T81" fmla="*/ 44 h 139"/>
                  <a:gd name="T82" fmla="*/ 11 w 66"/>
                  <a:gd name="T83" fmla="*/ 41 h 139"/>
                  <a:gd name="T84" fmla="*/ 11 w 66"/>
                  <a:gd name="T85" fmla="*/ 41 h 139"/>
                  <a:gd name="T86" fmla="*/ 33 w 66"/>
                  <a:gd name="T87" fmla="*/ 37 h 139"/>
                  <a:gd name="T88" fmla="*/ 33 w 66"/>
                  <a:gd name="T89" fmla="*/ 22 h 139"/>
                  <a:gd name="T90" fmla="*/ 17 w 66"/>
                  <a:gd name="T91" fmla="*/ 24 h 139"/>
                  <a:gd name="T92" fmla="*/ 12 w 66"/>
                  <a:gd name="T93" fmla="*/ 26 h 139"/>
                  <a:gd name="T94" fmla="*/ 10 w 66"/>
                  <a:gd name="T95" fmla="*/ 25 h 139"/>
                  <a:gd name="T96" fmla="*/ 11 w 66"/>
                  <a:gd name="T97" fmla="*/ 23 h 139"/>
                  <a:gd name="T98" fmla="*/ 11 w 66"/>
                  <a:gd name="T99" fmla="*/ 23 h 139"/>
                  <a:gd name="T100" fmla="*/ 33 w 66"/>
                  <a:gd name="T101" fmla="*/ 18 h 139"/>
                  <a:gd name="T102" fmla="*/ 33 w 66"/>
                  <a:gd name="T103" fmla="*/ 0 h 139"/>
                  <a:gd name="T104" fmla="*/ 2 w 66"/>
                  <a:gd name="T105" fmla="*/ 14 h 139"/>
                  <a:gd name="T106" fmla="*/ 0 w 66"/>
                  <a:gd name="T107" fmla="*/ 30 h 139"/>
                  <a:gd name="T108" fmla="*/ 0 w 66"/>
                  <a:gd name="T109" fmla="*/ 134 h 139"/>
                  <a:gd name="T110" fmla="*/ 1 w 66"/>
                  <a:gd name="T111" fmla="*/ 13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39">
                    <a:moveTo>
                      <a:pt x="33" y="119"/>
                    </a:moveTo>
                    <a:cubicBezTo>
                      <a:pt x="49" y="119"/>
                      <a:pt x="61" y="123"/>
                      <a:pt x="65" y="135"/>
                    </a:cubicBezTo>
                    <a:cubicBezTo>
                      <a:pt x="66" y="139"/>
                      <a:pt x="66" y="139"/>
                      <a:pt x="66" y="134"/>
                    </a:cubicBezTo>
                    <a:cubicBezTo>
                      <a:pt x="66" y="113"/>
                      <a:pt x="66" y="51"/>
                      <a:pt x="66" y="30"/>
                    </a:cubicBezTo>
                    <a:cubicBezTo>
                      <a:pt x="66" y="25"/>
                      <a:pt x="66" y="18"/>
                      <a:pt x="65" y="14"/>
                    </a:cubicBezTo>
                    <a:cubicBezTo>
                      <a:pt x="61" y="3"/>
                      <a:pt x="48" y="0"/>
                      <a:pt x="33" y="0"/>
                    </a:cubicBezTo>
                    <a:cubicBezTo>
                      <a:pt x="33" y="18"/>
                      <a:pt x="33" y="18"/>
                      <a:pt x="33" y="18"/>
                    </a:cubicBezTo>
                    <a:cubicBezTo>
                      <a:pt x="43" y="18"/>
                      <a:pt x="50" y="20"/>
                      <a:pt x="56" y="23"/>
                    </a:cubicBezTo>
                    <a:cubicBezTo>
                      <a:pt x="57" y="23"/>
                      <a:pt x="57" y="24"/>
                      <a:pt x="57" y="25"/>
                    </a:cubicBezTo>
                    <a:cubicBezTo>
                      <a:pt x="56" y="26"/>
                      <a:pt x="56" y="26"/>
                      <a:pt x="55" y="26"/>
                    </a:cubicBezTo>
                    <a:cubicBezTo>
                      <a:pt x="55" y="26"/>
                      <a:pt x="54" y="26"/>
                      <a:pt x="54" y="26"/>
                    </a:cubicBezTo>
                    <a:cubicBezTo>
                      <a:pt x="53" y="25"/>
                      <a:pt x="51" y="25"/>
                      <a:pt x="50" y="24"/>
                    </a:cubicBezTo>
                    <a:cubicBezTo>
                      <a:pt x="45" y="23"/>
                      <a:pt x="40" y="22"/>
                      <a:pt x="33" y="22"/>
                    </a:cubicBezTo>
                    <a:cubicBezTo>
                      <a:pt x="33" y="37"/>
                      <a:pt x="33" y="37"/>
                      <a:pt x="33" y="37"/>
                    </a:cubicBezTo>
                    <a:cubicBezTo>
                      <a:pt x="43" y="37"/>
                      <a:pt x="50" y="38"/>
                      <a:pt x="56" y="41"/>
                    </a:cubicBezTo>
                    <a:cubicBezTo>
                      <a:pt x="57" y="42"/>
                      <a:pt x="57" y="43"/>
                      <a:pt x="57" y="44"/>
                    </a:cubicBezTo>
                    <a:cubicBezTo>
                      <a:pt x="56" y="44"/>
                      <a:pt x="56" y="45"/>
                      <a:pt x="55" y="45"/>
                    </a:cubicBezTo>
                    <a:cubicBezTo>
                      <a:pt x="55" y="45"/>
                      <a:pt x="54" y="45"/>
                      <a:pt x="54" y="45"/>
                    </a:cubicBezTo>
                    <a:cubicBezTo>
                      <a:pt x="53" y="44"/>
                      <a:pt x="51" y="43"/>
                      <a:pt x="50" y="43"/>
                    </a:cubicBezTo>
                    <a:cubicBezTo>
                      <a:pt x="45" y="42"/>
                      <a:pt x="40" y="41"/>
                      <a:pt x="33" y="41"/>
                    </a:cubicBezTo>
                    <a:cubicBezTo>
                      <a:pt x="33" y="56"/>
                      <a:pt x="33" y="56"/>
                      <a:pt x="33" y="56"/>
                    </a:cubicBezTo>
                    <a:cubicBezTo>
                      <a:pt x="43" y="56"/>
                      <a:pt x="50" y="57"/>
                      <a:pt x="56" y="60"/>
                    </a:cubicBezTo>
                    <a:cubicBezTo>
                      <a:pt x="57" y="60"/>
                      <a:pt x="57" y="62"/>
                      <a:pt x="57" y="62"/>
                    </a:cubicBezTo>
                    <a:cubicBezTo>
                      <a:pt x="56" y="63"/>
                      <a:pt x="56" y="64"/>
                      <a:pt x="55" y="64"/>
                    </a:cubicBezTo>
                    <a:cubicBezTo>
                      <a:pt x="55" y="64"/>
                      <a:pt x="54" y="64"/>
                      <a:pt x="54" y="63"/>
                    </a:cubicBezTo>
                    <a:cubicBezTo>
                      <a:pt x="53" y="63"/>
                      <a:pt x="51" y="62"/>
                      <a:pt x="50" y="62"/>
                    </a:cubicBezTo>
                    <a:cubicBezTo>
                      <a:pt x="45" y="60"/>
                      <a:pt x="40" y="60"/>
                      <a:pt x="33" y="60"/>
                    </a:cubicBezTo>
                    <a:lnTo>
                      <a:pt x="33" y="119"/>
                    </a:lnTo>
                    <a:close/>
                    <a:moveTo>
                      <a:pt x="1" y="135"/>
                    </a:moveTo>
                    <a:cubicBezTo>
                      <a:pt x="5" y="123"/>
                      <a:pt x="18" y="119"/>
                      <a:pt x="33" y="119"/>
                    </a:cubicBezTo>
                    <a:cubicBezTo>
                      <a:pt x="33" y="60"/>
                      <a:pt x="33" y="60"/>
                      <a:pt x="33" y="60"/>
                    </a:cubicBezTo>
                    <a:cubicBezTo>
                      <a:pt x="27" y="60"/>
                      <a:pt x="21" y="60"/>
                      <a:pt x="17" y="62"/>
                    </a:cubicBezTo>
                    <a:cubicBezTo>
                      <a:pt x="15" y="62"/>
                      <a:pt x="14" y="63"/>
                      <a:pt x="12" y="63"/>
                    </a:cubicBezTo>
                    <a:cubicBezTo>
                      <a:pt x="11" y="64"/>
                      <a:pt x="10" y="63"/>
                      <a:pt x="10" y="62"/>
                    </a:cubicBezTo>
                    <a:cubicBezTo>
                      <a:pt x="9" y="62"/>
                      <a:pt x="10" y="60"/>
                      <a:pt x="11" y="60"/>
                    </a:cubicBezTo>
                    <a:cubicBezTo>
                      <a:pt x="11" y="60"/>
                      <a:pt x="11" y="60"/>
                      <a:pt x="11" y="60"/>
                    </a:cubicBezTo>
                    <a:cubicBezTo>
                      <a:pt x="16" y="57"/>
                      <a:pt x="24" y="56"/>
                      <a:pt x="33" y="56"/>
                    </a:cubicBezTo>
                    <a:cubicBezTo>
                      <a:pt x="33" y="41"/>
                      <a:pt x="33" y="41"/>
                      <a:pt x="33" y="41"/>
                    </a:cubicBezTo>
                    <a:cubicBezTo>
                      <a:pt x="27" y="41"/>
                      <a:pt x="21" y="42"/>
                      <a:pt x="17" y="43"/>
                    </a:cubicBezTo>
                    <a:cubicBezTo>
                      <a:pt x="15" y="43"/>
                      <a:pt x="14" y="44"/>
                      <a:pt x="12" y="45"/>
                    </a:cubicBezTo>
                    <a:cubicBezTo>
                      <a:pt x="11" y="45"/>
                      <a:pt x="10" y="45"/>
                      <a:pt x="10" y="44"/>
                    </a:cubicBezTo>
                    <a:cubicBezTo>
                      <a:pt x="9" y="43"/>
                      <a:pt x="10" y="42"/>
                      <a:pt x="11" y="41"/>
                    </a:cubicBezTo>
                    <a:cubicBezTo>
                      <a:pt x="11" y="41"/>
                      <a:pt x="11" y="41"/>
                      <a:pt x="11" y="41"/>
                    </a:cubicBezTo>
                    <a:cubicBezTo>
                      <a:pt x="16" y="38"/>
                      <a:pt x="24" y="37"/>
                      <a:pt x="33" y="37"/>
                    </a:cubicBezTo>
                    <a:cubicBezTo>
                      <a:pt x="33" y="22"/>
                      <a:pt x="33" y="22"/>
                      <a:pt x="33" y="22"/>
                    </a:cubicBezTo>
                    <a:cubicBezTo>
                      <a:pt x="27" y="22"/>
                      <a:pt x="21" y="23"/>
                      <a:pt x="17" y="24"/>
                    </a:cubicBezTo>
                    <a:cubicBezTo>
                      <a:pt x="15" y="25"/>
                      <a:pt x="14" y="25"/>
                      <a:pt x="12" y="26"/>
                    </a:cubicBezTo>
                    <a:cubicBezTo>
                      <a:pt x="11" y="26"/>
                      <a:pt x="10" y="26"/>
                      <a:pt x="10" y="25"/>
                    </a:cubicBezTo>
                    <a:cubicBezTo>
                      <a:pt x="9" y="24"/>
                      <a:pt x="10" y="23"/>
                      <a:pt x="11" y="23"/>
                    </a:cubicBezTo>
                    <a:cubicBezTo>
                      <a:pt x="11" y="23"/>
                      <a:pt x="11" y="23"/>
                      <a:pt x="11" y="23"/>
                    </a:cubicBezTo>
                    <a:cubicBezTo>
                      <a:pt x="16" y="20"/>
                      <a:pt x="24" y="18"/>
                      <a:pt x="33" y="18"/>
                    </a:cubicBezTo>
                    <a:cubicBezTo>
                      <a:pt x="33" y="0"/>
                      <a:pt x="33" y="0"/>
                      <a:pt x="33" y="0"/>
                    </a:cubicBezTo>
                    <a:cubicBezTo>
                      <a:pt x="18" y="0"/>
                      <a:pt x="6" y="3"/>
                      <a:pt x="2" y="14"/>
                    </a:cubicBezTo>
                    <a:cubicBezTo>
                      <a:pt x="0" y="18"/>
                      <a:pt x="0" y="25"/>
                      <a:pt x="0" y="30"/>
                    </a:cubicBezTo>
                    <a:cubicBezTo>
                      <a:pt x="0" y="51"/>
                      <a:pt x="0" y="113"/>
                      <a:pt x="0" y="134"/>
                    </a:cubicBezTo>
                    <a:cubicBezTo>
                      <a:pt x="0" y="139"/>
                      <a:pt x="0" y="139"/>
                      <a:pt x="1"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Freeform: Shape 180">
                <a:extLst>
                  <a:ext uri="{FF2B5EF4-FFF2-40B4-BE49-F238E27FC236}">
                    <a16:creationId xmlns:a16="http://schemas.microsoft.com/office/drawing/2014/main" id="{ACF900BE-CD4A-4391-8084-A6AC0EB4DDBD}"/>
                  </a:ext>
                </a:extLst>
              </p:cNvPr>
              <p:cNvSpPr>
                <a:spLocks/>
              </p:cNvSpPr>
              <p:nvPr/>
            </p:nvSpPr>
            <p:spPr bwMode="auto">
              <a:xfrm>
                <a:off x="5285687" y="3636042"/>
                <a:ext cx="106112" cy="225489"/>
              </a:xfrm>
              <a:custGeom>
                <a:avLst/>
                <a:gdLst>
                  <a:gd name="T0" fmla="*/ 66 w 66"/>
                  <a:gd name="T1" fmla="*/ 134 h 139"/>
                  <a:gd name="T2" fmla="*/ 65 w 66"/>
                  <a:gd name="T3" fmla="*/ 14 h 139"/>
                  <a:gd name="T4" fmla="*/ 33 w 66"/>
                  <a:gd name="T5" fmla="*/ 18 h 139"/>
                  <a:gd name="T6" fmla="*/ 57 w 66"/>
                  <a:gd name="T7" fmla="*/ 25 h 139"/>
                  <a:gd name="T8" fmla="*/ 55 w 66"/>
                  <a:gd name="T9" fmla="*/ 26 h 139"/>
                  <a:gd name="T10" fmla="*/ 50 w 66"/>
                  <a:gd name="T11" fmla="*/ 24 h 139"/>
                  <a:gd name="T12" fmla="*/ 33 w 66"/>
                  <a:gd name="T13" fmla="*/ 37 h 139"/>
                  <a:gd name="T14" fmla="*/ 57 w 66"/>
                  <a:gd name="T15" fmla="*/ 44 h 139"/>
                  <a:gd name="T16" fmla="*/ 55 w 66"/>
                  <a:gd name="T17" fmla="*/ 45 h 139"/>
                  <a:gd name="T18" fmla="*/ 50 w 66"/>
                  <a:gd name="T19" fmla="*/ 43 h 139"/>
                  <a:gd name="T20" fmla="*/ 33 w 66"/>
                  <a:gd name="T21" fmla="*/ 56 h 139"/>
                  <a:gd name="T22" fmla="*/ 57 w 66"/>
                  <a:gd name="T23" fmla="*/ 62 h 139"/>
                  <a:gd name="T24" fmla="*/ 55 w 66"/>
                  <a:gd name="T25" fmla="*/ 64 h 139"/>
                  <a:gd name="T26" fmla="*/ 50 w 66"/>
                  <a:gd name="T27" fmla="*/ 62 h 139"/>
                  <a:gd name="T28" fmla="*/ 33 w 66"/>
                  <a:gd name="T29" fmla="*/ 119 h 139"/>
                  <a:gd name="T30" fmla="*/ 65 w 66"/>
                  <a:gd name="T31" fmla="*/ 135 h 139"/>
                  <a:gd name="T32" fmla="*/ 33 w 66"/>
                  <a:gd name="T33" fmla="*/ 0 h 139"/>
                  <a:gd name="T34" fmla="*/ 0 w 66"/>
                  <a:gd name="T35" fmla="*/ 30 h 139"/>
                  <a:gd name="T36" fmla="*/ 1 w 66"/>
                  <a:gd name="T37" fmla="*/ 135 h 139"/>
                  <a:gd name="T38" fmla="*/ 33 w 66"/>
                  <a:gd name="T39" fmla="*/ 60 h 139"/>
                  <a:gd name="T40" fmla="*/ 17 w 66"/>
                  <a:gd name="T41" fmla="*/ 62 h 139"/>
                  <a:gd name="T42" fmla="*/ 10 w 66"/>
                  <a:gd name="T43" fmla="*/ 62 h 139"/>
                  <a:gd name="T44" fmla="*/ 33 w 66"/>
                  <a:gd name="T45" fmla="*/ 56 h 139"/>
                  <a:gd name="T46" fmla="*/ 33 w 66"/>
                  <a:gd name="T47" fmla="*/ 41 h 139"/>
                  <a:gd name="T48" fmla="*/ 17 w 66"/>
                  <a:gd name="T49" fmla="*/ 43 h 139"/>
                  <a:gd name="T50" fmla="*/ 10 w 66"/>
                  <a:gd name="T51" fmla="*/ 44 h 139"/>
                  <a:gd name="T52" fmla="*/ 33 w 66"/>
                  <a:gd name="T53" fmla="*/ 37 h 139"/>
                  <a:gd name="T54" fmla="*/ 33 w 66"/>
                  <a:gd name="T55" fmla="*/ 22 h 139"/>
                  <a:gd name="T56" fmla="*/ 17 w 66"/>
                  <a:gd name="T57" fmla="*/ 24 h 139"/>
                  <a:gd name="T58" fmla="*/ 10 w 66"/>
                  <a:gd name="T59" fmla="*/ 25 h 139"/>
                  <a:gd name="T60" fmla="*/ 33 w 66"/>
                  <a:gd name="T61" fmla="*/ 18 h 139"/>
                  <a:gd name="T62" fmla="*/ 33 w 66"/>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139">
                    <a:moveTo>
                      <a:pt x="65" y="135"/>
                    </a:moveTo>
                    <a:cubicBezTo>
                      <a:pt x="66" y="139"/>
                      <a:pt x="66" y="139"/>
                      <a:pt x="66" y="134"/>
                    </a:cubicBezTo>
                    <a:cubicBezTo>
                      <a:pt x="66" y="113"/>
                      <a:pt x="66" y="51"/>
                      <a:pt x="66" y="30"/>
                    </a:cubicBezTo>
                    <a:cubicBezTo>
                      <a:pt x="66" y="25"/>
                      <a:pt x="66" y="18"/>
                      <a:pt x="65" y="14"/>
                    </a:cubicBezTo>
                    <a:cubicBezTo>
                      <a:pt x="61" y="3"/>
                      <a:pt x="48" y="0"/>
                      <a:pt x="33" y="0"/>
                    </a:cubicBezTo>
                    <a:cubicBezTo>
                      <a:pt x="33" y="18"/>
                      <a:pt x="33" y="18"/>
                      <a:pt x="33" y="18"/>
                    </a:cubicBezTo>
                    <a:cubicBezTo>
                      <a:pt x="43" y="18"/>
                      <a:pt x="50" y="20"/>
                      <a:pt x="56" y="23"/>
                    </a:cubicBezTo>
                    <a:cubicBezTo>
                      <a:pt x="57" y="23"/>
                      <a:pt x="57" y="24"/>
                      <a:pt x="57" y="25"/>
                    </a:cubicBezTo>
                    <a:cubicBezTo>
                      <a:pt x="57" y="25"/>
                      <a:pt x="57" y="25"/>
                      <a:pt x="57" y="25"/>
                    </a:cubicBezTo>
                    <a:cubicBezTo>
                      <a:pt x="56" y="26"/>
                      <a:pt x="56" y="26"/>
                      <a:pt x="55" y="26"/>
                    </a:cubicBezTo>
                    <a:cubicBezTo>
                      <a:pt x="55" y="26"/>
                      <a:pt x="54" y="26"/>
                      <a:pt x="54" y="26"/>
                    </a:cubicBezTo>
                    <a:cubicBezTo>
                      <a:pt x="53" y="25"/>
                      <a:pt x="51" y="25"/>
                      <a:pt x="50" y="24"/>
                    </a:cubicBezTo>
                    <a:cubicBezTo>
                      <a:pt x="45" y="23"/>
                      <a:pt x="40" y="22"/>
                      <a:pt x="33" y="22"/>
                    </a:cubicBezTo>
                    <a:cubicBezTo>
                      <a:pt x="33" y="37"/>
                      <a:pt x="33" y="37"/>
                      <a:pt x="33" y="37"/>
                    </a:cubicBezTo>
                    <a:cubicBezTo>
                      <a:pt x="43" y="37"/>
                      <a:pt x="50" y="38"/>
                      <a:pt x="56" y="41"/>
                    </a:cubicBezTo>
                    <a:cubicBezTo>
                      <a:pt x="57" y="42"/>
                      <a:pt x="57" y="43"/>
                      <a:pt x="57" y="44"/>
                    </a:cubicBezTo>
                    <a:cubicBezTo>
                      <a:pt x="57" y="44"/>
                      <a:pt x="57" y="44"/>
                      <a:pt x="57" y="44"/>
                    </a:cubicBezTo>
                    <a:cubicBezTo>
                      <a:pt x="56" y="44"/>
                      <a:pt x="56" y="45"/>
                      <a:pt x="55" y="45"/>
                    </a:cubicBezTo>
                    <a:cubicBezTo>
                      <a:pt x="55" y="45"/>
                      <a:pt x="54" y="45"/>
                      <a:pt x="54" y="45"/>
                    </a:cubicBezTo>
                    <a:cubicBezTo>
                      <a:pt x="53" y="44"/>
                      <a:pt x="51" y="43"/>
                      <a:pt x="50" y="43"/>
                    </a:cubicBezTo>
                    <a:cubicBezTo>
                      <a:pt x="45" y="42"/>
                      <a:pt x="40" y="41"/>
                      <a:pt x="33" y="41"/>
                    </a:cubicBezTo>
                    <a:cubicBezTo>
                      <a:pt x="33" y="56"/>
                      <a:pt x="33" y="56"/>
                      <a:pt x="33" y="56"/>
                    </a:cubicBezTo>
                    <a:cubicBezTo>
                      <a:pt x="43" y="56"/>
                      <a:pt x="50" y="57"/>
                      <a:pt x="56" y="60"/>
                    </a:cubicBezTo>
                    <a:cubicBezTo>
                      <a:pt x="57" y="60"/>
                      <a:pt x="57" y="62"/>
                      <a:pt x="57" y="62"/>
                    </a:cubicBezTo>
                    <a:cubicBezTo>
                      <a:pt x="57" y="62"/>
                      <a:pt x="57" y="62"/>
                      <a:pt x="57" y="62"/>
                    </a:cubicBezTo>
                    <a:cubicBezTo>
                      <a:pt x="56" y="63"/>
                      <a:pt x="56" y="64"/>
                      <a:pt x="55" y="64"/>
                    </a:cubicBezTo>
                    <a:cubicBezTo>
                      <a:pt x="55" y="64"/>
                      <a:pt x="54" y="64"/>
                      <a:pt x="54" y="63"/>
                    </a:cubicBezTo>
                    <a:cubicBezTo>
                      <a:pt x="53" y="63"/>
                      <a:pt x="51" y="62"/>
                      <a:pt x="50" y="62"/>
                    </a:cubicBezTo>
                    <a:cubicBezTo>
                      <a:pt x="45" y="60"/>
                      <a:pt x="40" y="60"/>
                      <a:pt x="33" y="60"/>
                    </a:cubicBezTo>
                    <a:cubicBezTo>
                      <a:pt x="33" y="119"/>
                      <a:pt x="33" y="119"/>
                      <a:pt x="33" y="119"/>
                    </a:cubicBezTo>
                    <a:cubicBezTo>
                      <a:pt x="33" y="119"/>
                      <a:pt x="33" y="119"/>
                      <a:pt x="33" y="119"/>
                    </a:cubicBezTo>
                    <a:cubicBezTo>
                      <a:pt x="48" y="119"/>
                      <a:pt x="61" y="123"/>
                      <a:pt x="65" y="135"/>
                    </a:cubicBezTo>
                    <a:close/>
                    <a:moveTo>
                      <a:pt x="33" y="0"/>
                    </a:moveTo>
                    <a:cubicBezTo>
                      <a:pt x="33" y="0"/>
                      <a:pt x="33" y="0"/>
                      <a:pt x="33" y="0"/>
                    </a:cubicBezTo>
                    <a:cubicBezTo>
                      <a:pt x="18" y="0"/>
                      <a:pt x="5" y="3"/>
                      <a:pt x="2" y="14"/>
                    </a:cubicBezTo>
                    <a:cubicBezTo>
                      <a:pt x="0" y="18"/>
                      <a:pt x="0" y="25"/>
                      <a:pt x="0" y="30"/>
                    </a:cubicBezTo>
                    <a:cubicBezTo>
                      <a:pt x="0" y="51"/>
                      <a:pt x="0" y="113"/>
                      <a:pt x="0" y="134"/>
                    </a:cubicBezTo>
                    <a:cubicBezTo>
                      <a:pt x="0" y="139"/>
                      <a:pt x="0" y="139"/>
                      <a:pt x="1" y="135"/>
                    </a:cubicBezTo>
                    <a:cubicBezTo>
                      <a:pt x="5" y="123"/>
                      <a:pt x="18" y="119"/>
                      <a:pt x="33" y="119"/>
                    </a:cubicBezTo>
                    <a:cubicBezTo>
                      <a:pt x="33" y="60"/>
                      <a:pt x="33" y="60"/>
                      <a:pt x="33" y="60"/>
                    </a:cubicBezTo>
                    <a:cubicBezTo>
                      <a:pt x="33" y="60"/>
                      <a:pt x="33" y="60"/>
                      <a:pt x="33" y="60"/>
                    </a:cubicBezTo>
                    <a:cubicBezTo>
                      <a:pt x="26" y="60"/>
                      <a:pt x="21" y="60"/>
                      <a:pt x="17" y="62"/>
                    </a:cubicBezTo>
                    <a:cubicBezTo>
                      <a:pt x="15" y="62"/>
                      <a:pt x="14" y="63"/>
                      <a:pt x="12" y="63"/>
                    </a:cubicBezTo>
                    <a:cubicBezTo>
                      <a:pt x="11" y="64"/>
                      <a:pt x="10" y="63"/>
                      <a:pt x="10" y="62"/>
                    </a:cubicBezTo>
                    <a:cubicBezTo>
                      <a:pt x="9" y="62"/>
                      <a:pt x="10" y="60"/>
                      <a:pt x="10" y="60"/>
                    </a:cubicBezTo>
                    <a:cubicBezTo>
                      <a:pt x="16" y="57"/>
                      <a:pt x="23" y="56"/>
                      <a:pt x="33" y="56"/>
                    </a:cubicBezTo>
                    <a:cubicBezTo>
                      <a:pt x="33" y="56"/>
                      <a:pt x="33" y="56"/>
                      <a:pt x="33" y="56"/>
                    </a:cubicBezTo>
                    <a:cubicBezTo>
                      <a:pt x="33" y="41"/>
                      <a:pt x="33" y="41"/>
                      <a:pt x="33" y="41"/>
                    </a:cubicBezTo>
                    <a:cubicBezTo>
                      <a:pt x="33" y="41"/>
                      <a:pt x="33" y="41"/>
                      <a:pt x="33" y="41"/>
                    </a:cubicBezTo>
                    <a:cubicBezTo>
                      <a:pt x="26" y="41"/>
                      <a:pt x="21" y="42"/>
                      <a:pt x="17" y="43"/>
                    </a:cubicBezTo>
                    <a:cubicBezTo>
                      <a:pt x="15" y="43"/>
                      <a:pt x="14" y="44"/>
                      <a:pt x="12" y="45"/>
                    </a:cubicBezTo>
                    <a:cubicBezTo>
                      <a:pt x="11" y="45"/>
                      <a:pt x="10" y="45"/>
                      <a:pt x="10" y="44"/>
                    </a:cubicBezTo>
                    <a:cubicBezTo>
                      <a:pt x="9" y="43"/>
                      <a:pt x="10" y="42"/>
                      <a:pt x="10" y="41"/>
                    </a:cubicBezTo>
                    <a:cubicBezTo>
                      <a:pt x="16" y="38"/>
                      <a:pt x="23" y="37"/>
                      <a:pt x="33" y="37"/>
                    </a:cubicBezTo>
                    <a:cubicBezTo>
                      <a:pt x="33" y="37"/>
                      <a:pt x="33" y="37"/>
                      <a:pt x="33" y="37"/>
                    </a:cubicBezTo>
                    <a:cubicBezTo>
                      <a:pt x="33" y="22"/>
                      <a:pt x="33" y="22"/>
                      <a:pt x="33" y="22"/>
                    </a:cubicBezTo>
                    <a:cubicBezTo>
                      <a:pt x="33" y="22"/>
                      <a:pt x="33" y="22"/>
                      <a:pt x="33" y="22"/>
                    </a:cubicBezTo>
                    <a:cubicBezTo>
                      <a:pt x="26" y="22"/>
                      <a:pt x="21" y="23"/>
                      <a:pt x="17" y="24"/>
                    </a:cubicBezTo>
                    <a:cubicBezTo>
                      <a:pt x="15" y="25"/>
                      <a:pt x="14" y="25"/>
                      <a:pt x="12" y="26"/>
                    </a:cubicBezTo>
                    <a:cubicBezTo>
                      <a:pt x="11" y="26"/>
                      <a:pt x="10" y="26"/>
                      <a:pt x="10" y="25"/>
                    </a:cubicBezTo>
                    <a:cubicBezTo>
                      <a:pt x="9" y="24"/>
                      <a:pt x="10" y="23"/>
                      <a:pt x="10" y="23"/>
                    </a:cubicBezTo>
                    <a:cubicBezTo>
                      <a:pt x="16" y="20"/>
                      <a:pt x="23" y="18"/>
                      <a:pt x="33" y="18"/>
                    </a:cubicBezTo>
                    <a:cubicBezTo>
                      <a:pt x="33" y="18"/>
                      <a:pt x="33" y="18"/>
                      <a:pt x="33" y="18"/>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Freeform: Shape 181">
                <a:extLst>
                  <a:ext uri="{FF2B5EF4-FFF2-40B4-BE49-F238E27FC236}">
                    <a16:creationId xmlns:a16="http://schemas.microsoft.com/office/drawing/2014/main" id="{AC724C74-5021-4C23-8507-49A4E109E8DA}"/>
                  </a:ext>
                </a:extLst>
              </p:cNvPr>
              <p:cNvSpPr>
                <a:spLocks/>
              </p:cNvSpPr>
              <p:nvPr/>
            </p:nvSpPr>
            <p:spPr bwMode="auto">
              <a:xfrm>
                <a:off x="4837122" y="4251011"/>
                <a:ext cx="166403" cy="166403"/>
              </a:xfrm>
              <a:custGeom>
                <a:avLst/>
                <a:gdLst>
                  <a:gd name="T0" fmla="*/ 78 w 103"/>
                  <a:gd name="T1" fmla="*/ 96 h 103"/>
                  <a:gd name="T2" fmla="*/ 97 w 103"/>
                  <a:gd name="T3" fmla="*/ 77 h 103"/>
                  <a:gd name="T4" fmla="*/ 102 w 103"/>
                  <a:gd name="T5" fmla="*/ 62 h 103"/>
                  <a:gd name="T6" fmla="*/ 102 w 103"/>
                  <a:gd name="T7" fmla="*/ 41 h 103"/>
                  <a:gd name="T8" fmla="*/ 97 w 103"/>
                  <a:gd name="T9" fmla="*/ 26 h 103"/>
                  <a:gd name="T10" fmla="*/ 78 w 103"/>
                  <a:gd name="T11" fmla="*/ 7 h 103"/>
                  <a:gd name="T12" fmla="*/ 71 w 103"/>
                  <a:gd name="T13" fmla="*/ 4 h 103"/>
                  <a:gd name="T14" fmla="*/ 55 w 103"/>
                  <a:gd name="T15" fmla="*/ 0 h 103"/>
                  <a:gd name="T16" fmla="*/ 58 w 103"/>
                  <a:gd name="T17" fmla="*/ 5 h 103"/>
                  <a:gd name="T18" fmla="*/ 64 w 103"/>
                  <a:gd name="T19" fmla="*/ 6 h 103"/>
                  <a:gd name="T20" fmla="*/ 70 w 103"/>
                  <a:gd name="T21" fmla="*/ 7 h 103"/>
                  <a:gd name="T22" fmla="*/ 68 w 103"/>
                  <a:gd name="T23" fmla="*/ 8 h 103"/>
                  <a:gd name="T24" fmla="*/ 60 w 103"/>
                  <a:gd name="T25" fmla="*/ 11 h 103"/>
                  <a:gd name="T26" fmla="*/ 61 w 103"/>
                  <a:gd name="T27" fmla="*/ 17 h 103"/>
                  <a:gd name="T28" fmla="*/ 66 w 103"/>
                  <a:gd name="T29" fmla="*/ 20 h 103"/>
                  <a:gd name="T30" fmla="*/ 73 w 103"/>
                  <a:gd name="T31" fmla="*/ 11 h 103"/>
                  <a:gd name="T32" fmla="*/ 79 w 103"/>
                  <a:gd name="T33" fmla="*/ 12 h 103"/>
                  <a:gd name="T34" fmla="*/ 83 w 103"/>
                  <a:gd name="T35" fmla="*/ 14 h 103"/>
                  <a:gd name="T36" fmla="*/ 85 w 103"/>
                  <a:gd name="T37" fmla="*/ 22 h 103"/>
                  <a:gd name="T38" fmla="*/ 84 w 103"/>
                  <a:gd name="T39" fmla="*/ 25 h 103"/>
                  <a:gd name="T40" fmla="*/ 81 w 103"/>
                  <a:gd name="T41" fmla="*/ 22 h 103"/>
                  <a:gd name="T42" fmla="*/ 75 w 103"/>
                  <a:gd name="T43" fmla="*/ 23 h 103"/>
                  <a:gd name="T44" fmla="*/ 79 w 103"/>
                  <a:gd name="T45" fmla="*/ 26 h 103"/>
                  <a:gd name="T46" fmla="*/ 68 w 103"/>
                  <a:gd name="T47" fmla="*/ 30 h 103"/>
                  <a:gd name="T48" fmla="*/ 63 w 103"/>
                  <a:gd name="T49" fmla="*/ 34 h 103"/>
                  <a:gd name="T50" fmla="*/ 56 w 103"/>
                  <a:gd name="T51" fmla="*/ 40 h 103"/>
                  <a:gd name="T52" fmla="*/ 60 w 103"/>
                  <a:gd name="T53" fmla="*/ 61 h 103"/>
                  <a:gd name="T54" fmla="*/ 66 w 103"/>
                  <a:gd name="T55" fmla="*/ 63 h 103"/>
                  <a:gd name="T56" fmla="*/ 71 w 103"/>
                  <a:gd name="T57" fmla="*/ 65 h 103"/>
                  <a:gd name="T58" fmla="*/ 81 w 103"/>
                  <a:gd name="T59" fmla="*/ 70 h 103"/>
                  <a:gd name="T60" fmla="*/ 86 w 103"/>
                  <a:gd name="T61" fmla="*/ 75 h 103"/>
                  <a:gd name="T62" fmla="*/ 93 w 103"/>
                  <a:gd name="T63" fmla="*/ 77 h 103"/>
                  <a:gd name="T64" fmla="*/ 59 w 103"/>
                  <a:gd name="T65" fmla="*/ 90 h 103"/>
                  <a:gd name="T66" fmla="*/ 1 w 103"/>
                  <a:gd name="T67" fmla="*/ 44 h 103"/>
                  <a:gd name="T68" fmla="*/ 2 w 103"/>
                  <a:gd name="T69" fmla="*/ 65 h 103"/>
                  <a:gd name="T70" fmla="*/ 11 w 103"/>
                  <a:gd name="T71" fmla="*/ 84 h 103"/>
                  <a:gd name="T72" fmla="*/ 33 w 103"/>
                  <a:gd name="T73" fmla="*/ 100 h 103"/>
                  <a:gd name="T74" fmla="*/ 53 w 103"/>
                  <a:gd name="T75" fmla="*/ 82 h 103"/>
                  <a:gd name="T76" fmla="*/ 51 w 103"/>
                  <a:gd name="T77" fmla="*/ 74 h 103"/>
                  <a:gd name="T78" fmla="*/ 54 w 103"/>
                  <a:gd name="T79" fmla="*/ 66 h 103"/>
                  <a:gd name="T80" fmla="*/ 47 w 103"/>
                  <a:gd name="T81" fmla="*/ 64 h 103"/>
                  <a:gd name="T82" fmla="*/ 41 w 103"/>
                  <a:gd name="T83" fmla="*/ 59 h 103"/>
                  <a:gd name="T84" fmla="*/ 30 w 103"/>
                  <a:gd name="T85" fmla="*/ 55 h 103"/>
                  <a:gd name="T86" fmla="*/ 25 w 103"/>
                  <a:gd name="T87" fmla="*/ 46 h 103"/>
                  <a:gd name="T88" fmla="*/ 23 w 103"/>
                  <a:gd name="T89" fmla="*/ 45 h 103"/>
                  <a:gd name="T90" fmla="*/ 23 w 103"/>
                  <a:gd name="T91" fmla="*/ 47 h 103"/>
                  <a:gd name="T92" fmla="*/ 19 w 103"/>
                  <a:gd name="T93" fmla="*/ 39 h 103"/>
                  <a:gd name="T94" fmla="*/ 19 w 103"/>
                  <a:gd name="T95" fmla="*/ 30 h 103"/>
                  <a:gd name="T96" fmla="*/ 23 w 103"/>
                  <a:gd name="T97" fmla="*/ 21 h 103"/>
                  <a:gd name="T98" fmla="*/ 22 w 103"/>
                  <a:gd name="T99" fmla="*/ 15 h 103"/>
                  <a:gd name="T100" fmla="*/ 47 w 103"/>
                  <a:gd name="T101" fmla="*/ 4 h 103"/>
                  <a:gd name="T102" fmla="*/ 55 w 103"/>
                  <a:gd name="T103" fmla="*/ 0 h 103"/>
                  <a:gd name="T104" fmla="*/ 32 w 103"/>
                  <a:gd name="T105" fmla="*/ 4 h 103"/>
                  <a:gd name="T106" fmla="*/ 15 w 103"/>
                  <a:gd name="T107" fmla="*/ 15 h 103"/>
                  <a:gd name="T108" fmla="*/ 4 w 103"/>
                  <a:gd name="T109" fmla="*/ 33 h 103"/>
                  <a:gd name="T110" fmla="*/ 55 w 103"/>
                  <a:gd name="T111" fmla="*/ 65 h 103"/>
                  <a:gd name="T112" fmla="*/ 48 w 103"/>
                  <a:gd name="T113" fmla="*/ 57 h 103"/>
                  <a:gd name="T114" fmla="*/ 46 w 103"/>
                  <a:gd name="T115" fmla="*/ 53 h 103"/>
                  <a:gd name="T116" fmla="*/ 37 w 103"/>
                  <a:gd name="T117" fmla="*/ 54 h 103"/>
                  <a:gd name="T118" fmla="*/ 42 w 103"/>
                  <a:gd name="T119" fmla="*/ 43 h 103"/>
                  <a:gd name="T120" fmla="*/ 51 w 103"/>
                  <a:gd name="T121" fmla="*/ 43 h 103"/>
                  <a:gd name="T122" fmla="*/ 54 w 103"/>
                  <a:gd name="T123" fmla="*/ 4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103">
                    <a:moveTo>
                      <a:pt x="55" y="103"/>
                    </a:moveTo>
                    <a:cubicBezTo>
                      <a:pt x="58" y="103"/>
                      <a:pt x="61" y="103"/>
                      <a:pt x="63" y="102"/>
                    </a:cubicBezTo>
                    <a:cubicBezTo>
                      <a:pt x="65" y="102"/>
                      <a:pt x="67" y="101"/>
                      <a:pt x="68" y="101"/>
                    </a:cubicBezTo>
                    <a:cubicBezTo>
                      <a:pt x="69" y="100"/>
                      <a:pt x="70" y="100"/>
                      <a:pt x="71" y="100"/>
                    </a:cubicBezTo>
                    <a:cubicBezTo>
                      <a:pt x="72" y="99"/>
                      <a:pt x="74" y="98"/>
                      <a:pt x="75" y="98"/>
                    </a:cubicBezTo>
                    <a:cubicBezTo>
                      <a:pt x="76" y="97"/>
                      <a:pt x="77" y="97"/>
                      <a:pt x="78" y="96"/>
                    </a:cubicBezTo>
                    <a:cubicBezTo>
                      <a:pt x="81" y="95"/>
                      <a:pt x="84" y="92"/>
                      <a:pt x="87" y="90"/>
                    </a:cubicBezTo>
                    <a:cubicBezTo>
                      <a:pt x="87" y="89"/>
                      <a:pt x="88" y="89"/>
                      <a:pt x="88" y="88"/>
                    </a:cubicBezTo>
                    <a:cubicBezTo>
                      <a:pt x="89" y="88"/>
                      <a:pt x="89" y="87"/>
                      <a:pt x="90" y="86"/>
                    </a:cubicBezTo>
                    <a:cubicBezTo>
                      <a:pt x="91" y="86"/>
                      <a:pt x="92" y="85"/>
                      <a:pt x="92" y="84"/>
                    </a:cubicBezTo>
                    <a:cubicBezTo>
                      <a:pt x="94" y="82"/>
                      <a:pt x="95" y="80"/>
                      <a:pt x="96" y="79"/>
                    </a:cubicBezTo>
                    <a:cubicBezTo>
                      <a:pt x="96" y="78"/>
                      <a:pt x="96" y="78"/>
                      <a:pt x="97" y="77"/>
                    </a:cubicBezTo>
                    <a:cubicBezTo>
                      <a:pt x="97" y="77"/>
                      <a:pt x="97" y="76"/>
                      <a:pt x="98" y="75"/>
                    </a:cubicBezTo>
                    <a:cubicBezTo>
                      <a:pt x="98" y="75"/>
                      <a:pt x="98" y="75"/>
                      <a:pt x="98" y="74"/>
                    </a:cubicBezTo>
                    <a:cubicBezTo>
                      <a:pt x="99" y="73"/>
                      <a:pt x="99" y="73"/>
                      <a:pt x="99" y="72"/>
                    </a:cubicBezTo>
                    <a:cubicBezTo>
                      <a:pt x="100" y="71"/>
                      <a:pt x="100" y="70"/>
                      <a:pt x="100" y="70"/>
                    </a:cubicBezTo>
                    <a:cubicBezTo>
                      <a:pt x="101" y="68"/>
                      <a:pt x="101" y="66"/>
                      <a:pt x="102" y="65"/>
                    </a:cubicBezTo>
                    <a:cubicBezTo>
                      <a:pt x="102" y="64"/>
                      <a:pt x="102" y="63"/>
                      <a:pt x="102" y="62"/>
                    </a:cubicBezTo>
                    <a:cubicBezTo>
                      <a:pt x="103" y="61"/>
                      <a:pt x="103" y="61"/>
                      <a:pt x="103" y="60"/>
                    </a:cubicBezTo>
                    <a:cubicBezTo>
                      <a:pt x="103" y="59"/>
                      <a:pt x="103" y="58"/>
                      <a:pt x="103" y="57"/>
                    </a:cubicBezTo>
                    <a:cubicBezTo>
                      <a:pt x="103" y="55"/>
                      <a:pt x="103" y="54"/>
                      <a:pt x="103" y="52"/>
                    </a:cubicBezTo>
                    <a:cubicBezTo>
                      <a:pt x="103" y="50"/>
                      <a:pt x="103" y="48"/>
                      <a:pt x="103" y="47"/>
                    </a:cubicBezTo>
                    <a:cubicBezTo>
                      <a:pt x="103" y="46"/>
                      <a:pt x="103" y="45"/>
                      <a:pt x="103" y="44"/>
                    </a:cubicBezTo>
                    <a:cubicBezTo>
                      <a:pt x="103" y="43"/>
                      <a:pt x="103" y="42"/>
                      <a:pt x="102" y="41"/>
                    </a:cubicBezTo>
                    <a:cubicBezTo>
                      <a:pt x="102" y="41"/>
                      <a:pt x="102" y="40"/>
                      <a:pt x="102" y="39"/>
                    </a:cubicBezTo>
                    <a:cubicBezTo>
                      <a:pt x="101" y="37"/>
                      <a:pt x="101" y="36"/>
                      <a:pt x="100" y="34"/>
                    </a:cubicBezTo>
                    <a:cubicBezTo>
                      <a:pt x="100" y="34"/>
                      <a:pt x="100" y="33"/>
                      <a:pt x="100" y="33"/>
                    </a:cubicBezTo>
                    <a:cubicBezTo>
                      <a:pt x="99" y="32"/>
                      <a:pt x="99" y="31"/>
                      <a:pt x="98" y="29"/>
                    </a:cubicBezTo>
                    <a:cubicBezTo>
                      <a:pt x="98" y="29"/>
                      <a:pt x="98" y="29"/>
                      <a:pt x="98" y="28"/>
                    </a:cubicBezTo>
                    <a:cubicBezTo>
                      <a:pt x="97" y="28"/>
                      <a:pt x="97" y="27"/>
                      <a:pt x="97" y="26"/>
                    </a:cubicBezTo>
                    <a:cubicBezTo>
                      <a:pt x="95" y="24"/>
                      <a:pt x="94" y="22"/>
                      <a:pt x="92" y="20"/>
                    </a:cubicBezTo>
                    <a:cubicBezTo>
                      <a:pt x="92" y="19"/>
                      <a:pt x="91" y="18"/>
                      <a:pt x="90" y="17"/>
                    </a:cubicBezTo>
                    <a:cubicBezTo>
                      <a:pt x="89" y="17"/>
                      <a:pt x="89" y="16"/>
                      <a:pt x="88" y="15"/>
                    </a:cubicBezTo>
                    <a:cubicBezTo>
                      <a:pt x="88" y="15"/>
                      <a:pt x="87" y="14"/>
                      <a:pt x="87" y="14"/>
                    </a:cubicBezTo>
                    <a:cubicBezTo>
                      <a:pt x="85" y="13"/>
                      <a:pt x="84" y="12"/>
                      <a:pt x="83" y="11"/>
                    </a:cubicBezTo>
                    <a:cubicBezTo>
                      <a:pt x="81" y="9"/>
                      <a:pt x="79" y="8"/>
                      <a:pt x="78" y="7"/>
                    </a:cubicBezTo>
                    <a:cubicBezTo>
                      <a:pt x="77" y="7"/>
                      <a:pt x="76" y="6"/>
                      <a:pt x="75" y="6"/>
                    </a:cubicBezTo>
                    <a:cubicBezTo>
                      <a:pt x="75" y="6"/>
                      <a:pt x="75" y="6"/>
                      <a:pt x="74" y="5"/>
                    </a:cubicBezTo>
                    <a:cubicBezTo>
                      <a:pt x="74" y="5"/>
                      <a:pt x="74" y="5"/>
                      <a:pt x="73" y="5"/>
                    </a:cubicBezTo>
                    <a:cubicBezTo>
                      <a:pt x="73" y="5"/>
                      <a:pt x="73" y="5"/>
                      <a:pt x="73" y="5"/>
                    </a:cubicBezTo>
                    <a:cubicBezTo>
                      <a:pt x="72" y="4"/>
                      <a:pt x="71" y="4"/>
                      <a:pt x="71" y="4"/>
                    </a:cubicBezTo>
                    <a:cubicBezTo>
                      <a:pt x="71" y="4"/>
                      <a:pt x="71" y="4"/>
                      <a:pt x="71" y="4"/>
                    </a:cubicBezTo>
                    <a:cubicBezTo>
                      <a:pt x="70" y="4"/>
                      <a:pt x="69" y="3"/>
                      <a:pt x="69" y="3"/>
                    </a:cubicBezTo>
                    <a:cubicBezTo>
                      <a:pt x="69" y="3"/>
                      <a:pt x="69" y="3"/>
                      <a:pt x="68" y="3"/>
                    </a:cubicBezTo>
                    <a:cubicBezTo>
                      <a:pt x="67" y="2"/>
                      <a:pt x="65" y="2"/>
                      <a:pt x="64" y="2"/>
                    </a:cubicBezTo>
                    <a:cubicBezTo>
                      <a:pt x="63" y="2"/>
                      <a:pt x="63" y="1"/>
                      <a:pt x="62" y="1"/>
                    </a:cubicBezTo>
                    <a:cubicBezTo>
                      <a:pt x="62" y="1"/>
                      <a:pt x="62" y="1"/>
                      <a:pt x="61" y="1"/>
                    </a:cubicBezTo>
                    <a:cubicBezTo>
                      <a:pt x="59" y="1"/>
                      <a:pt x="57" y="1"/>
                      <a:pt x="55" y="0"/>
                    </a:cubicBezTo>
                    <a:cubicBezTo>
                      <a:pt x="55" y="3"/>
                      <a:pt x="55" y="3"/>
                      <a:pt x="55" y="3"/>
                    </a:cubicBezTo>
                    <a:cubicBezTo>
                      <a:pt x="58" y="3"/>
                      <a:pt x="60" y="4"/>
                      <a:pt x="62" y="4"/>
                    </a:cubicBezTo>
                    <a:cubicBezTo>
                      <a:pt x="62" y="4"/>
                      <a:pt x="61" y="4"/>
                      <a:pt x="61" y="4"/>
                    </a:cubicBezTo>
                    <a:cubicBezTo>
                      <a:pt x="60" y="5"/>
                      <a:pt x="60" y="5"/>
                      <a:pt x="60" y="5"/>
                    </a:cubicBezTo>
                    <a:cubicBezTo>
                      <a:pt x="59" y="5"/>
                      <a:pt x="58" y="5"/>
                      <a:pt x="57" y="5"/>
                    </a:cubicBezTo>
                    <a:cubicBezTo>
                      <a:pt x="57" y="5"/>
                      <a:pt x="58" y="5"/>
                      <a:pt x="58" y="5"/>
                    </a:cubicBezTo>
                    <a:cubicBezTo>
                      <a:pt x="59" y="6"/>
                      <a:pt x="59" y="6"/>
                      <a:pt x="60" y="6"/>
                    </a:cubicBezTo>
                    <a:cubicBezTo>
                      <a:pt x="61" y="6"/>
                      <a:pt x="62" y="6"/>
                      <a:pt x="62" y="6"/>
                    </a:cubicBezTo>
                    <a:cubicBezTo>
                      <a:pt x="62" y="5"/>
                      <a:pt x="62" y="5"/>
                      <a:pt x="63" y="5"/>
                    </a:cubicBezTo>
                    <a:cubicBezTo>
                      <a:pt x="63" y="5"/>
                      <a:pt x="63" y="4"/>
                      <a:pt x="63" y="4"/>
                    </a:cubicBezTo>
                    <a:cubicBezTo>
                      <a:pt x="64" y="4"/>
                      <a:pt x="64" y="5"/>
                      <a:pt x="65" y="5"/>
                    </a:cubicBezTo>
                    <a:cubicBezTo>
                      <a:pt x="65" y="5"/>
                      <a:pt x="64" y="5"/>
                      <a:pt x="64" y="6"/>
                    </a:cubicBezTo>
                    <a:cubicBezTo>
                      <a:pt x="64" y="6"/>
                      <a:pt x="65" y="5"/>
                      <a:pt x="66" y="5"/>
                    </a:cubicBezTo>
                    <a:cubicBezTo>
                      <a:pt x="66" y="5"/>
                      <a:pt x="66" y="5"/>
                      <a:pt x="66" y="5"/>
                    </a:cubicBezTo>
                    <a:cubicBezTo>
                      <a:pt x="67" y="5"/>
                      <a:pt x="68" y="6"/>
                      <a:pt x="68" y="6"/>
                    </a:cubicBezTo>
                    <a:cubicBezTo>
                      <a:pt x="69" y="6"/>
                      <a:pt x="71" y="7"/>
                      <a:pt x="72" y="7"/>
                    </a:cubicBezTo>
                    <a:cubicBezTo>
                      <a:pt x="71" y="7"/>
                      <a:pt x="71" y="7"/>
                      <a:pt x="71" y="7"/>
                    </a:cubicBezTo>
                    <a:cubicBezTo>
                      <a:pt x="71" y="7"/>
                      <a:pt x="70" y="7"/>
                      <a:pt x="70" y="7"/>
                    </a:cubicBezTo>
                    <a:cubicBezTo>
                      <a:pt x="70" y="8"/>
                      <a:pt x="70" y="8"/>
                      <a:pt x="71" y="8"/>
                    </a:cubicBezTo>
                    <a:cubicBezTo>
                      <a:pt x="71" y="8"/>
                      <a:pt x="72" y="9"/>
                      <a:pt x="72" y="9"/>
                    </a:cubicBezTo>
                    <a:cubicBezTo>
                      <a:pt x="72" y="10"/>
                      <a:pt x="71" y="9"/>
                      <a:pt x="70" y="9"/>
                    </a:cubicBezTo>
                    <a:cubicBezTo>
                      <a:pt x="69" y="9"/>
                      <a:pt x="68" y="11"/>
                      <a:pt x="68" y="10"/>
                    </a:cubicBezTo>
                    <a:cubicBezTo>
                      <a:pt x="68" y="9"/>
                      <a:pt x="68" y="9"/>
                      <a:pt x="69" y="8"/>
                    </a:cubicBezTo>
                    <a:cubicBezTo>
                      <a:pt x="68" y="8"/>
                      <a:pt x="68" y="8"/>
                      <a:pt x="68" y="8"/>
                    </a:cubicBezTo>
                    <a:cubicBezTo>
                      <a:pt x="68" y="8"/>
                      <a:pt x="68" y="9"/>
                      <a:pt x="67" y="9"/>
                    </a:cubicBezTo>
                    <a:cubicBezTo>
                      <a:pt x="67" y="9"/>
                      <a:pt x="67" y="9"/>
                      <a:pt x="66" y="9"/>
                    </a:cubicBezTo>
                    <a:cubicBezTo>
                      <a:pt x="66" y="9"/>
                      <a:pt x="65" y="9"/>
                      <a:pt x="65" y="9"/>
                    </a:cubicBezTo>
                    <a:cubicBezTo>
                      <a:pt x="64" y="10"/>
                      <a:pt x="64" y="10"/>
                      <a:pt x="63" y="10"/>
                    </a:cubicBezTo>
                    <a:cubicBezTo>
                      <a:pt x="63" y="10"/>
                      <a:pt x="63" y="10"/>
                      <a:pt x="62" y="10"/>
                    </a:cubicBezTo>
                    <a:cubicBezTo>
                      <a:pt x="62" y="11"/>
                      <a:pt x="61" y="11"/>
                      <a:pt x="60" y="11"/>
                    </a:cubicBezTo>
                    <a:cubicBezTo>
                      <a:pt x="60" y="12"/>
                      <a:pt x="59" y="12"/>
                      <a:pt x="58" y="13"/>
                    </a:cubicBezTo>
                    <a:cubicBezTo>
                      <a:pt x="58" y="13"/>
                      <a:pt x="57" y="13"/>
                      <a:pt x="57" y="14"/>
                    </a:cubicBezTo>
                    <a:cubicBezTo>
                      <a:pt x="57" y="14"/>
                      <a:pt x="58" y="14"/>
                      <a:pt x="58" y="14"/>
                    </a:cubicBezTo>
                    <a:cubicBezTo>
                      <a:pt x="58" y="15"/>
                      <a:pt x="58" y="15"/>
                      <a:pt x="58" y="15"/>
                    </a:cubicBezTo>
                    <a:cubicBezTo>
                      <a:pt x="58" y="16"/>
                      <a:pt x="59" y="15"/>
                      <a:pt x="59" y="16"/>
                    </a:cubicBezTo>
                    <a:cubicBezTo>
                      <a:pt x="60" y="16"/>
                      <a:pt x="61" y="16"/>
                      <a:pt x="61" y="17"/>
                    </a:cubicBezTo>
                    <a:cubicBezTo>
                      <a:pt x="62" y="17"/>
                      <a:pt x="62" y="17"/>
                      <a:pt x="63" y="17"/>
                    </a:cubicBezTo>
                    <a:cubicBezTo>
                      <a:pt x="64" y="17"/>
                      <a:pt x="65" y="17"/>
                      <a:pt x="65" y="18"/>
                    </a:cubicBezTo>
                    <a:cubicBezTo>
                      <a:pt x="65" y="18"/>
                      <a:pt x="64" y="19"/>
                      <a:pt x="64" y="19"/>
                    </a:cubicBezTo>
                    <a:cubicBezTo>
                      <a:pt x="64" y="19"/>
                      <a:pt x="64" y="20"/>
                      <a:pt x="64" y="20"/>
                    </a:cubicBezTo>
                    <a:cubicBezTo>
                      <a:pt x="64" y="21"/>
                      <a:pt x="64" y="21"/>
                      <a:pt x="65" y="21"/>
                    </a:cubicBezTo>
                    <a:cubicBezTo>
                      <a:pt x="65" y="21"/>
                      <a:pt x="66" y="21"/>
                      <a:pt x="66" y="20"/>
                    </a:cubicBezTo>
                    <a:cubicBezTo>
                      <a:pt x="66" y="19"/>
                      <a:pt x="66" y="19"/>
                      <a:pt x="67" y="18"/>
                    </a:cubicBezTo>
                    <a:cubicBezTo>
                      <a:pt x="69" y="18"/>
                      <a:pt x="72" y="17"/>
                      <a:pt x="71" y="14"/>
                    </a:cubicBezTo>
                    <a:cubicBezTo>
                      <a:pt x="71" y="14"/>
                      <a:pt x="71" y="14"/>
                      <a:pt x="71" y="13"/>
                    </a:cubicBezTo>
                    <a:cubicBezTo>
                      <a:pt x="71" y="13"/>
                      <a:pt x="72" y="13"/>
                      <a:pt x="72" y="12"/>
                    </a:cubicBezTo>
                    <a:cubicBezTo>
                      <a:pt x="72" y="12"/>
                      <a:pt x="72" y="12"/>
                      <a:pt x="73" y="11"/>
                    </a:cubicBezTo>
                    <a:cubicBezTo>
                      <a:pt x="73" y="11"/>
                      <a:pt x="73" y="11"/>
                      <a:pt x="73" y="11"/>
                    </a:cubicBezTo>
                    <a:cubicBezTo>
                      <a:pt x="73" y="10"/>
                      <a:pt x="73" y="10"/>
                      <a:pt x="73" y="10"/>
                    </a:cubicBezTo>
                    <a:cubicBezTo>
                      <a:pt x="74" y="10"/>
                      <a:pt x="74" y="10"/>
                      <a:pt x="74" y="11"/>
                    </a:cubicBezTo>
                    <a:cubicBezTo>
                      <a:pt x="75" y="11"/>
                      <a:pt x="75" y="11"/>
                      <a:pt x="76" y="11"/>
                    </a:cubicBezTo>
                    <a:cubicBezTo>
                      <a:pt x="76" y="11"/>
                      <a:pt x="76" y="11"/>
                      <a:pt x="76" y="11"/>
                    </a:cubicBezTo>
                    <a:cubicBezTo>
                      <a:pt x="77" y="11"/>
                      <a:pt x="77" y="11"/>
                      <a:pt x="78" y="12"/>
                    </a:cubicBezTo>
                    <a:cubicBezTo>
                      <a:pt x="78" y="12"/>
                      <a:pt x="78" y="12"/>
                      <a:pt x="79" y="12"/>
                    </a:cubicBezTo>
                    <a:cubicBezTo>
                      <a:pt x="78" y="13"/>
                      <a:pt x="78" y="13"/>
                      <a:pt x="78" y="13"/>
                    </a:cubicBezTo>
                    <a:cubicBezTo>
                      <a:pt x="78" y="13"/>
                      <a:pt x="78" y="13"/>
                      <a:pt x="78" y="13"/>
                    </a:cubicBezTo>
                    <a:cubicBezTo>
                      <a:pt x="78" y="14"/>
                      <a:pt x="79" y="14"/>
                      <a:pt x="79" y="14"/>
                    </a:cubicBezTo>
                    <a:cubicBezTo>
                      <a:pt x="79" y="14"/>
                      <a:pt x="80" y="14"/>
                      <a:pt x="80" y="14"/>
                    </a:cubicBezTo>
                    <a:cubicBezTo>
                      <a:pt x="81" y="14"/>
                      <a:pt x="81" y="13"/>
                      <a:pt x="82" y="13"/>
                    </a:cubicBezTo>
                    <a:cubicBezTo>
                      <a:pt x="82" y="14"/>
                      <a:pt x="83" y="14"/>
                      <a:pt x="83" y="14"/>
                    </a:cubicBezTo>
                    <a:cubicBezTo>
                      <a:pt x="83" y="15"/>
                      <a:pt x="83" y="15"/>
                      <a:pt x="83" y="15"/>
                    </a:cubicBezTo>
                    <a:cubicBezTo>
                      <a:pt x="83" y="16"/>
                      <a:pt x="83" y="16"/>
                      <a:pt x="83" y="17"/>
                    </a:cubicBezTo>
                    <a:cubicBezTo>
                      <a:pt x="83" y="18"/>
                      <a:pt x="84" y="17"/>
                      <a:pt x="85" y="18"/>
                    </a:cubicBezTo>
                    <a:cubicBezTo>
                      <a:pt x="85" y="18"/>
                      <a:pt x="85" y="18"/>
                      <a:pt x="85" y="19"/>
                    </a:cubicBezTo>
                    <a:cubicBezTo>
                      <a:pt x="86" y="19"/>
                      <a:pt x="86" y="19"/>
                      <a:pt x="86" y="19"/>
                    </a:cubicBezTo>
                    <a:cubicBezTo>
                      <a:pt x="86" y="20"/>
                      <a:pt x="85" y="20"/>
                      <a:pt x="85" y="22"/>
                    </a:cubicBezTo>
                    <a:cubicBezTo>
                      <a:pt x="85" y="22"/>
                      <a:pt x="85" y="22"/>
                      <a:pt x="85" y="22"/>
                    </a:cubicBezTo>
                    <a:cubicBezTo>
                      <a:pt x="85" y="23"/>
                      <a:pt x="86" y="23"/>
                      <a:pt x="86" y="23"/>
                    </a:cubicBezTo>
                    <a:cubicBezTo>
                      <a:pt x="86" y="24"/>
                      <a:pt x="86" y="24"/>
                      <a:pt x="86" y="24"/>
                    </a:cubicBezTo>
                    <a:cubicBezTo>
                      <a:pt x="87" y="25"/>
                      <a:pt x="87" y="26"/>
                      <a:pt x="86" y="26"/>
                    </a:cubicBezTo>
                    <a:cubicBezTo>
                      <a:pt x="85" y="26"/>
                      <a:pt x="85" y="25"/>
                      <a:pt x="85" y="25"/>
                    </a:cubicBezTo>
                    <a:cubicBezTo>
                      <a:pt x="84" y="25"/>
                      <a:pt x="84" y="25"/>
                      <a:pt x="84" y="25"/>
                    </a:cubicBezTo>
                    <a:cubicBezTo>
                      <a:pt x="84" y="25"/>
                      <a:pt x="83" y="25"/>
                      <a:pt x="83" y="25"/>
                    </a:cubicBezTo>
                    <a:cubicBezTo>
                      <a:pt x="82" y="25"/>
                      <a:pt x="81" y="25"/>
                      <a:pt x="81" y="25"/>
                    </a:cubicBezTo>
                    <a:cubicBezTo>
                      <a:pt x="82" y="24"/>
                      <a:pt x="83" y="23"/>
                      <a:pt x="83" y="22"/>
                    </a:cubicBezTo>
                    <a:cubicBezTo>
                      <a:pt x="84" y="22"/>
                      <a:pt x="84" y="22"/>
                      <a:pt x="84" y="21"/>
                    </a:cubicBezTo>
                    <a:cubicBezTo>
                      <a:pt x="84" y="21"/>
                      <a:pt x="83" y="21"/>
                      <a:pt x="83" y="22"/>
                    </a:cubicBezTo>
                    <a:cubicBezTo>
                      <a:pt x="82" y="22"/>
                      <a:pt x="82" y="22"/>
                      <a:pt x="81" y="22"/>
                    </a:cubicBezTo>
                    <a:cubicBezTo>
                      <a:pt x="80" y="22"/>
                      <a:pt x="79" y="22"/>
                      <a:pt x="78" y="23"/>
                    </a:cubicBezTo>
                    <a:cubicBezTo>
                      <a:pt x="78" y="23"/>
                      <a:pt x="79" y="23"/>
                      <a:pt x="79" y="23"/>
                    </a:cubicBezTo>
                    <a:cubicBezTo>
                      <a:pt x="79" y="24"/>
                      <a:pt x="78" y="24"/>
                      <a:pt x="78" y="23"/>
                    </a:cubicBezTo>
                    <a:cubicBezTo>
                      <a:pt x="78" y="23"/>
                      <a:pt x="78" y="23"/>
                      <a:pt x="78" y="23"/>
                    </a:cubicBezTo>
                    <a:cubicBezTo>
                      <a:pt x="77" y="22"/>
                      <a:pt x="76" y="22"/>
                      <a:pt x="76" y="22"/>
                    </a:cubicBezTo>
                    <a:cubicBezTo>
                      <a:pt x="75" y="22"/>
                      <a:pt x="75" y="23"/>
                      <a:pt x="75" y="23"/>
                    </a:cubicBezTo>
                    <a:cubicBezTo>
                      <a:pt x="75" y="24"/>
                      <a:pt x="77" y="23"/>
                      <a:pt x="77" y="24"/>
                    </a:cubicBezTo>
                    <a:cubicBezTo>
                      <a:pt x="76" y="24"/>
                      <a:pt x="75" y="25"/>
                      <a:pt x="76" y="26"/>
                    </a:cubicBezTo>
                    <a:cubicBezTo>
                      <a:pt x="76" y="26"/>
                      <a:pt x="76" y="27"/>
                      <a:pt x="76" y="27"/>
                    </a:cubicBezTo>
                    <a:cubicBezTo>
                      <a:pt x="77" y="27"/>
                      <a:pt x="77" y="26"/>
                      <a:pt x="77" y="26"/>
                    </a:cubicBezTo>
                    <a:cubicBezTo>
                      <a:pt x="77" y="26"/>
                      <a:pt x="77" y="27"/>
                      <a:pt x="78" y="27"/>
                    </a:cubicBezTo>
                    <a:cubicBezTo>
                      <a:pt x="78" y="27"/>
                      <a:pt x="79" y="26"/>
                      <a:pt x="79" y="26"/>
                    </a:cubicBezTo>
                    <a:cubicBezTo>
                      <a:pt x="80" y="27"/>
                      <a:pt x="79" y="27"/>
                      <a:pt x="78" y="27"/>
                    </a:cubicBezTo>
                    <a:cubicBezTo>
                      <a:pt x="77" y="28"/>
                      <a:pt x="76" y="28"/>
                      <a:pt x="75" y="28"/>
                    </a:cubicBezTo>
                    <a:cubicBezTo>
                      <a:pt x="75" y="28"/>
                      <a:pt x="73" y="30"/>
                      <a:pt x="73" y="29"/>
                    </a:cubicBezTo>
                    <a:cubicBezTo>
                      <a:pt x="73" y="28"/>
                      <a:pt x="74" y="28"/>
                      <a:pt x="74" y="28"/>
                    </a:cubicBezTo>
                    <a:cubicBezTo>
                      <a:pt x="73" y="27"/>
                      <a:pt x="72" y="28"/>
                      <a:pt x="72" y="28"/>
                    </a:cubicBezTo>
                    <a:cubicBezTo>
                      <a:pt x="70" y="29"/>
                      <a:pt x="69" y="29"/>
                      <a:pt x="68" y="30"/>
                    </a:cubicBezTo>
                    <a:cubicBezTo>
                      <a:pt x="68" y="30"/>
                      <a:pt x="68" y="31"/>
                      <a:pt x="68" y="31"/>
                    </a:cubicBezTo>
                    <a:cubicBezTo>
                      <a:pt x="68" y="31"/>
                      <a:pt x="67" y="31"/>
                      <a:pt x="67" y="31"/>
                    </a:cubicBezTo>
                    <a:cubicBezTo>
                      <a:pt x="66" y="31"/>
                      <a:pt x="66" y="32"/>
                      <a:pt x="66" y="32"/>
                    </a:cubicBezTo>
                    <a:cubicBezTo>
                      <a:pt x="65" y="32"/>
                      <a:pt x="65" y="32"/>
                      <a:pt x="65" y="32"/>
                    </a:cubicBezTo>
                    <a:cubicBezTo>
                      <a:pt x="64" y="32"/>
                      <a:pt x="64" y="33"/>
                      <a:pt x="64" y="33"/>
                    </a:cubicBezTo>
                    <a:cubicBezTo>
                      <a:pt x="64" y="33"/>
                      <a:pt x="63" y="34"/>
                      <a:pt x="63" y="34"/>
                    </a:cubicBezTo>
                    <a:cubicBezTo>
                      <a:pt x="63" y="34"/>
                      <a:pt x="63" y="35"/>
                      <a:pt x="62" y="35"/>
                    </a:cubicBezTo>
                    <a:cubicBezTo>
                      <a:pt x="62" y="35"/>
                      <a:pt x="62" y="35"/>
                      <a:pt x="61" y="35"/>
                    </a:cubicBezTo>
                    <a:cubicBezTo>
                      <a:pt x="61" y="35"/>
                      <a:pt x="61" y="36"/>
                      <a:pt x="61" y="37"/>
                    </a:cubicBezTo>
                    <a:cubicBezTo>
                      <a:pt x="61" y="38"/>
                      <a:pt x="60" y="38"/>
                      <a:pt x="59" y="38"/>
                    </a:cubicBezTo>
                    <a:cubicBezTo>
                      <a:pt x="58" y="39"/>
                      <a:pt x="58" y="39"/>
                      <a:pt x="58" y="39"/>
                    </a:cubicBezTo>
                    <a:cubicBezTo>
                      <a:pt x="57" y="39"/>
                      <a:pt x="57" y="40"/>
                      <a:pt x="56" y="40"/>
                    </a:cubicBezTo>
                    <a:cubicBezTo>
                      <a:pt x="56" y="40"/>
                      <a:pt x="56" y="40"/>
                      <a:pt x="55" y="41"/>
                    </a:cubicBezTo>
                    <a:cubicBezTo>
                      <a:pt x="55" y="65"/>
                      <a:pt x="55" y="65"/>
                      <a:pt x="55" y="65"/>
                    </a:cubicBezTo>
                    <a:cubicBezTo>
                      <a:pt x="56" y="64"/>
                      <a:pt x="56" y="64"/>
                      <a:pt x="56" y="64"/>
                    </a:cubicBezTo>
                    <a:cubicBezTo>
                      <a:pt x="56" y="63"/>
                      <a:pt x="57" y="63"/>
                      <a:pt x="57" y="62"/>
                    </a:cubicBezTo>
                    <a:cubicBezTo>
                      <a:pt x="58" y="62"/>
                      <a:pt x="58" y="62"/>
                      <a:pt x="59" y="62"/>
                    </a:cubicBezTo>
                    <a:cubicBezTo>
                      <a:pt x="59" y="62"/>
                      <a:pt x="60" y="62"/>
                      <a:pt x="60" y="61"/>
                    </a:cubicBezTo>
                    <a:cubicBezTo>
                      <a:pt x="60" y="61"/>
                      <a:pt x="60" y="61"/>
                      <a:pt x="61" y="61"/>
                    </a:cubicBezTo>
                    <a:cubicBezTo>
                      <a:pt x="61" y="62"/>
                      <a:pt x="60" y="62"/>
                      <a:pt x="61" y="62"/>
                    </a:cubicBezTo>
                    <a:cubicBezTo>
                      <a:pt x="61" y="63"/>
                      <a:pt x="62" y="61"/>
                      <a:pt x="62" y="61"/>
                    </a:cubicBezTo>
                    <a:cubicBezTo>
                      <a:pt x="62" y="61"/>
                      <a:pt x="63" y="62"/>
                      <a:pt x="63" y="62"/>
                    </a:cubicBezTo>
                    <a:cubicBezTo>
                      <a:pt x="64" y="62"/>
                      <a:pt x="64" y="63"/>
                      <a:pt x="64" y="63"/>
                    </a:cubicBezTo>
                    <a:cubicBezTo>
                      <a:pt x="65" y="63"/>
                      <a:pt x="65" y="63"/>
                      <a:pt x="66" y="63"/>
                    </a:cubicBezTo>
                    <a:cubicBezTo>
                      <a:pt x="66" y="63"/>
                      <a:pt x="67" y="63"/>
                      <a:pt x="67" y="63"/>
                    </a:cubicBezTo>
                    <a:cubicBezTo>
                      <a:pt x="67" y="63"/>
                      <a:pt x="68" y="63"/>
                      <a:pt x="68" y="63"/>
                    </a:cubicBezTo>
                    <a:cubicBezTo>
                      <a:pt x="69" y="62"/>
                      <a:pt x="70" y="63"/>
                      <a:pt x="70" y="63"/>
                    </a:cubicBezTo>
                    <a:cubicBezTo>
                      <a:pt x="70" y="63"/>
                      <a:pt x="70" y="63"/>
                      <a:pt x="71" y="63"/>
                    </a:cubicBezTo>
                    <a:cubicBezTo>
                      <a:pt x="71" y="63"/>
                      <a:pt x="71" y="64"/>
                      <a:pt x="71" y="64"/>
                    </a:cubicBezTo>
                    <a:cubicBezTo>
                      <a:pt x="71" y="64"/>
                      <a:pt x="71" y="65"/>
                      <a:pt x="71" y="65"/>
                    </a:cubicBezTo>
                    <a:cubicBezTo>
                      <a:pt x="72" y="65"/>
                      <a:pt x="72" y="65"/>
                      <a:pt x="73" y="65"/>
                    </a:cubicBezTo>
                    <a:cubicBezTo>
                      <a:pt x="73" y="65"/>
                      <a:pt x="73" y="66"/>
                      <a:pt x="74" y="66"/>
                    </a:cubicBezTo>
                    <a:cubicBezTo>
                      <a:pt x="74" y="67"/>
                      <a:pt x="75" y="68"/>
                      <a:pt x="76" y="68"/>
                    </a:cubicBezTo>
                    <a:cubicBezTo>
                      <a:pt x="76" y="68"/>
                      <a:pt x="77" y="67"/>
                      <a:pt x="77" y="67"/>
                    </a:cubicBezTo>
                    <a:cubicBezTo>
                      <a:pt x="78" y="68"/>
                      <a:pt x="79" y="68"/>
                      <a:pt x="80" y="69"/>
                    </a:cubicBezTo>
                    <a:cubicBezTo>
                      <a:pt x="80" y="69"/>
                      <a:pt x="81" y="69"/>
                      <a:pt x="81" y="70"/>
                    </a:cubicBezTo>
                    <a:cubicBezTo>
                      <a:pt x="81" y="70"/>
                      <a:pt x="81" y="70"/>
                      <a:pt x="81" y="71"/>
                    </a:cubicBezTo>
                    <a:cubicBezTo>
                      <a:pt x="81" y="71"/>
                      <a:pt x="82" y="72"/>
                      <a:pt x="82" y="73"/>
                    </a:cubicBezTo>
                    <a:cubicBezTo>
                      <a:pt x="82" y="73"/>
                      <a:pt x="82" y="73"/>
                      <a:pt x="83" y="74"/>
                    </a:cubicBezTo>
                    <a:cubicBezTo>
                      <a:pt x="83" y="74"/>
                      <a:pt x="83" y="74"/>
                      <a:pt x="84" y="74"/>
                    </a:cubicBezTo>
                    <a:cubicBezTo>
                      <a:pt x="84" y="74"/>
                      <a:pt x="84" y="74"/>
                      <a:pt x="84" y="74"/>
                    </a:cubicBezTo>
                    <a:cubicBezTo>
                      <a:pt x="85" y="74"/>
                      <a:pt x="86" y="75"/>
                      <a:pt x="86" y="75"/>
                    </a:cubicBezTo>
                    <a:cubicBezTo>
                      <a:pt x="86" y="75"/>
                      <a:pt x="87" y="75"/>
                      <a:pt x="87" y="75"/>
                    </a:cubicBezTo>
                    <a:cubicBezTo>
                      <a:pt x="87" y="75"/>
                      <a:pt x="87" y="76"/>
                      <a:pt x="88" y="76"/>
                    </a:cubicBezTo>
                    <a:cubicBezTo>
                      <a:pt x="88" y="76"/>
                      <a:pt x="88" y="76"/>
                      <a:pt x="89" y="76"/>
                    </a:cubicBezTo>
                    <a:cubicBezTo>
                      <a:pt x="89" y="76"/>
                      <a:pt x="90" y="77"/>
                      <a:pt x="91" y="77"/>
                    </a:cubicBezTo>
                    <a:cubicBezTo>
                      <a:pt x="91" y="77"/>
                      <a:pt x="91" y="76"/>
                      <a:pt x="92" y="76"/>
                    </a:cubicBezTo>
                    <a:cubicBezTo>
                      <a:pt x="92" y="77"/>
                      <a:pt x="93" y="77"/>
                      <a:pt x="93" y="77"/>
                    </a:cubicBezTo>
                    <a:cubicBezTo>
                      <a:pt x="87" y="88"/>
                      <a:pt x="76" y="96"/>
                      <a:pt x="63" y="99"/>
                    </a:cubicBezTo>
                    <a:cubicBezTo>
                      <a:pt x="63" y="99"/>
                      <a:pt x="63" y="98"/>
                      <a:pt x="63" y="98"/>
                    </a:cubicBezTo>
                    <a:cubicBezTo>
                      <a:pt x="63" y="97"/>
                      <a:pt x="63" y="96"/>
                      <a:pt x="63" y="95"/>
                    </a:cubicBezTo>
                    <a:cubicBezTo>
                      <a:pt x="63" y="94"/>
                      <a:pt x="63" y="93"/>
                      <a:pt x="63" y="93"/>
                    </a:cubicBezTo>
                    <a:cubicBezTo>
                      <a:pt x="62" y="92"/>
                      <a:pt x="61" y="91"/>
                      <a:pt x="60" y="91"/>
                    </a:cubicBezTo>
                    <a:cubicBezTo>
                      <a:pt x="60" y="91"/>
                      <a:pt x="60" y="91"/>
                      <a:pt x="59" y="90"/>
                    </a:cubicBezTo>
                    <a:cubicBezTo>
                      <a:pt x="58" y="90"/>
                      <a:pt x="57" y="89"/>
                      <a:pt x="56" y="88"/>
                    </a:cubicBezTo>
                    <a:cubicBezTo>
                      <a:pt x="56" y="88"/>
                      <a:pt x="56" y="88"/>
                      <a:pt x="56" y="87"/>
                    </a:cubicBezTo>
                    <a:cubicBezTo>
                      <a:pt x="56" y="87"/>
                      <a:pt x="56" y="87"/>
                      <a:pt x="55" y="87"/>
                    </a:cubicBezTo>
                    <a:lnTo>
                      <a:pt x="55" y="103"/>
                    </a:lnTo>
                    <a:close/>
                    <a:moveTo>
                      <a:pt x="1" y="41"/>
                    </a:moveTo>
                    <a:cubicBezTo>
                      <a:pt x="1" y="42"/>
                      <a:pt x="1" y="43"/>
                      <a:pt x="1" y="44"/>
                    </a:cubicBezTo>
                    <a:cubicBezTo>
                      <a:pt x="1" y="45"/>
                      <a:pt x="1" y="46"/>
                      <a:pt x="1" y="47"/>
                    </a:cubicBezTo>
                    <a:cubicBezTo>
                      <a:pt x="0" y="48"/>
                      <a:pt x="0" y="50"/>
                      <a:pt x="0" y="52"/>
                    </a:cubicBezTo>
                    <a:cubicBezTo>
                      <a:pt x="0" y="54"/>
                      <a:pt x="0" y="55"/>
                      <a:pt x="1" y="57"/>
                    </a:cubicBezTo>
                    <a:cubicBezTo>
                      <a:pt x="1" y="58"/>
                      <a:pt x="1" y="59"/>
                      <a:pt x="1" y="60"/>
                    </a:cubicBezTo>
                    <a:cubicBezTo>
                      <a:pt x="1" y="61"/>
                      <a:pt x="1" y="61"/>
                      <a:pt x="1" y="62"/>
                    </a:cubicBezTo>
                    <a:cubicBezTo>
                      <a:pt x="2" y="63"/>
                      <a:pt x="2" y="64"/>
                      <a:pt x="2" y="65"/>
                    </a:cubicBezTo>
                    <a:cubicBezTo>
                      <a:pt x="2" y="66"/>
                      <a:pt x="3" y="68"/>
                      <a:pt x="4" y="70"/>
                    </a:cubicBezTo>
                    <a:cubicBezTo>
                      <a:pt x="4" y="70"/>
                      <a:pt x="4" y="71"/>
                      <a:pt x="4" y="72"/>
                    </a:cubicBezTo>
                    <a:cubicBezTo>
                      <a:pt x="5" y="73"/>
                      <a:pt x="5" y="73"/>
                      <a:pt x="5" y="74"/>
                    </a:cubicBezTo>
                    <a:cubicBezTo>
                      <a:pt x="6" y="75"/>
                      <a:pt x="6" y="75"/>
                      <a:pt x="6" y="75"/>
                    </a:cubicBezTo>
                    <a:cubicBezTo>
                      <a:pt x="6" y="76"/>
                      <a:pt x="7" y="77"/>
                      <a:pt x="7" y="77"/>
                    </a:cubicBezTo>
                    <a:cubicBezTo>
                      <a:pt x="8" y="80"/>
                      <a:pt x="10" y="82"/>
                      <a:pt x="11" y="84"/>
                    </a:cubicBezTo>
                    <a:cubicBezTo>
                      <a:pt x="12" y="85"/>
                      <a:pt x="13" y="86"/>
                      <a:pt x="14" y="86"/>
                    </a:cubicBezTo>
                    <a:cubicBezTo>
                      <a:pt x="14" y="87"/>
                      <a:pt x="15" y="88"/>
                      <a:pt x="15" y="88"/>
                    </a:cubicBezTo>
                    <a:cubicBezTo>
                      <a:pt x="16" y="89"/>
                      <a:pt x="17" y="89"/>
                      <a:pt x="17" y="90"/>
                    </a:cubicBezTo>
                    <a:cubicBezTo>
                      <a:pt x="20" y="92"/>
                      <a:pt x="23" y="95"/>
                      <a:pt x="26" y="96"/>
                    </a:cubicBezTo>
                    <a:cubicBezTo>
                      <a:pt x="27" y="97"/>
                      <a:pt x="28" y="97"/>
                      <a:pt x="28" y="98"/>
                    </a:cubicBezTo>
                    <a:cubicBezTo>
                      <a:pt x="30" y="98"/>
                      <a:pt x="31" y="99"/>
                      <a:pt x="33" y="100"/>
                    </a:cubicBezTo>
                    <a:cubicBezTo>
                      <a:pt x="34" y="100"/>
                      <a:pt x="35" y="100"/>
                      <a:pt x="35" y="101"/>
                    </a:cubicBezTo>
                    <a:cubicBezTo>
                      <a:pt x="41" y="102"/>
                      <a:pt x="46" y="103"/>
                      <a:pt x="52" y="103"/>
                    </a:cubicBezTo>
                    <a:cubicBezTo>
                      <a:pt x="53" y="103"/>
                      <a:pt x="54" y="103"/>
                      <a:pt x="55" y="103"/>
                    </a:cubicBezTo>
                    <a:cubicBezTo>
                      <a:pt x="55" y="87"/>
                      <a:pt x="55" y="87"/>
                      <a:pt x="55" y="87"/>
                    </a:cubicBezTo>
                    <a:cubicBezTo>
                      <a:pt x="55" y="86"/>
                      <a:pt x="55" y="86"/>
                      <a:pt x="55" y="86"/>
                    </a:cubicBezTo>
                    <a:cubicBezTo>
                      <a:pt x="54" y="85"/>
                      <a:pt x="54" y="83"/>
                      <a:pt x="53" y="82"/>
                    </a:cubicBezTo>
                    <a:cubicBezTo>
                      <a:pt x="53" y="82"/>
                      <a:pt x="52" y="81"/>
                      <a:pt x="52" y="81"/>
                    </a:cubicBezTo>
                    <a:cubicBezTo>
                      <a:pt x="52" y="80"/>
                      <a:pt x="51" y="80"/>
                      <a:pt x="51" y="80"/>
                    </a:cubicBezTo>
                    <a:cubicBezTo>
                      <a:pt x="51" y="79"/>
                      <a:pt x="50" y="79"/>
                      <a:pt x="50" y="78"/>
                    </a:cubicBezTo>
                    <a:cubicBezTo>
                      <a:pt x="50" y="78"/>
                      <a:pt x="51" y="77"/>
                      <a:pt x="51" y="77"/>
                    </a:cubicBezTo>
                    <a:cubicBezTo>
                      <a:pt x="51" y="76"/>
                      <a:pt x="51" y="76"/>
                      <a:pt x="51" y="76"/>
                    </a:cubicBezTo>
                    <a:cubicBezTo>
                      <a:pt x="51" y="75"/>
                      <a:pt x="51" y="74"/>
                      <a:pt x="51" y="74"/>
                    </a:cubicBezTo>
                    <a:cubicBezTo>
                      <a:pt x="51" y="73"/>
                      <a:pt x="52" y="73"/>
                      <a:pt x="52" y="73"/>
                    </a:cubicBezTo>
                    <a:cubicBezTo>
                      <a:pt x="52" y="73"/>
                      <a:pt x="52" y="73"/>
                      <a:pt x="53" y="72"/>
                    </a:cubicBezTo>
                    <a:cubicBezTo>
                      <a:pt x="53" y="72"/>
                      <a:pt x="53" y="72"/>
                      <a:pt x="53" y="71"/>
                    </a:cubicBezTo>
                    <a:cubicBezTo>
                      <a:pt x="53" y="71"/>
                      <a:pt x="54" y="71"/>
                      <a:pt x="54" y="70"/>
                    </a:cubicBezTo>
                    <a:cubicBezTo>
                      <a:pt x="54" y="70"/>
                      <a:pt x="54" y="68"/>
                      <a:pt x="54" y="67"/>
                    </a:cubicBezTo>
                    <a:cubicBezTo>
                      <a:pt x="54" y="67"/>
                      <a:pt x="54" y="66"/>
                      <a:pt x="54" y="66"/>
                    </a:cubicBezTo>
                    <a:cubicBezTo>
                      <a:pt x="53" y="65"/>
                      <a:pt x="53" y="64"/>
                      <a:pt x="53" y="64"/>
                    </a:cubicBezTo>
                    <a:cubicBezTo>
                      <a:pt x="52" y="64"/>
                      <a:pt x="52" y="65"/>
                      <a:pt x="52" y="65"/>
                    </a:cubicBezTo>
                    <a:cubicBezTo>
                      <a:pt x="52" y="66"/>
                      <a:pt x="52" y="66"/>
                      <a:pt x="51" y="66"/>
                    </a:cubicBezTo>
                    <a:cubicBezTo>
                      <a:pt x="51" y="66"/>
                      <a:pt x="50" y="66"/>
                      <a:pt x="50" y="65"/>
                    </a:cubicBezTo>
                    <a:cubicBezTo>
                      <a:pt x="49" y="65"/>
                      <a:pt x="49" y="65"/>
                      <a:pt x="49" y="65"/>
                    </a:cubicBezTo>
                    <a:cubicBezTo>
                      <a:pt x="48" y="65"/>
                      <a:pt x="48" y="64"/>
                      <a:pt x="47" y="64"/>
                    </a:cubicBezTo>
                    <a:cubicBezTo>
                      <a:pt x="47" y="64"/>
                      <a:pt x="47" y="64"/>
                      <a:pt x="46" y="63"/>
                    </a:cubicBezTo>
                    <a:cubicBezTo>
                      <a:pt x="46" y="63"/>
                      <a:pt x="46" y="63"/>
                      <a:pt x="46" y="62"/>
                    </a:cubicBezTo>
                    <a:cubicBezTo>
                      <a:pt x="46" y="62"/>
                      <a:pt x="45" y="60"/>
                      <a:pt x="44" y="60"/>
                    </a:cubicBezTo>
                    <a:cubicBezTo>
                      <a:pt x="44" y="60"/>
                      <a:pt x="43" y="60"/>
                      <a:pt x="43" y="60"/>
                    </a:cubicBezTo>
                    <a:cubicBezTo>
                      <a:pt x="42" y="60"/>
                      <a:pt x="42" y="60"/>
                      <a:pt x="42" y="60"/>
                    </a:cubicBezTo>
                    <a:cubicBezTo>
                      <a:pt x="41" y="59"/>
                      <a:pt x="41" y="59"/>
                      <a:pt x="41" y="59"/>
                    </a:cubicBezTo>
                    <a:cubicBezTo>
                      <a:pt x="40" y="59"/>
                      <a:pt x="39" y="57"/>
                      <a:pt x="38" y="57"/>
                    </a:cubicBezTo>
                    <a:cubicBezTo>
                      <a:pt x="37" y="57"/>
                      <a:pt x="37" y="58"/>
                      <a:pt x="36" y="58"/>
                    </a:cubicBezTo>
                    <a:cubicBezTo>
                      <a:pt x="36" y="58"/>
                      <a:pt x="35" y="57"/>
                      <a:pt x="34" y="57"/>
                    </a:cubicBezTo>
                    <a:cubicBezTo>
                      <a:pt x="33" y="57"/>
                      <a:pt x="33" y="56"/>
                      <a:pt x="32" y="56"/>
                    </a:cubicBezTo>
                    <a:cubicBezTo>
                      <a:pt x="32" y="56"/>
                      <a:pt x="31" y="55"/>
                      <a:pt x="31" y="55"/>
                    </a:cubicBezTo>
                    <a:cubicBezTo>
                      <a:pt x="31" y="55"/>
                      <a:pt x="30" y="55"/>
                      <a:pt x="30" y="55"/>
                    </a:cubicBezTo>
                    <a:cubicBezTo>
                      <a:pt x="30" y="55"/>
                      <a:pt x="29" y="54"/>
                      <a:pt x="29" y="54"/>
                    </a:cubicBezTo>
                    <a:cubicBezTo>
                      <a:pt x="28" y="54"/>
                      <a:pt x="28" y="53"/>
                      <a:pt x="28" y="53"/>
                    </a:cubicBezTo>
                    <a:cubicBezTo>
                      <a:pt x="28" y="53"/>
                      <a:pt x="28" y="52"/>
                      <a:pt x="28" y="52"/>
                    </a:cubicBezTo>
                    <a:cubicBezTo>
                      <a:pt x="28" y="51"/>
                      <a:pt x="28" y="50"/>
                      <a:pt x="27" y="49"/>
                    </a:cubicBezTo>
                    <a:cubicBezTo>
                      <a:pt x="26" y="48"/>
                      <a:pt x="26" y="48"/>
                      <a:pt x="25" y="47"/>
                    </a:cubicBezTo>
                    <a:cubicBezTo>
                      <a:pt x="25" y="47"/>
                      <a:pt x="25" y="47"/>
                      <a:pt x="25" y="46"/>
                    </a:cubicBezTo>
                    <a:cubicBezTo>
                      <a:pt x="25" y="46"/>
                      <a:pt x="25" y="46"/>
                      <a:pt x="24" y="45"/>
                    </a:cubicBezTo>
                    <a:cubicBezTo>
                      <a:pt x="24" y="45"/>
                      <a:pt x="23" y="44"/>
                      <a:pt x="23" y="44"/>
                    </a:cubicBezTo>
                    <a:cubicBezTo>
                      <a:pt x="23" y="43"/>
                      <a:pt x="24" y="42"/>
                      <a:pt x="23" y="42"/>
                    </a:cubicBezTo>
                    <a:cubicBezTo>
                      <a:pt x="23" y="41"/>
                      <a:pt x="22" y="41"/>
                      <a:pt x="22" y="43"/>
                    </a:cubicBezTo>
                    <a:cubicBezTo>
                      <a:pt x="22" y="43"/>
                      <a:pt x="22" y="44"/>
                      <a:pt x="23" y="44"/>
                    </a:cubicBezTo>
                    <a:cubicBezTo>
                      <a:pt x="23" y="44"/>
                      <a:pt x="23" y="45"/>
                      <a:pt x="23" y="45"/>
                    </a:cubicBezTo>
                    <a:cubicBezTo>
                      <a:pt x="23" y="46"/>
                      <a:pt x="23" y="46"/>
                      <a:pt x="24" y="46"/>
                    </a:cubicBezTo>
                    <a:cubicBezTo>
                      <a:pt x="24" y="47"/>
                      <a:pt x="24" y="48"/>
                      <a:pt x="24" y="48"/>
                    </a:cubicBezTo>
                    <a:cubicBezTo>
                      <a:pt x="24" y="49"/>
                      <a:pt x="25" y="49"/>
                      <a:pt x="24" y="50"/>
                    </a:cubicBezTo>
                    <a:cubicBezTo>
                      <a:pt x="24" y="50"/>
                      <a:pt x="24" y="49"/>
                      <a:pt x="23" y="49"/>
                    </a:cubicBezTo>
                    <a:cubicBezTo>
                      <a:pt x="23" y="49"/>
                      <a:pt x="23" y="49"/>
                      <a:pt x="22" y="48"/>
                    </a:cubicBezTo>
                    <a:cubicBezTo>
                      <a:pt x="22" y="48"/>
                      <a:pt x="23" y="47"/>
                      <a:pt x="23" y="47"/>
                    </a:cubicBezTo>
                    <a:cubicBezTo>
                      <a:pt x="22" y="46"/>
                      <a:pt x="21" y="46"/>
                      <a:pt x="21" y="45"/>
                    </a:cubicBezTo>
                    <a:cubicBezTo>
                      <a:pt x="21" y="45"/>
                      <a:pt x="21" y="45"/>
                      <a:pt x="21" y="44"/>
                    </a:cubicBezTo>
                    <a:cubicBezTo>
                      <a:pt x="21" y="44"/>
                      <a:pt x="21" y="43"/>
                      <a:pt x="21" y="43"/>
                    </a:cubicBezTo>
                    <a:cubicBezTo>
                      <a:pt x="20" y="43"/>
                      <a:pt x="20" y="42"/>
                      <a:pt x="20" y="41"/>
                    </a:cubicBezTo>
                    <a:cubicBezTo>
                      <a:pt x="20" y="41"/>
                      <a:pt x="20" y="40"/>
                      <a:pt x="20" y="40"/>
                    </a:cubicBezTo>
                    <a:cubicBezTo>
                      <a:pt x="20" y="39"/>
                      <a:pt x="20" y="39"/>
                      <a:pt x="19" y="39"/>
                    </a:cubicBezTo>
                    <a:cubicBezTo>
                      <a:pt x="19" y="38"/>
                      <a:pt x="18" y="38"/>
                      <a:pt x="18" y="38"/>
                    </a:cubicBezTo>
                    <a:cubicBezTo>
                      <a:pt x="18" y="38"/>
                      <a:pt x="18" y="37"/>
                      <a:pt x="18" y="37"/>
                    </a:cubicBezTo>
                    <a:cubicBezTo>
                      <a:pt x="18" y="36"/>
                      <a:pt x="18" y="35"/>
                      <a:pt x="18" y="34"/>
                    </a:cubicBezTo>
                    <a:cubicBezTo>
                      <a:pt x="18" y="34"/>
                      <a:pt x="18" y="33"/>
                      <a:pt x="18" y="32"/>
                    </a:cubicBezTo>
                    <a:cubicBezTo>
                      <a:pt x="18" y="32"/>
                      <a:pt x="18" y="32"/>
                      <a:pt x="19" y="31"/>
                    </a:cubicBezTo>
                    <a:cubicBezTo>
                      <a:pt x="19" y="31"/>
                      <a:pt x="19" y="30"/>
                      <a:pt x="19" y="30"/>
                    </a:cubicBezTo>
                    <a:cubicBezTo>
                      <a:pt x="20" y="29"/>
                      <a:pt x="20" y="28"/>
                      <a:pt x="21" y="28"/>
                    </a:cubicBezTo>
                    <a:cubicBezTo>
                      <a:pt x="22" y="27"/>
                      <a:pt x="22" y="26"/>
                      <a:pt x="23" y="25"/>
                    </a:cubicBezTo>
                    <a:cubicBezTo>
                      <a:pt x="23" y="25"/>
                      <a:pt x="23" y="24"/>
                      <a:pt x="23" y="24"/>
                    </a:cubicBezTo>
                    <a:cubicBezTo>
                      <a:pt x="23" y="23"/>
                      <a:pt x="22" y="23"/>
                      <a:pt x="22" y="22"/>
                    </a:cubicBezTo>
                    <a:cubicBezTo>
                      <a:pt x="22" y="22"/>
                      <a:pt x="23" y="22"/>
                      <a:pt x="23" y="22"/>
                    </a:cubicBezTo>
                    <a:cubicBezTo>
                      <a:pt x="23" y="21"/>
                      <a:pt x="23" y="21"/>
                      <a:pt x="23" y="21"/>
                    </a:cubicBezTo>
                    <a:cubicBezTo>
                      <a:pt x="23" y="20"/>
                      <a:pt x="23" y="19"/>
                      <a:pt x="23" y="19"/>
                    </a:cubicBezTo>
                    <a:cubicBezTo>
                      <a:pt x="23" y="18"/>
                      <a:pt x="24" y="18"/>
                      <a:pt x="23" y="18"/>
                    </a:cubicBezTo>
                    <a:cubicBezTo>
                      <a:pt x="23" y="17"/>
                      <a:pt x="22" y="18"/>
                      <a:pt x="22" y="18"/>
                    </a:cubicBezTo>
                    <a:cubicBezTo>
                      <a:pt x="21" y="17"/>
                      <a:pt x="22" y="17"/>
                      <a:pt x="22" y="16"/>
                    </a:cubicBezTo>
                    <a:cubicBezTo>
                      <a:pt x="22" y="16"/>
                      <a:pt x="22" y="16"/>
                      <a:pt x="22" y="16"/>
                    </a:cubicBezTo>
                    <a:cubicBezTo>
                      <a:pt x="22" y="15"/>
                      <a:pt x="22" y="15"/>
                      <a:pt x="22" y="15"/>
                    </a:cubicBezTo>
                    <a:cubicBezTo>
                      <a:pt x="22" y="15"/>
                      <a:pt x="22" y="14"/>
                      <a:pt x="22" y="14"/>
                    </a:cubicBezTo>
                    <a:cubicBezTo>
                      <a:pt x="28" y="9"/>
                      <a:pt x="35" y="5"/>
                      <a:pt x="43" y="4"/>
                    </a:cubicBezTo>
                    <a:cubicBezTo>
                      <a:pt x="43" y="4"/>
                      <a:pt x="43" y="4"/>
                      <a:pt x="43" y="4"/>
                    </a:cubicBezTo>
                    <a:cubicBezTo>
                      <a:pt x="43" y="4"/>
                      <a:pt x="43" y="4"/>
                      <a:pt x="44" y="4"/>
                    </a:cubicBezTo>
                    <a:cubicBezTo>
                      <a:pt x="44" y="4"/>
                      <a:pt x="45" y="4"/>
                      <a:pt x="45" y="4"/>
                    </a:cubicBezTo>
                    <a:cubicBezTo>
                      <a:pt x="46" y="4"/>
                      <a:pt x="46" y="4"/>
                      <a:pt x="47" y="4"/>
                    </a:cubicBezTo>
                    <a:cubicBezTo>
                      <a:pt x="48" y="4"/>
                      <a:pt x="49" y="5"/>
                      <a:pt x="50" y="5"/>
                    </a:cubicBezTo>
                    <a:cubicBezTo>
                      <a:pt x="50" y="5"/>
                      <a:pt x="50" y="4"/>
                      <a:pt x="50" y="4"/>
                    </a:cubicBezTo>
                    <a:cubicBezTo>
                      <a:pt x="50" y="4"/>
                      <a:pt x="51" y="3"/>
                      <a:pt x="51" y="3"/>
                    </a:cubicBezTo>
                    <a:cubicBezTo>
                      <a:pt x="51" y="3"/>
                      <a:pt x="52" y="3"/>
                      <a:pt x="52" y="3"/>
                    </a:cubicBezTo>
                    <a:cubicBezTo>
                      <a:pt x="53" y="3"/>
                      <a:pt x="54" y="3"/>
                      <a:pt x="55" y="3"/>
                    </a:cubicBezTo>
                    <a:cubicBezTo>
                      <a:pt x="55" y="0"/>
                      <a:pt x="55" y="0"/>
                      <a:pt x="55" y="0"/>
                    </a:cubicBezTo>
                    <a:cubicBezTo>
                      <a:pt x="55" y="0"/>
                      <a:pt x="54" y="0"/>
                      <a:pt x="53" y="0"/>
                    </a:cubicBezTo>
                    <a:cubicBezTo>
                      <a:pt x="53" y="0"/>
                      <a:pt x="52" y="0"/>
                      <a:pt x="52" y="0"/>
                    </a:cubicBezTo>
                    <a:cubicBezTo>
                      <a:pt x="51" y="0"/>
                      <a:pt x="51" y="0"/>
                      <a:pt x="50" y="0"/>
                    </a:cubicBezTo>
                    <a:cubicBezTo>
                      <a:pt x="45" y="0"/>
                      <a:pt x="40" y="1"/>
                      <a:pt x="35" y="3"/>
                    </a:cubicBezTo>
                    <a:cubicBezTo>
                      <a:pt x="35" y="3"/>
                      <a:pt x="34" y="4"/>
                      <a:pt x="33" y="4"/>
                    </a:cubicBezTo>
                    <a:cubicBezTo>
                      <a:pt x="33" y="4"/>
                      <a:pt x="33" y="4"/>
                      <a:pt x="32" y="4"/>
                    </a:cubicBezTo>
                    <a:cubicBezTo>
                      <a:pt x="32" y="4"/>
                      <a:pt x="31" y="5"/>
                      <a:pt x="31" y="5"/>
                    </a:cubicBezTo>
                    <a:cubicBezTo>
                      <a:pt x="30" y="5"/>
                      <a:pt x="29" y="6"/>
                      <a:pt x="28" y="6"/>
                    </a:cubicBezTo>
                    <a:cubicBezTo>
                      <a:pt x="28" y="6"/>
                      <a:pt x="27" y="7"/>
                      <a:pt x="26" y="7"/>
                    </a:cubicBezTo>
                    <a:cubicBezTo>
                      <a:pt x="23" y="9"/>
                      <a:pt x="21" y="11"/>
                      <a:pt x="18" y="13"/>
                    </a:cubicBezTo>
                    <a:cubicBezTo>
                      <a:pt x="18" y="13"/>
                      <a:pt x="18" y="13"/>
                      <a:pt x="17" y="14"/>
                    </a:cubicBezTo>
                    <a:cubicBezTo>
                      <a:pt x="17" y="14"/>
                      <a:pt x="16" y="15"/>
                      <a:pt x="15" y="15"/>
                    </a:cubicBezTo>
                    <a:cubicBezTo>
                      <a:pt x="15" y="16"/>
                      <a:pt x="14" y="17"/>
                      <a:pt x="14" y="17"/>
                    </a:cubicBezTo>
                    <a:cubicBezTo>
                      <a:pt x="13" y="18"/>
                      <a:pt x="12" y="19"/>
                      <a:pt x="11" y="20"/>
                    </a:cubicBezTo>
                    <a:cubicBezTo>
                      <a:pt x="10" y="22"/>
                      <a:pt x="8" y="24"/>
                      <a:pt x="7" y="26"/>
                    </a:cubicBezTo>
                    <a:cubicBezTo>
                      <a:pt x="7" y="27"/>
                      <a:pt x="6" y="28"/>
                      <a:pt x="6" y="28"/>
                    </a:cubicBezTo>
                    <a:cubicBezTo>
                      <a:pt x="6" y="29"/>
                      <a:pt x="6" y="29"/>
                      <a:pt x="5" y="29"/>
                    </a:cubicBezTo>
                    <a:cubicBezTo>
                      <a:pt x="5" y="31"/>
                      <a:pt x="4" y="32"/>
                      <a:pt x="4" y="33"/>
                    </a:cubicBezTo>
                    <a:cubicBezTo>
                      <a:pt x="4" y="33"/>
                      <a:pt x="4" y="34"/>
                      <a:pt x="4" y="34"/>
                    </a:cubicBezTo>
                    <a:cubicBezTo>
                      <a:pt x="3" y="36"/>
                      <a:pt x="2" y="37"/>
                      <a:pt x="2" y="39"/>
                    </a:cubicBezTo>
                    <a:cubicBezTo>
                      <a:pt x="2" y="40"/>
                      <a:pt x="2" y="41"/>
                      <a:pt x="1" y="41"/>
                    </a:cubicBezTo>
                    <a:close/>
                    <a:moveTo>
                      <a:pt x="55" y="41"/>
                    </a:moveTo>
                    <a:cubicBezTo>
                      <a:pt x="55" y="65"/>
                      <a:pt x="55" y="65"/>
                      <a:pt x="55" y="65"/>
                    </a:cubicBezTo>
                    <a:cubicBezTo>
                      <a:pt x="55" y="65"/>
                      <a:pt x="55" y="65"/>
                      <a:pt x="55" y="65"/>
                    </a:cubicBezTo>
                    <a:cubicBezTo>
                      <a:pt x="54" y="65"/>
                      <a:pt x="54" y="64"/>
                      <a:pt x="54" y="64"/>
                    </a:cubicBezTo>
                    <a:cubicBezTo>
                      <a:pt x="52" y="63"/>
                      <a:pt x="52" y="65"/>
                      <a:pt x="51" y="65"/>
                    </a:cubicBezTo>
                    <a:cubicBezTo>
                      <a:pt x="50" y="65"/>
                      <a:pt x="48" y="63"/>
                      <a:pt x="48" y="62"/>
                    </a:cubicBezTo>
                    <a:cubicBezTo>
                      <a:pt x="48" y="61"/>
                      <a:pt x="49" y="61"/>
                      <a:pt x="49" y="60"/>
                    </a:cubicBezTo>
                    <a:cubicBezTo>
                      <a:pt x="49" y="59"/>
                      <a:pt x="49" y="59"/>
                      <a:pt x="49" y="59"/>
                    </a:cubicBezTo>
                    <a:cubicBezTo>
                      <a:pt x="49" y="58"/>
                      <a:pt x="48" y="57"/>
                      <a:pt x="48" y="57"/>
                    </a:cubicBezTo>
                    <a:cubicBezTo>
                      <a:pt x="47" y="57"/>
                      <a:pt x="45" y="58"/>
                      <a:pt x="44" y="57"/>
                    </a:cubicBezTo>
                    <a:cubicBezTo>
                      <a:pt x="44" y="57"/>
                      <a:pt x="44" y="57"/>
                      <a:pt x="45" y="56"/>
                    </a:cubicBezTo>
                    <a:cubicBezTo>
                      <a:pt x="45" y="56"/>
                      <a:pt x="45" y="56"/>
                      <a:pt x="45" y="56"/>
                    </a:cubicBezTo>
                    <a:cubicBezTo>
                      <a:pt x="45" y="55"/>
                      <a:pt x="45" y="55"/>
                      <a:pt x="45" y="55"/>
                    </a:cubicBezTo>
                    <a:cubicBezTo>
                      <a:pt x="46" y="54"/>
                      <a:pt x="46" y="54"/>
                      <a:pt x="46" y="53"/>
                    </a:cubicBezTo>
                    <a:cubicBezTo>
                      <a:pt x="46" y="53"/>
                      <a:pt x="46" y="53"/>
                      <a:pt x="46" y="53"/>
                    </a:cubicBezTo>
                    <a:cubicBezTo>
                      <a:pt x="46" y="52"/>
                      <a:pt x="46" y="52"/>
                      <a:pt x="46" y="52"/>
                    </a:cubicBezTo>
                    <a:cubicBezTo>
                      <a:pt x="45" y="52"/>
                      <a:pt x="44" y="52"/>
                      <a:pt x="44" y="52"/>
                    </a:cubicBezTo>
                    <a:cubicBezTo>
                      <a:pt x="42" y="52"/>
                      <a:pt x="43" y="54"/>
                      <a:pt x="42" y="54"/>
                    </a:cubicBezTo>
                    <a:cubicBezTo>
                      <a:pt x="41" y="55"/>
                      <a:pt x="41" y="55"/>
                      <a:pt x="40" y="55"/>
                    </a:cubicBezTo>
                    <a:cubicBezTo>
                      <a:pt x="40" y="55"/>
                      <a:pt x="39" y="55"/>
                      <a:pt x="39" y="55"/>
                    </a:cubicBezTo>
                    <a:cubicBezTo>
                      <a:pt x="38" y="55"/>
                      <a:pt x="37" y="54"/>
                      <a:pt x="37" y="54"/>
                    </a:cubicBezTo>
                    <a:cubicBezTo>
                      <a:pt x="37" y="54"/>
                      <a:pt x="36" y="52"/>
                      <a:pt x="36" y="52"/>
                    </a:cubicBezTo>
                    <a:cubicBezTo>
                      <a:pt x="36" y="51"/>
                      <a:pt x="36" y="49"/>
                      <a:pt x="37" y="48"/>
                    </a:cubicBezTo>
                    <a:cubicBezTo>
                      <a:pt x="37" y="48"/>
                      <a:pt x="37" y="48"/>
                      <a:pt x="37" y="47"/>
                    </a:cubicBezTo>
                    <a:cubicBezTo>
                      <a:pt x="38" y="47"/>
                      <a:pt x="37" y="46"/>
                      <a:pt x="38" y="46"/>
                    </a:cubicBezTo>
                    <a:cubicBezTo>
                      <a:pt x="38" y="45"/>
                      <a:pt x="39" y="45"/>
                      <a:pt x="39" y="44"/>
                    </a:cubicBezTo>
                    <a:cubicBezTo>
                      <a:pt x="40" y="44"/>
                      <a:pt x="41" y="43"/>
                      <a:pt x="42" y="43"/>
                    </a:cubicBezTo>
                    <a:cubicBezTo>
                      <a:pt x="42" y="43"/>
                      <a:pt x="43" y="43"/>
                      <a:pt x="44" y="43"/>
                    </a:cubicBezTo>
                    <a:cubicBezTo>
                      <a:pt x="44" y="43"/>
                      <a:pt x="44" y="44"/>
                      <a:pt x="45" y="44"/>
                    </a:cubicBezTo>
                    <a:cubicBezTo>
                      <a:pt x="46" y="44"/>
                      <a:pt x="46" y="43"/>
                      <a:pt x="47" y="43"/>
                    </a:cubicBezTo>
                    <a:cubicBezTo>
                      <a:pt x="48" y="43"/>
                      <a:pt x="48" y="42"/>
                      <a:pt x="49" y="43"/>
                    </a:cubicBezTo>
                    <a:cubicBezTo>
                      <a:pt x="49" y="43"/>
                      <a:pt x="50" y="43"/>
                      <a:pt x="50" y="43"/>
                    </a:cubicBezTo>
                    <a:cubicBezTo>
                      <a:pt x="51" y="43"/>
                      <a:pt x="51" y="43"/>
                      <a:pt x="51" y="43"/>
                    </a:cubicBezTo>
                    <a:cubicBezTo>
                      <a:pt x="52" y="43"/>
                      <a:pt x="52" y="44"/>
                      <a:pt x="52" y="44"/>
                    </a:cubicBezTo>
                    <a:cubicBezTo>
                      <a:pt x="52" y="45"/>
                      <a:pt x="52" y="45"/>
                      <a:pt x="52" y="46"/>
                    </a:cubicBezTo>
                    <a:cubicBezTo>
                      <a:pt x="52" y="46"/>
                      <a:pt x="53" y="46"/>
                      <a:pt x="54" y="46"/>
                    </a:cubicBezTo>
                    <a:cubicBezTo>
                      <a:pt x="55" y="46"/>
                      <a:pt x="54" y="45"/>
                      <a:pt x="54" y="45"/>
                    </a:cubicBezTo>
                    <a:cubicBezTo>
                      <a:pt x="54" y="45"/>
                      <a:pt x="54" y="44"/>
                      <a:pt x="54" y="44"/>
                    </a:cubicBezTo>
                    <a:cubicBezTo>
                      <a:pt x="54" y="44"/>
                      <a:pt x="54" y="43"/>
                      <a:pt x="54" y="43"/>
                    </a:cubicBezTo>
                    <a:cubicBezTo>
                      <a:pt x="54" y="42"/>
                      <a:pt x="55" y="41"/>
                      <a:pt x="55"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Freeform: Shape 182">
                <a:extLst>
                  <a:ext uri="{FF2B5EF4-FFF2-40B4-BE49-F238E27FC236}">
                    <a16:creationId xmlns:a16="http://schemas.microsoft.com/office/drawing/2014/main" id="{5E0EA42A-44B4-467B-BA4C-B0ECBCD717D9}"/>
                  </a:ext>
                </a:extLst>
              </p:cNvPr>
              <p:cNvSpPr>
                <a:spLocks/>
              </p:cNvSpPr>
              <p:nvPr/>
            </p:nvSpPr>
            <p:spPr bwMode="auto">
              <a:xfrm>
                <a:off x="7254794" y="2679826"/>
                <a:ext cx="116965" cy="92848"/>
              </a:xfrm>
              <a:custGeom>
                <a:avLst/>
                <a:gdLst>
                  <a:gd name="T0" fmla="*/ 64 w 72"/>
                  <a:gd name="T1" fmla="*/ 13 h 57"/>
                  <a:gd name="T2" fmla="*/ 58 w 72"/>
                  <a:gd name="T3" fmla="*/ 13 h 57"/>
                  <a:gd name="T4" fmla="*/ 58 w 72"/>
                  <a:gd name="T5" fmla="*/ 16 h 57"/>
                  <a:gd name="T6" fmla="*/ 65 w 72"/>
                  <a:gd name="T7" fmla="*/ 32 h 57"/>
                  <a:gd name="T8" fmla="*/ 65 w 72"/>
                  <a:gd name="T9" fmla="*/ 39 h 57"/>
                  <a:gd name="T10" fmla="*/ 58 w 72"/>
                  <a:gd name="T11" fmla="*/ 57 h 57"/>
                  <a:gd name="T12" fmla="*/ 72 w 72"/>
                  <a:gd name="T13" fmla="*/ 53 h 57"/>
                  <a:gd name="T14" fmla="*/ 72 w 72"/>
                  <a:gd name="T15" fmla="*/ 20 h 57"/>
                  <a:gd name="T16" fmla="*/ 58 w 72"/>
                  <a:gd name="T17" fmla="*/ 0 h 57"/>
                  <a:gd name="T18" fmla="*/ 36 w 72"/>
                  <a:gd name="T19" fmla="*/ 4 h 57"/>
                  <a:gd name="T20" fmla="*/ 58 w 72"/>
                  <a:gd name="T21" fmla="*/ 13 h 57"/>
                  <a:gd name="T22" fmla="*/ 36 w 72"/>
                  <a:gd name="T23" fmla="*/ 45 h 57"/>
                  <a:gd name="T24" fmla="*/ 55 w 72"/>
                  <a:gd name="T25" fmla="*/ 53 h 57"/>
                  <a:gd name="T26" fmla="*/ 58 w 72"/>
                  <a:gd name="T27" fmla="*/ 57 h 57"/>
                  <a:gd name="T28" fmla="*/ 51 w 72"/>
                  <a:gd name="T29" fmla="*/ 39 h 57"/>
                  <a:gd name="T30" fmla="*/ 58 w 72"/>
                  <a:gd name="T31" fmla="*/ 32 h 57"/>
                  <a:gd name="T32" fmla="*/ 36 w 72"/>
                  <a:gd name="T33" fmla="*/ 16 h 57"/>
                  <a:gd name="T34" fmla="*/ 36 w 72"/>
                  <a:gd name="T35" fmla="*/ 0 h 57"/>
                  <a:gd name="T36" fmla="*/ 13 w 72"/>
                  <a:gd name="T37" fmla="*/ 0 h 57"/>
                  <a:gd name="T38" fmla="*/ 18 w 72"/>
                  <a:gd name="T39" fmla="*/ 4 h 57"/>
                  <a:gd name="T40" fmla="*/ 36 w 72"/>
                  <a:gd name="T41" fmla="*/ 4 h 57"/>
                  <a:gd name="T42" fmla="*/ 13 w 72"/>
                  <a:gd name="T43" fmla="*/ 57 h 57"/>
                  <a:gd name="T44" fmla="*/ 17 w 72"/>
                  <a:gd name="T45" fmla="*/ 53 h 57"/>
                  <a:gd name="T46" fmla="*/ 36 w 72"/>
                  <a:gd name="T47" fmla="*/ 45 h 57"/>
                  <a:gd name="T48" fmla="*/ 13 w 72"/>
                  <a:gd name="T49" fmla="*/ 16 h 57"/>
                  <a:gd name="T50" fmla="*/ 21 w 72"/>
                  <a:gd name="T51" fmla="*/ 32 h 57"/>
                  <a:gd name="T52" fmla="*/ 21 w 72"/>
                  <a:gd name="T53" fmla="*/ 39 h 57"/>
                  <a:gd name="T54" fmla="*/ 13 w 72"/>
                  <a:gd name="T55" fmla="*/ 57 h 57"/>
                  <a:gd name="T56" fmla="*/ 7 w 72"/>
                  <a:gd name="T57" fmla="*/ 13 h 57"/>
                  <a:gd name="T58" fmla="*/ 0 w 72"/>
                  <a:gd name="T59" fmla="*/ 43 h 57"/>
                  <a:gd name="T60" fmla="*/ 0 w 72"/>
                  <a:gd name="T61" fmla="*/ 53 h 57"/>
                  <a:gd name="T62" fmla="*/ 13 w 72"/>
                  <a:gd name="T63" fmla="*/ 57 h 57"/>
                  <a:gd name="T64" fmla="*/ 6 w 72"/>
                  <a:gd name="T65" fmla="*/ 39 h 57"/>
                  <a:gd name="T66" fmla="*/ 13 w 72"/>
                  <a:gd name="T67" fmla="*/ 32 h 57"/>
                  <a:gd name="T68" fmla="*/ 12 w 72"/>
                  <a:gd name="T69" fmla="*/ 16 h 57"/>
                  <a:gd name="T70" fmla="*/ 13 w 72"/>
                  <a:gd name="T7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 h="57">
                    <a:moveTo>
                      <a:pt x="72" y="20"/>
                    </a:moveTo>
                    <a:cubicBezTo>
                      <a:pt x="64" y="13"/>
                      <a:pt x="64" y="13"/>
                      <a:pt x="64" y="13"/>
                    </a:cubicBezTo>
                    <a:cubicBezTo>
                      <a:pt x="58" y="0"/>
                      <a:pt x="58" y="0"/>
                      <a:pt x="58" y="0"/>
                    </a:cubicBezTo>
                    <a:cubicBezTo>
                      <a:pt x="58" y="13"/>
                      <a:pt x="58" y="13"/>
                      <a:pt x="58" y="13"/>
                    </a:cubicBezTo>
                    <a:cubicBezTo>
                      <a:pt x="60" y="16"/>
                      <a:pt x="60" y="16"/>
                      <a:pt x="60" y="16"/>
                    </a:cubicBezTo>
                    <a:cubicBezTo>
                      <a:pt x="58" y="16"/>
                      <a:pt x="58" y="16"/>
                      <a:pt x="58" y="16"/>
                    </a:cubicBezTo>
                    <a:cubicBezTo>
                      <a:pt x="58" y="32"/>
                      <a:pt x="58" y="32"/>
                      <a:pt x="58" y="32"/>
                    </a:cubicBezTo>
                    <a:cubicBezTo>
                      <a:pt x="65" y="32"/>
                      <a:pt x="65" y="32"/>
                      <a:pt x="65" y="32"/>
                    </a:cubicBezTo>
                    <a:cubicBezTo>
                      <a:pt x="65" y="39"/>
                      <a:pt x="65" y="39"/>
                      <a:pt x="65" y="39"/>
                    </a:cubicBezTo>
                    <a:cubicBezTo>
                      <a:pt x="65" y="39"/>
                      <a:pt x="65" y="39"/>
                      <a:pt x="65" y="39"/>
                    </a:cubicBezTo>
                    <a:cubicBezTo>
                      <a:pt x="58" y="39"/>
                      <a:pt x="58" y="39"/>
                      <a:pt x="58" y="39"/>
                    </a:cubicBezTo>
                    <a:cubicBezTo>
                      <a:pt x="58" y="57"/>
                      <a:pt x="58" y="57"/>
                      <a:pt x="58" y="57"/>
                    </a:cubicBezTo>
                    <a:cubicBezTo>
                      <a:pt x="68" y="57"/>
                      <a:pt x="68" y="57"/>
                      <a:pt x="68" y="57"/>
                    </a:cubicBezTo>
                    <a:cubicBezTo>
                      <a:pt x="70" y="57"/>
                      <a:pt x="72" y="55"/>
                      <a:pt x="72" y="53"/>
                    </a:cubicBezTo>
                    <a:cubicBezTo>
                      <a:pt x="72" y="45"/>
                      <a:pt x="72" y="45"/>
                      <a:pt x="72" y="45"/>
                    </a:cubicBezTo>
                    <a:lnTo>
                      <a:pt x="72" y="20"/>
                    </a:lnTo>
                    <a:close/>
                    <a:moveTo>
                      <a:pt x="58" y="0"/>
                    </a:moveTo>
                    <a:cubicBezTo>
                      <a:pt x="58" y="0"/>
                      <a:pt x="58" y="0"/>
                      <a:pt x="58" y="0"/>
                    </a:cubicBezTo>
                    <a:cubicBezTo>
                      <a:pt x="36" y="0"/>
                      <a:pt x="36" y="0"/>
                      <a:pt x="36" y="0"/>
                    </a:cubicBezTo>
                    <a:cubicBezTo>
                      <a:pt x="36" y="4"/>
                      <a:pt x="36" y="4"/>
                      <a:pt x="36" y="4"/>
                    </a:cubicBezTo>
                    <a:cubicBezTo>
                      <a:pt x="54" y="4"/>
                      <a:pt x="54" y="4"/>
                      <a:pt x="54" y="4"/>
                    </a:cubicBezTo>
                    <a:cubicBezTo>
                      <a:pt x="58" y="13"/>
                      <a:pt x="58" y="13"/>
                      <a:pt x="58" y="13"/>
                    </a:cubicBezTo>
                    <a:cubicBezTo>
                      <a:pt x="58" y="0"/>
                      <a:pt x="58" y="0"/>
                      <a:pt x="58" y="0"/>
                    </a:cubicBezTo>
                    <a:close/>
                    <a:moveTo>
                      <a:pt x="36" y="45"/>
                    </a:moveTo>
                    <a:cubicBezTo>
                      <a:pt x="55" y="45"/>
                      <a:pt x="55" y="45"/>
                      <a:pt x="55" y="45"/>
                    </a:cubicBezTo>
                    <a:cubicBezTo>
                      <a:pt x="55" y="53"/>
                      <a:pt x="55" y="53"/>
                      <a:pt x="55" y="53"/>
                    </a:cubicBezTo>
                    <a:cubicBezTo>
                      <a:pt x="55" y="55"/>
                      <a:pt x="56" y="57"/>
                      <a:pt x="58" y="57"/>
                    </a:cubicBezTo>
                    <a:cubicBezTo>
                      <a:pt x="58" y="57"/>
                      <a:pt x="58" y="57"/>
                      <a:pt x="58" y="57"/>
                    </a:cubicBezTo>
                    <a:cubicBezTo>
                      <a:pt x="58" y="39"/>
                      <a:pt x="58" y="39"/>
                      <a:pt x="58" y="39"/>
                    </a:cubicBezTo>
                    <a:cubicBezTo>
                      <a:pt x="51" y="39"/>
                      <a:pt x="51" y="39"/>
                      <a:pt x="51" y="39"/>
                    </a:cubicBezTo>
                    <a:cubicBezTo>
                      <a:pt x="51" y="32"/>
                      <a:pt x="51" y="32"/>
                      <a:pt x="51" y="32"/>
                    </a:cubicBezTo>
                    <a:cubicBezTo>
                      <a:pt x="58" y="32"/>
                      <a:pt x="58" y="32"/>
                      <a:pt x="58" y="32"/>
                    </a:cubicBezTo>
                    <a:cubicBezTo>
                      <a:pt x="58" y="16"/>
                      <a:pt x="58" y="16"/>
                      <a:pt x="58" y="16"/>
                    </a:cubicBezTo>
                    <a:cubicBezTo>
                      <a:pt x="36" y="16"/>
                      <a:pt x="36" y="16"/>
                      <a:pt x="36" y="16"/>
                    </a:cubicBezTo>
                    <a:lnTo>
                      <a:pt x="36" y="45"/>
                    </a:lnTo>
                    <a:close/>
                    <a:moveTo>
                      <a:pt x="36" y="0"/>
                    </a:moveTo>
                    <a:cubicBezTo>
                      <a:pt x="14" y="0"/>
                      <a:pt x="14" y="0"/>
                      <a:pt x="14" y="0"/>
                    </a:cubicBezTo>
                    <a:cubicBezTo>
                      <a:pt x="13" y="0"/>
                      <a:pt x="13" y="0"/>
                      <a:pt x="13" y="0"/>
                    </a:cubicBezTo>
                    <a:cubicBezTo>
                      <a:pt x="13" y="13"/>
                      <a:pt x="13" y="13"/>
                      <a:pt x="13" y="13"/>
                    </a:cubicBezTo>
                    <a:cubicBezTo>
                      <a:pt x="18" y="4"/>
                      <a:pt x="18" y="4"/>
                      <a:pt x="18" y="4"/>
                    </a:cubicBezTo>
                    <a:cubicBezTo>
                      <a:pt x="18" y="4"/>
                      <a:pt x="18" y="4"/>
                      <a:pt x="18" y="4"/>
                    </a:cubicBezTo>
                    <a:cubicBezTo>
                      <a:pt x="36" y="4"/>
                      <a:pt x="36" y="4"/>
                      <a:pt x="36" y="4"/>
                    </a:cubicBezTo>
                    <a:cubicBezTo>
                      <a:pt x="36" y="0"/>
                      <a:pt x="36" y="0"/>
                      <a:pt x="36" y="0"/>
                    </a:cubicBezTo>
                    <a:close/>
                    <a:moveTo>
                      <a:pt x="13" y="57"/>
                    </a:moveTo>
                    <a:cubicBezTo>
                      <a:pt x="14" y="57"/>
                      <a:pt x="14" y="57"/>
                      <a:pt x="14" y="57"/>
                    </a:cubicBezTo>
                    <a:cubicBezTo>
                      <a:pt x="15" y="57"/>
                      <a:pt x="17" y="55"/>
                      <a:pt x="17" y="53"/>
                    </a:cubicBezTo>
                    <a:cubicBezTo>
                      <a:pt x="17" y="45"/>
                      <a:pt x="17" y="45"/>
                      <a:pt x="17" y="45"/>
                    </a:cubicBezTo>
                    <a:cubicBezTo>
                      <a:pt x="36" y="45"/>
                      <a:pt x="36" y="45"/>
                      <a:pt x="36" y="45"/>
                    </a:cubicBezTo>
                    <a:cubicBezTo>
                      <a:pt x="36" y="16"/>
                      <a:pt x="36" y="16"/>
                      <a:pt x="36" y="16"/>
                    </a:cubicBezTo>
                    <a:cubicBezTo>
                      <a:pt x="13" y="16"/>
                      <a:pt x="13" y="16"/>
                      <a:pt x="13" y="16"/>
                    </a:cubicBezTo>
                    <a:cubicBezTo>
                      <a:pt x="13" y="32"/>
                      <a:pt x="13" y="32"/>
                      <a:pt x="13" y="32"/>
                    </a:cubicBezTo>
                    <a:cubicBezTo>
                      <a:pt x="21" y="32"/>
                      <a:pt x="21" y="32"/>
                      <a:pt x="21" y="32"/>
                    </a:cubicBezTo>
                    <a:cubicBezTo>
                      <a:pt x="21" y="39"/>
                      <a:pt x="21" y="39"/>
                      <a:pt x="21" y="39"/>
                    </a:cubicBezTo>
                    <a:cubicBezTo>
                      <a:pt x="21" y="39"/>
                      <a:pt x="21" y="39"/>
                      <a:pt x="21" y="39"/>
                    </a:cubicBezTo>
                    <a:cubicBezTo>
                      <a:pt x="13" y="39"/>
                      <a:pt x="13" y="39"/>
                      <a:pt x="13" y="39"/>
                    </a:cubicBezTo>
                    <a:lnTo>
                      <a:pt x="13" y="57"/>
                    </a:lnTo>
                    <a:close/>
                    <a:moveTo>
                      <a:pt x="13" y="0"/>
                    </a:moveTo>
                    <a:cubicBezTo>
                      <a:pt x="7" y="13"/>
                      <a:pt x="7" y="13"/>
                      <a:pt x="7" y="13"/>
                    </a:cubicBezTo>
                    <a:cubicBezTo>
                      <a:pt x="0" y="20"/>
                      <a:pt x="0" y="20"/>
                      <a:pt x="0" y="20"/>
                    </a:cubicBezTo>
                    <a:cubicBezTo>
                      <a:pt x="0" y="43"/>
                      <a:pt x="0" y="43"/>
                      <a:pt x="0" y="43"/>
                    </a:cubicBezTo>
                    <a:cubicBezTo>
                      <a:pt x="0" y="45"/>
                      <a:pt x="0" y="45"/>
                      <a:pt x="0" y="45"/>
                    </a:cubicBezTo>
                    <a:cubicBezTo>
                      <a:pt x="0" y="53"/>
                      <a:pt x="0" y="53"/>
                      <a:pt x="0" y="53"/>
                    </a:cubicBezTo>
                    <a:cubicBezTo>
                      <a:pt x="0" y="55"/>
                      <a:pt x="1" y="57"/>
                      <a:pt x="3" y="57"/>
                    </a:cubicBezTo>
                    <a:cubicBezTo>
                      <a:pt x="13" y="57"/>
                      <a:pt x="13" y="57"/>
                      <a:pt x="13" y="57"/>
                    </a:cubicBezTo>
                    <a:cubicBezTo>
                      <a:pt x="13" y="39"/>
                      <a:pt x="13" y="39"/>
                      <a:pt x="13" y="39"/>
                    </a:cubicBezTo>
                    <a:cubicBezTo>
                      <a:pt x="6" y="39"/>
                      <a:pt x="6" y="39"/>
                      <a:pt x="6" y="39"/>
                    </a:cubicBezTo>
                    <a:cubicBezTo>
                      <a:pt x="6" y="32"/>
                      <a:pt x="6" y="32"/>
                      <a:pt x="6" y="32"/>
                    </a:cubicBezTo>
                    <a:cubicBezTo>
                      <a:pt x="13" y="32"/>
                      <a:pt x="13" y="32"/>
                      <a:pt x="13" y="32"/>
                    </a:cubicBezTo>
                    <a:cubicBezTo>
                      <a:pt x="13" y="16"/>
                      <a:pt x="13" y="16"/>
                      <a:pt x="13" y="16"/>
                    </a:cubicBezTo>
                    <a:cubicBezTo>
                      <a:pt x="12" y="16"/>
                      <a:pt x="12" y="16"/>
                      <a:pt x="12" y="16"/>
                    </a:cubicBezTo>
                    <a:cubicBezTo>
                      <a:pt x="13" y="13"/>
                      <a:pt x="13" y="13"/>
                      <a:pt x="13" y="13"/>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7" name="Group 77">
              <a:extLst>
                <a:ext uri="{FF2B5EF4-FFF2-40B4-BE49-F238E27FC236}">
                  <a16:creationId xmlns:a16="http://schemas.microsoft.com/office/drawing/2014/main" id="{7F8A0D5B-3FEF-4D8F-9ADB-F0EE79DAA1BD}"/>
                </a:ext>
              </a:extLst>
            </p:cNvPr>
            <p:cNvGrpSpPr/>
            <p:nvPr/>
          </p:nvGrpSpPr>
          <p:grpSpPr>
            <a:xfrm>
              <a:off x="5329097" y="4471677"/>
              <a:ext cx="1473514" cy="2386321"/>
              <a:chOff x="5329097" y="4471677"/>
              <a:chExt cx="1473514" cy="2386321"/>
            </a:xfrm>
          </p:grpSpPr>
          <p:sp>
            <p:nvSpPr>
              <p:cNvPr id="8" name="Freeform: Shape 78">
                <a:extLst>
                  <a:ext uri="{FF2B5EF4-FFF2-40B4-BE49-F238E27FC236}">
                    <a16:creationId xmlns:a16="http://schemas.microsoft.com/office/drawing/2014/main" id="{1695226E-E2BA-4617-8D92-51132A1BE0D5}"/>
                  </a:ext>
                </a:extLst>
              </p:cNvPr>
              <p:cNvSpPr>
                <a:spLocks/>
              </p:cNvSpPr>
              <p:nvPr/>
            </p:nvSpPr>
            <p:spPr bwMode="auto">
              <a:xfrm>
                <a:off x="5436415" y="5380866"/>
                <a:ext cx="904366" cy="1231144"/>
              </a:xfrm>
              <a:custGeom>
                <a:avLst/>
                <a:gdLst>
                  <a:gd name="T0" fmla="*/ 41 w 559"/>
                  <a:gd name="T1" fmla="*/ 22 h 761"/>
                  <a:gd name="T2" fmla="*/ 41 w 559"/>
                  <a:gd name="T3" fmla="*/ 22 h 761"/>
                  <a:gd name="T4" fmla="*/ 22 w 559"/>
                  <a:gd name="T5" fmla="*/ 122 h 761"/>
                  <a:gd name="T6" fmla="*/ 419 w 559"/>
                  <a:gd name="T7" fmla="*/ 720 h 761"/>
                  <a:gd name="T8" fmla="*/ 518 w 559"/>
                  <a:gd name="T9" fmla="*/ 739 h 761"/>
                  <a:gd name="T10" fmla="*/ 518 w 559"/>
                  <a:gd name="T11" fmla="*/ 739 h 761"/>
                  <a:gd name="T12" fmla="*/ 537 w 559"/>
                  <a:gd name="T13" fmla="*/ 640 h 761"/>
                  <a:gd name="T14" fmla="*/ 140 w 559"/>
                  <a:gd name="T15" fmla="*/ 41 h 761"/>
                  <a:gd name="T16" fmla="*/ 41 w 559"/>
                  <a:gd name="T17" fmla="*/ 22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761">
                    <a:moveTo>
                      <a:pt x="41" y="22"/>
                    </a:moveTo>
                    <a:cubicBezTo>
                      <a:pt x="41" y="22"/>
                      <a:pt x="41" y="22"/>
                      <a:pt x="41" y="22"/>
                    </a:cubicBezTo>
                    <a:cubicBezTo>
                      <a:pt x="8" y="45"/>
                      <a:pt x="0" y="89"/>
                      <a:pt x="22" y="122"/>
                    </a:cubicBezTo>
                    <a:cubicBezTo>
                      <a:pt x="419" y="720"/>
                      <a:pt x="419" y="720"/>
                      <a:pt x="419" y="720"/>
                    </a:cubicBezTo>
                    <a:cubicBezTo>
                      <a:pt x="441" y="753"/>
                      <a:pt x="486" y="761"/>
                      <a:pt x="518" y="739"/>
                    </a:cubicBezTo>
                    <a:cubicBezTo>
                      <a:pt x="518" y="739"/>
                      <a:pt x="518" y="739"/>
                      <a:pt x="518" y="739"/>
                    </a:cubicBezTo>
                    <a:cubicBezTo>
                      <a:pt x="551" y="717"/>
                      <a:pt x="559" y="672"/>
                      <a:pt x="537" y="640"/>
                    </a:cubicBezTo>
                    <a:cubicBezTo>
                      <a:pt x="140" y="41"/>
                      <a:pt x="140" y="41"/>
                      <a:pt x="140" y="41"/>
                    </a:cubicBezTo>
                    <a:cubicBezTo>
                      <a:pt x="118" y="8"/>
                      <a:pt x="73" y="0"/>
                      <a:pt x="41" y="22"/>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Freeform: Shape 79">
                <a:extLst>
                  <a:ext uri="{FF2B5EF4-FFF2-40B4-BE49-F238E27FC236}">
                    <a16:creationId xmlns:a16="http://schemas.microsoft.com/office/drawing/2014/main" id="{D9250FDF-B7F8-4819-8799-F272E7842681}"/>
                  </a:ext>
                </a:extLst>
              </p:cNvPr>
              <p:cNvSpPr>
                <a:spLocks/>
              </p:cNvSpPr>
              <p:nvPr/>
            </p:nvSpPr>
            <p:spPr bwMode="auto">
              <a:xfrm>
                <a:off x="5696872" y="5916251"/>
                <a:ext cx="950188" cy="941747"/>
              </a:xfrm>
              <a:custGeom>
                <a:avLst/>
                <a:gdLst>
                  <a:gd name="T0" fmla="*/ 258 w 788"/>
                  <a:gd name="T1" fmla="*/ 781 h 781"/>
                  <a:gd name="T2" fmla="*/ 258 w 788"/>
                  <a:gd name="T3" fmla="*/ 589 h 781"/>
                  <a:gd name="T4" fmla="*/ 0 w 788"/>
                  <a:gd name="T5" fmla="*/ 0 h 781"/>
                  <a:gd name="T6" fmla="*/ 788 w 788"/>
                  <a:gd name="T7" fmla="*/ 0 h 781"/>
                  <a:gd name="T8" fmla="*/ 788 w 788"/>
                  <a:gd name="T9" fmla="*/ 781 h 781"/>
                  <a:gd name="T10" fmla="*/ 258 w 788"/>
                  <a:gd name="T11" fmla="*/ 781 h 781"/>
                </a:gdLst>
                <a:ahLst/>
                <a:cxnLst>
                  <a:cxn ang="0">
                    <a:pos x="T0" y="T1"/>
                  </a:cxn>
                  <a:cxn ang="0">
                    <a:pos x="T2" y="T3"/>
                  </a:cxn>
                  <a:cxn ang="0">
                    <a:pos x="T4" y="T5"/>
                  </a:cxn>
                  <a:cxn ang="0">
                    <a:pos x="T6" y="T7"/>
                  </a:cxn>
                  <a:cxn ang="0">
                    <a:pos x="T8" y="T9"/>
                  </a:cxn>
                  <a:cxn ang="0">
                    <a:pos x="T10" y="T11"/>
                  </a:cxn>
                </a:cxnLst>
                <a:rect l="0" t="0" r="r" b="b"/>
                <a:pathLst>
                  <a:path w="788" h="781">
                    <a:moveTo>
                      <a:pt x="258" y="781"/>
                    </a:moveTo>
                    <a:lnTo>
                      <a:pt x="258" y="589"/>
                    </a:lnTo>
                    <a:lnTo>
                      <a:pt x="0" y="0"/>
                    </a:lnTo>
                    <a:lnTo>
                      <a:pt x="788" y="0"/>
                    </a:lnTo>
                    <a:lnTo>
                      <a:pt x="788" y="781"/>
                    </a:lnTo>
                    <a:lnTo>
                      <a:pt x="258" y="781"/>
                    </a:ln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80">
                <a:extLst>
                  <a:ext uri="{FF2B5EF4-FFF2-40B4-BE49-F238E27FC236}">
                    <a16:creationId xmlns:a16="http://schemas.microsoft.com/office/drawing/2014/main" id="{E5BA761E-2D39-402F-8A85-F3AE47A2A8C9}"/>
                  </a:ext>
                </a:extLst>
              </p:cNvPr>
              <p:cNvSpPr>
                <a:spLocks/>
              </p:cNvSpPr>
              <p:nvPr/>
            </p:nvSpPr>
            <p:spPr bwMode="auto">
              <a:xfrm>
                <a:off x="5390594" y="5720908"/>
                <a:ext cx="893514" cy="1137090"/>
              </a:xfrm>
              <a:custGeom>
                <a:avLst/>
                <a:gdLst>
                  <a:gd name="T0" fmla="*/ 40 w 552"/>
                  <a:gd name="T1" fmla="*/ 22 h 703"/>
                  <a:gd name="T2" fmla="*/ 40 w 552"/>
                  <a:gd name="T3" fmla="*/ 22 h 703"/>
                  <a:gd name="T4" fmla="*/ 21 w 552"/>
                  <a:gd name="T5" fmla="*/ 121 h 703"/>
                  <a:gd name="T6" fmla="*/ 407 w 552"/>
                  <a:gd name="T7" fmla="*/ 703 h 703"/>
                  <a:gd name="T8" fmla="*/ 544 w 552"/>
                  <a:gd name="T9" fmla="*/ 703 h 703"/>
                  <a:gd name="T10" fmla="*/ 536 w 552"/>
                  <a:gd name="T11" fmla="*/ 639 h 703"/>
                  <a:gd name="T12" fmla="*/ 139 w 552"/>
                  <a:gd name="T13" fmla="*/ 41 h 703"/>
                  <a:gd name="T14" fmla="*/ 40 w 552"/>
                  <a:gd name="T15" fmla="*/ 22 h 7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703">
                    <a:moveTo>
                      <a:pt x="40" y="22"/>
                    </a:moveTo>
                    <a:cubicBezTo>
                      <a:pt x="40" y="22"/>
                      <a:pt x="40" y="22"/>
                      <a:pt x="40" y="22"/>
                    </a:cubicBezTo>
                    <a:cubicBezTo>
                      <a:pt x="8" y="44"/>
                      <a:pt x="0" y="88"/>
                      <a:pt x="21" y="121"/>
                    </a:cubicBezTo>
                    <a:cubicBezTo>
                      <a:pt x="407" y="703"/>
                      <a:pt x="407" y="703"/>
                      <a:pt x="407" y="703"/>
                    </a:cubicBezTo>
                    <a:cubicBezTo>
                      <a:pt x="544" y="703"/>
                      <a:pt x="544" y="703"/>
                      <a:pt x="544" y="703"/>
                    </a:cubicBezTo>
                    <a:cubicBezTo>
                      <a:pt x="552" y="682"/>
                      <a:pt x="549" y="659"/>
                      <a:pt x="536" y="639"/>
                    </a:cubicBezTo>
                    <a:cubicBezTo>
                      <a:pt x="139" y="41"/>
                      <a:pt x="139" y="41"/>
                      <a:pt x="139" y="41"/>
                    </a:cubicBezTo>
                    <a:cubicBezTo>
                      <a:pt x="118" y="8"/>
                      <a:pt x="72" y="0"/>
                      <a:pt x="40" y="22"/>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Freeform: Shape 81">
                <a:extLst>
                  <a:ext uri="{FF2B5EF4-FFF2-40B4-BE49-F238E27FC236}">
                    <a16:creationId xmlns:a16="http://schemas.microsoft.com/office/drawing/2014/main" id="{DEC29BD2-1AD0-41A5-81E6-73422A708E72}"/>
                  </a:ext>
                </a:extLst>
              </p:cNvPr>
              <p:cNvSpPr>
                <a:spLocks/>
              </p:cNvSpPr>
              <p:nvPr/>
            </p:nvSpPr>
            <p:spPr bwMode="auto">
              <a:xfrm>
                <a:off x="5361654" y="4524733"/>
                <a:ext cx="881456" cy="1193764"/>
              </a:xfrm>
              <a:custGeom>
                <a:avLst/>
                <a:gdLst>
                  <a:gd name="T0" fmla="*/ 41 w 545"/>
                  <a:gd name="T1" fmla="*/ 22 h 738"/>
                  <a:gd name="T2" fmla="*/ 41 w 545"/>
                  <a:gd name="T3" fmla="*/ 22 h 738"/>
                  <a:gd name="T4" fmla="*/ 22 w 545"/>
                  <a:gd name="T5" fmla="*/ 121 h 738"/>
                  <a:gd name="T6" fmla="*/ 405 w 545"/>
                  <a:gd name="T7" fmla="*/ 697 h 738"/>
                  <a:gd name="T8" fmla="*/ 504 w 545"/>
                  <a:gd name="T9" fmla="*/ 716 h 738"/>
                  <a:gd name="T10" fmla="*/ 504 w 545"/>
                  <a:gd name="T11" fmla="*/ 716 h 738"/>
                  <a:gd name="T12" fmla="*/ 523 w 545"/>
                  <a:gd name="T13" fmla="*/ 617 h 738"/>
                  <a:gd name="T14" fmla="*/ 140 w 545"/>
                  <a:gd name="T15" fmla="*/ 41 h 738"/>
                  <a:gd name="T16" fmla="*/ 41 w 545"/>
                  <a:gd name="T17" fmla="*/ 2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738">
                    <a:moveTo>
                      <a:pt x="41" y="22"/>
                    </a:moveTo>
                    <a:cubicBezTo>
                      <a:pt x="41" y="22"/>
                      <a:pt x="41" y="22"/>
                      <a:pt x="41" y="22"/>
                    </a:cubicBezTo>
                    <a:cubicBezTo>
                      <a:pt x="8" y="44"/>
                      <a:pt x="0" y="89"/>
                      <a:pt x="22" y="121"/>
                    </a:cubicBezTo>
                    <a:cubicBezTo>
                      <a:pt x="405" y="697"/>
                      <a:pt x="405" y="697"/>
                      <a:pt x="405" y="697"/>
                    </a:cubicBezTo>
                    <a:cubicBezTo>
                      <a:pt x="427" y="730"/>
                      <a:pt x="472" y="738"/>
                      <a:pt x="504" y="716"/>
                    </a:cubicBezTo>
                    <a:cubicBezTo>
                      <a:pt x="504" y="716"/>
                      <a:pt x="504" y="716"/>
                      <a:pt x="504" y="716"/>
                    </a:cubicBezTo>
                    <a:cubicBezTo>
                      <a:pt x="537" y="694"/>
                      <a:pt x="545" y="650"/>
                      <a:pt x="523" y="617"/>
                    </a:cubicBezTo>
                    <a:cubicBezTo>
                      <a:pt x="140" y="41"/>
                      <a:pt x="140" y="41"/>
                      <a:pt x="140" y="41"/>
                    </a:cubicBezTo>
                    <a:cubicBezTo>
                      <a:pt x="118" y="8"/>
                      <a:pt x="73" y="0"/>
                      <a:pt x="41" y="22"/>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82">
                <a:extLst>
                  <a:ext uri="{FF2B5EF4-FFF2-40B4-BE49-F238E27FC236}">
                    <a16:creationId xmlns:a16="http://schemas.microsoft.com/office/drawing/2014/main" id="{B84F4CDD-847A-4643-883E-375BED662E87}"/>
                  </a:ext>
                </a:extLst>
              </p:cNvPr>
              <p:cNvSpPr>
                <a:spLocks/>
              </p:cNvSpPr>
              <p:nvPr/>
            </p:nvSpPr>
            <p:spPr bwMode="auto">
              <a:xfrm>
                <a:off x="5611259" y="4471677"/>
                <a:ext cx="974304" cy="1920874"/>
              </a:xfrm>
              <a:custGeom>
                <a:avLst/>
                <a:gdLst>
                  <a:gd name="T0" fmla="*/ 478 w 602"/>
                  <a:gd name="T1" fmla="*/ 0 h 1187"/>
                  <a:gd name="T2" fmla="*/ 124 w 602"/>
                  <a:gd name="T3" fmla="*/ 0 h 1187"/>
                  <a:gd name="T4" fmla="*/ 0 w 602"/>
                  <a:gd name="T5" fmla="*/ 124 h 1187"/>
                  <a:gd name="T6" fmla="*/ 0 w 602"/>
                  <a:gd name="T7" fmla="*/ 1062 h 1187"/>
                  <a:gd name="T8" fmla="*/ 124 w 602"/>
                  <a:gd name="T9" fmla="*/ 1187 h 1187"/>
                  <a:gd name="T10" fmla="*/ 478 w 602"/>
                  <a:gd name="T11" fmla="*/ 1187 h 1187"/>
                  <a:gd name="T12" fmla="*/ 602 w 602"/>
                  <a:gd name="T13" fmla="*/ 1062 h 1187"/>
                  <a:gd name="T14" fmla="*/ 602 w 602"/>
                  <a:gd name="T15" fmla="*/ 124 h 1187"/>
                  <a:gd name="T16" fmla="*/ 478 w 602"/>
                  <a:gd name="T17"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1187">
                    <a:moveTo>
                      <a:pt x="478" y="0"/>
                    </a:moveTo>
                    <a:cubicBezTo>
                      <a:pt x="124" y="0"/>
                      <a:pt x="124" y="0"/>
                      <a:pt x="124" y="0"/>
                    </a:cubicBezTo>
                    <a:cubicBezTo>
                      <a:pt x="56" y="0"/>
                      <a:pt x="0" y="56"/>
                      <a:pt x="0" y="124"/>
                    </a:cubicBezTo>
                    <a:cubicBezTo>
                      <a:pt x="0" y="1062"/>
                      <a:pt x="0" y="1062"/>
                      <a:pt x="0" y="1062"/>
                    </a:cubicBezTo>
                    <a:cubicBezTo>
                      <a:pt x="0" y="1131"/>
                      <a:pt x="56" y="1187"/>
                      <a:pt x="124" y="1187"/>
                    </a:cubicBezTo>
                    <a:cubicBezTo>
                      <a:pt x="478" y="1187"/>
                      <a:pt x="478" y="1187"/>
                      <a:pt x="478" y="1187"/>
                    </a:cubicBezTo>
                    <a:cubicBezTo>
                      <a:pt x="546" y="1187"/>
                      <a:pt x="602" y="1131"/>
                      <a:pt x="602" y="1062"/>
                    </a:cubicBezTo>
                    <a:cubicBezTo>
                      <a:pt x="602" y="124"/>
                      <a:pt x="602" y="124"/>
                      <a:pt x="602" y="124"/>
                    </a:cubicBezTo>
                    <a:cubicBezTo>
                      <a:pt x="602" y="56"/>
                      <a:pt x="546" y="0"/>
                      <a:pt x="478"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83">
                <a:extLst>
                  <a:ext uri="{FF2B5EF4-FFF2-40B4-BE49-F238E27FC236}">
                    <a16:creationId xmlns:a16="http://schemas.microsoft.com/office/drawing/2014/main" id="{20B5059F-F77C-4134-B692-DD0A7C049356}"/>
                  </a:ext>
                </a:extLst>
              </p:cNvPr>
              <p:cNvSpPr>
                <a:spLocks/>
              </p:cNvSpPr>
              <p:nvPr/>
            </p:nvSpPr>
            <p:spPr bwMode="auto">
              <a:xfrm>
                <a:off x="5696872" y="4632051"/>
                <a:ext cx="803077" cy="1582038"/>
              </a:xfrm>
              <a:custGeom>
                <a:avLst/>
                <a:gdLst>
                  <a:gd name="T0" fmla="*/ 494 w 496"/>
                  <a:gd name="T1" fmla="*/ 0 h 978"/>
                  <a:gd name="T2" fmla="*/ 2 w 496"/>
                  <a:gd name="T3" fmla="*/ 0 h 978"/>
                  <a:gd name="T4" fmla="*/ 0 w 496"/>
                  <a:gd name="T5" fmla="*/ 2 h 978"/>
                  <a:gd name="T6" fmla="*/ 0 w 496"/>
                  <a:gd name="T7" fmla="*/ 976 h 978"/>
                  <a:gd name="T8" fmla="*/ 2 w 496"/>
                  <a:gd name="T9" fmla="*/ 978 h 978"/>
                  <a:gd name="T10" fmla="*/ 494 w 496"/>
                  <a:gd name="T11" fmla="*/ 978 h 978"/>
                  <a:gd name="T12" fmla="*/ 496 w 496"/>
                  <a:gd name="T13" fmla="*/ 976 h 978"/>
                  <a:gd name="T14" fmla="*/ 496 w 496"/>
                  <a:gd name="T15" fmla="*/ 2 h 978"/>
                  <a:gd name="T16" fmla="*/ 494 w 496"/>
                  <a:gd name="T17"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978">
                    <a:moveTo>
                      <a:pt x="494" y="0"/>
                    </a:moveTo>
                    <a:cubicBezTo>
                      <a:pt x="2" y="0"/>
                      <a:pt x="2" y="0"/>
                      <a:pt x="2" y="0"/>
                    </a:cubicBezTo>
                    <a:cubicBezTo>
                      <a:pt x="1" y="0"/>
                      <a:pt x="0" y="1"/>
                      <a:pt x="0" y="2"/>
                    </a:cubicBezTo>
                    <a:cubicBezTo>
                      <a:pt x="0" y="976"/>
                      <a:pt x="0" y="976"/>
                      <a:pt x="0" y="976"/>
                    </a:cubicBezTo>
                    <a:cubicBezTo>
                      <a:pt x="0" y="977"/>
                      <a:pt x="1" y="978"/>
                      <a:pt x="2" y="978"/>
                    </a:cubicBezTo>
                    <a:cubicBezTo>
                      <a:pt x="494" y="978"/>
                      <a:pt x="494" y="978"/>
                      <a:pt x="494" y="978"/>
                    </a:cubicBezTo>
                    <a:cubicBezTo>
                      <a:pt x="495" y="978"/>
                      <a:pt x="496" y="977"/>
                      <a:pt x="496" y="976"/>
                    </a:cubicBezTo>
                    <a:cubicBezTo>
                      <a:pt x="496" y="2"/>
                      <a:pt x="496" y="2"/>
                      <a:pt x="496" y="2"/>
                    </a:cubicBezTo>
                    <a:cubicBezTo>
                      <a:pt x="496" y="1"/>
                      <a:pt x="495" y="0"/>
                      <a:pt x="49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84">
                <a:extLst>
                  <a:ext uri="{FF2B5EF4-FFF2-40B4-BE49-F238E27FC236}">
                    <a16:creationId xmlns:a16="http://schemas.microsoft.com/office/drawing/2014/main" id="{0D9754B0-628D-47AD-BAA7-968FA026EFE6}"/>
                  </a:ext>
                </a:extLst>
              </p:cNvPr>
              <p:cNvSpPr>
                <a:spLocks/>
              </p:cNvSpPr>
              <p:nvPr/>
            </p:nvSpPr>
            <p:spPr bwMode="auto">
              <a:xfrm>
                <a:off x="5935625" y="4539203"/>
                <a:ext cx="324366" cy="28940"/>
              </a:xfrm>
              <a:custGeom>
                <a:avLst/>
                <a:gdLst>
                  <a:gd name="T0" fmla="*/ 191 w 200"/>
                  <a:gd name="T1" fmla="*/ 0 h 18"/>
                  <a:gd name="T2" fmla="*/ 9 w 200"/>
                  <a:gd name="T3" fmla="*/ 0 h 18"/>
                  <a:gd name="T4" fmla="*/ 0 w 200"/>
                  <a:gd name="T5" fmla="*/ 9 h 18"/>
                  <a:gd name="T6" fmla="*/ 0 w 200"/>
                  <a:gd name="T7" fmla="*/ 9 h 18"/>
                  <a:gd name="T8" fmla="*/ 9 w 200"/>
                  <a:gd name="T9" fmla="*/ 18 h 18"/>
                  <a:gd name="T10" fmla="*/ 191 w 200"/>
                  <a:gd name="T11" fmla="*/ 18 h 18"/>
                  <a:gd name="T12" fmla="*/ 200 w 200"/>
                  <a:gd name="T13" fmla="*/ 9 h 18"/>
                  <a:gd name="T14" fmla="*/ 200 w 200"/>
                  <a:gd name="T15" fmla="*/ 9 h 18"/>
                  <a:gd name="T16" fmla="*/ 191 w 200"/>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8">
                    <a:moveTo>
                      <a:pt x="191" y="0"/>
                    </a:moveTo>
                    <a:cubicBezTo>
                      <a:pt x="9" y="0"/>
                      <a:pt x="9" y="0"/>
                      <a:pt x="9" y="0"/>
                    </a:cubicBezTo>
                    <a:cubicBezTo>
                      <a:pt x="4" y="0"/>
                      <a:pt x="0" y="4"/>
                      <a:pt x="0" y="9"/>
                    </a:cubicBezTo>
                    <a:cubicBezTo>
                      <a:pt x="0" y="9"/>
                      <a:pt x="0" y="9"/>
                      <a:pt x="0" y="9"/>
                    </a:cubicBezTo>
                    <a:cubicBezTo>
                      <a:pt x="0" y="14"/>
                      <a:pt x="4" y="18"/>
                      <a:pt x="9" y="18"/>
                    </a:cubicBezTo>
                    <a:cubicBezTo>
                      <a:pt x="191" y="18"/>
                      <a:pt x="191" y="18"/>
                      <a:pt x="191" y="18"/>
                    </a:cubicBezTo>
                    <a:cubicBezTo>
                      <a:pt x="196" y="18"/>
                      <a:pt x="200" y="14"/>
                      <a:pt x="200" y="9"/>
                    </a:cubicBezTo>
                    <a:cubicBezTo>
                      <a:pt x="200" y="9"/>
                      <a:pt x="200" y="9"/>
                      <a:pt x="200" y="9"/>
                    </a:cubicBezTo>
                    <a:cubicBezTo>
                      <a:pt x="200" y="4"/>
                      <a:pt x="196" y="0"/>
                      <a:pt x="191"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Oval 85">
                <a:extLst>
                  <a:ext uri="{FF2B5EF4-FFF2-40B4-BE49-F238E27FC236}">
                    <a16:creationId xmlns:a16="http://schemas.microsoft.com/office/drawing/2014/main" id="{5A9C3AC5-ED4A-466E-8D5C-FFD0601CB33F}"/>
                  </a:ext>
                </a:extLst>
              </p:cNvPr>
              <p:cNvSpPr>
                <a:spLocks/>
              </p:cNvSpPr>
              <p:nvPr/>
            </p:nvSpPr>
            <p:spPr bwMode="auto">
              <a:xfrm>
                <a:off x="6047767" y="6251470"/>
                <a:ext cx="98877" cy="98877"/>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Freeform: Shape 86">
                <a:extLst>
                  <a:ext uri="{FF2B5EF4-FFF2-40B4-BE49-F238E27FC236}">
                    <a16:creationId xmlns:a16="http://schemas.microsoft.com/office/drawing/2014/main" id="{CB74DD50-C377-46EA-B6A4-F4F00CEC896E}"/>
                  </a:ext>
                </a:extLst>
              </p:cNvPr>
              <p:cNvSpPr>
                <a:spLocks/>
              </p:cNvSpPr>
              <p:nvPr/>
            </p:nvSpPr>
            <p:spPr bwMode="auto">
              <a:xfrm>
                <a:off x="5370095" y="5322987"/>
                <a:ext cx="365364" cy="414803"/>
              </a:xfrm>
              <a:custGeom>
                <a:avLst/>
                <a:gdLst>
                  <a:gd name="T0" fmla="*/ 41 w 226"/>
                  <a:gd name="T1" fmla="*/ 23 h 257"/>
                  <a:gd name="T2" fmla="*/ 41 w 226"/>
                  <a:gd name="T3" fmla="*/ 23 h 257"/>
                  <a:gd name="T4" fmla="*/ 22 w 226"/>
                  <a:gd name="T5" fmla="*/ 122 h 257"/>
                  <a:gd name="T6" fmla="*/ 86 w 226"/>
                  <a:gd name="T7" fmla="*/ 216 h 257"/>
                  <a:gd name="T8" fmla="*/ 185 w 226"/>
                  <a:gd name="T9" fmla="*/ 235 h 257"/>
                  <a:gd name="T10" fmla="*/ 185 w 226"/>
                  <a:gd name="T11" fmla="*/ 235 h 257"/>
                  <a:gd name="T12" fmla="*/ 204 w 226"/>
                  <a:gd name="T13" fmla="*/ 135 h 257"/>
                  <a:gd name="T14" fmla="*/ 140 w 226"/>
                  <a:gd name="T15" fmla="*/ 41 h 257"/>
                  <a:gd name="T16" fmla="*/ 41 w 226"/>
                  <a:gd name="T17" fmla="*/ 23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57">
                    <a:moveTo>
                      <a:pt x="41" y="23"/>
                    </a:moveTo>
                    <a:cubicBezTo>
                      <a:pt x="41" y="23"/>
                      <a:pt x="41" y="23"/>
                      <a:pt x="41" y="23"/>
                    </a:cubicBezTo>
                    <a:cubicBezTo>
                      <a:pt x="8" y="45"/>
                      <a:pt x="0" y="89"/>
                      <a:pt x="22" y="122"/>
                    </a:cubicBezTo>
                    <a:cubicBezTo>
                      <a:pt x="86" y="216"/>
                      <a:pt x="86" y="216"/>
                      <a:pt x="86" y="216"/>
                    </a:cubicBezTo>
                    <a:cubicBezTo>
                      <a:pt x="108" y="248"/>
                      <a:pt x="153" y="257"/>
                      <a:pt x="185" y="235"/>
                    </a:cubicBezTo>
                    <a:cubicBezTo>
                      <a:pt x="185" y="235"/>
                      <a:pt x="185" y="235"/>
                      <a:pt x="185" y="235"/>
                    </a:cubicBezTo>
                    <a:cubicBezTo>
                      <a:pt x="218" y="213"/>
                      <a:pt x="226" y="168"/>
                      <a:pt x="204" y="135"/>
                    </a:cubicBezTo>
                    <a:cubicBezTo>
                      <a:pt x="140" y="41"/>
                      <a:pt x="140" y="41"/>
                      <a:pt x="140" y="41"/>
                    </a:cubicBezTo>
                    <a:cubicBezTo>
                      <a:pt x="118" y="9"/>
                      <a:pt x="73" y="0"/>
                      <a:pt x="41" y="23"/>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Freeform: Shape 87">
                <a:extLst>
                  <a:ext uri="{FF2B5EF4-FFF2-40B4-BE49-F238E27FC236}">
                    <a16:creationId xmlns:a16="http://schemas.microsoft.com/office/drawing/2014/main" id="{E6A9ADC6-8779-4065-B694-F34D407632F5}"/>
                  </a:ext>
                </a:extLst>
              </p:cNvPr>
              <p:cNvSpPr>
                <a:spLocks/>
              </p:cNvSpPr>
              <p:nvPr/>
            </p:nvSpPr>
            <p:spPr bwMode="auto">
              <a:xfrm>
                <a:off x="5329097" y="5630471"/>
                <a:ext cx="383451" cy="441331"/>
              </a:xfrm>
              <a:custGeom>
                <a:avLst/>
                <a:gdLst>
                  <a:gd name="T0" fmla="*/ 41 w 237"/>
                  <a:gd name="T1" fmla="*/ 23 h 273"/>
                  <a:gd name="T2" fmla="*/ 41 w 237"/>
                  <a:gd name="T3" fmla="*/ 23 h 273"/>
                  <a:gd name="T4" fmla="*/ 22 w 237"/>
                  <a:gd name="T5" fmla="*/ 122 h 273"/>
                  <a:gd name="T6" fmla="*/ 97 w 237"/>
                  <a:gd name="T7" fmla="*/ 232 h 273"/>
                  <a:gd name="T8" fmla="*/ 196 w 237"/>
                  <a:gd name="T9" fmla="*/ 251 h 273"/>
                  <a:gd name="T10" fmla="*/ 196 w 237"/>
                  <a:gd name="T11" fmla="*/ 251 h 273"/>
                  <a:gd name="T12" fmla="*/ 215 w 237"/>
                  <a:gd name="T13" fmla="*/ 152 h 273"/>
                  <a:gd name="T14" fmla="*/ 140 w 237"/>
                  <a:gd name="T15" fmla="*/ 41 h 273"/>
                  <a:gd name="T16" fmla="*/ 41 w 237"/>
                  <a:gd name="T17" fmla="*/ 2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73">
                    <a:moveTo>
                      <a:pt x="41" y="23"/>
                    </a:moveTo>
                    <a:cubicBezTo>
                      <a:pt x="41" y="23"/>
                      <a:pt x="41" y="23"/>
                      <a:pt x="41" y="23"/>
                    </a:cubicBezTo>
                    <a:cubicBezTo>
                      <a:pt x="8" y="45"/>
                      <a:pt x="0" y="89"/>
                      <a:pt x="22" y="122"/>
                    </a:cubicBezTo>
                    <a:cubicBezTo>
                      <a:pt x="97" y="232"/>
                      <a:pt x="97" y="232"/>
                      <a:pt x="97" y="232"/>
                    </a:cubicBezTo>
                    <a:cubicBezTo>
                      <a:pt x="119" y="265"/>
                      <a:pt x="163" y="273"/>
                      <a:pt x="196" y="251"/>
                    </a:cubicBezTo>
                    <a:cubicBezTo>
                      <a:pt x="196" y="251"/>
                      <a:pt x="196" y="251"/>
                      <a:pt x="196" y="251"/>
                    </a:cubicBezTo>
                    <a:cubicBezTo>
                      <a:pt x="228" y="229"/>
                      <a:pt x="237" y="184"/>
                      <a:pt x="215" y="152"/>
                    </a:cubicBezTo>
                    <a:cubicBezTo>
                      <a:pt x="140" y="41"/>
                      <a:pt x="140" y="41"/>
                      <a:pt x="140" y="41"/>
                    </a:cubicBezTo>
                    <a:cubicBezTo>
                      <a:pt x="118" y="9"/>
                      <a:pt x="73" y="0"/>
                      <a:pt x="41" y="23"/>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88">
                <a:extLst>
                  <a:ext uri="{FF2B5EF4-FFF2-40B4-BE49-F238E27FC236}">
                    <a16:creationId xmlns:a16="http://schemas.microsoft.com/office/drawing/2014/main" id="{BD4969DE-F921-4801-B593-AEEC4C350010}"/>
                  </a:ext>
                </a:extLst>
              </p:cNvPr>
              <p:cNvSpPr>
                <a:spLocks/>
              </p:cNvSpPr>
              <p:nvPr/>
            </p:nvSpPr>
            <p:spPr bwMode="auto">
              <a:xfrm>
                <a:off x="5403858" y="5001033"/>
                <a:ext cx="365364" cy="413597"/>
              </a:xfrm>
              <a:custGeom>
                <a:avLst/>
                <a:gdLst>
                  <a:gd name="T0" fmla="*/ 41 w 226"/>
                  <a:gd name="T1" fmla="*/ 22 h 256"/>
                  <a:gd name="T2" fmla="*/ 41 w 226"/>
                  <a:gd name="T3" fmla="*/ 22 h 256"/>
                  <a:gd name="T4" fmla="*/ 22 w 226"/>
                  <a:gd name="T5" fmla="*/ 121 h 256"/>
                  <a:gd name="T6" fmla="*/ 86 w 226"/>
                  <a:gd name="T7" fmla="*/ 215 h 256"/>
                  <a:gd name="T8" fmla="*/ 185 w 226"/>
                  <a:gd name="T9" fmla="*/ 234 h 256"/>
                  <a:gd name="T10" fmla="*/ 185 w 226"/>
                  <a:gd name="T11" fmla="*/ 234 h 256"/>
                  <a:gd name="T12" fmla="*/ 204 w 226"/>
                  <a:gd name="T13" fmla="*/ 134 h 256"/>
                  <a:gd name="T14" fmla="*/ 140 w 226"/>
                  <a:gd name="T15" fmla="*/ 40 h 256"/>
                  <a:gd name="T16" fmla="*/ 41 w 226"/>
                  <a:gd name="T17" fmla="*/ 2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56">
                    <a:moveTo>
                      <a:pt x="41" y="22"/>
                    </a:moveTo>
                    <a:cubicBezTo>
                      <a:pt x="41" y="22"/>
                      <a:pt x="41" y="22"/>
                      <a:pt x="41" y="22"/>
                    </a:cubicBezTo>
                    <a:cubicBezTo>
                      <a:pt x="8" y="44"/>
                      <a:pt x="0" y="88"/>
                      <a:pt x="22" y="121"/>
                    </a:cubicBezTo>
                    <a:cubicBezTo>
                      <a:pt x="86" y="215"/>
                      <a:pt x="86" y="215"/>
                      <a:pt x="86" y="215"/>
                    </a:cubicBezTo>
                    <a:cubicBezTo>
                      <a:pt x="108" y="247"/>
                      <a:pt x="153" y="256"/>
                      <a:pt x="185" y="234"/>
                    </a:cubicBezTo>
                    <a:cubicBezTo>
                      <a:pt x="185" y="234"/>
                      <a:pt x="185" y="234"/>
                      <a:pt x="185" y="234"/>
                    </a:cubicBezTo>
                    <a:cubicBezTo>
                      <a:pt x="217" y="212"/>
                      <a:pt x="226" y="167"/>
                      <a:pt x="204" y="134"/>
                    </a:cubicBezTo>
                    <a:cubicBezTo>
                      <a:pt x="140" y="40"/>
                      <a:pt x="140" y="40"/>
                      <a:pt x="140" y="40"/>
                    </a:cubicBezTo>
                    <a:cubicBezTo>
                      <a:pt x="118" y="8"/>
                      <a:pt x="73" y="0"/>
                      <a:pt x="41" y="22"/>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89">
                <a:extLst>
                  <a:ext uri="{FF2B5EF4-FFF2-40B4-BE49-F238E27FC236}">
                    <a16:creationId xmlns:a16="http://schemas.microsoft.com/office/drawing/2014/main" id="{34E9BF9E-D6AA-47B0-AA9D-2FB79BB85A77}"/>
                  </a:ext>
                </a:extLst>
              </p:cNvPr>
              <p:cNvSpPr>
                <a:spLocks/>
              </p:cNvSpPr>
              <p:nvPr/>
            </p:nvSpPr>
            <p:spPr bwMode="auto">
              <a:xfrm>
                <a:off x="6486686" y="5521948"/>
                <a:ext cx="315925" cy="1103327"/>
              </a:xfrm>
              <a:custGeom>
                <a:avLst/>
                <a:gdLst>
                  <a:gd name="T0" fmla="*/ 51 w 195"/>
                  <a:gd name="T1" fmla="*/ 682 h 682"/>
                  <a:gd name="T2" fmla="*/ 0 w 195"/>
                  <a:gd name="T3" fmla="*/ 682 h 682"/>
                  <a:gd name="T4" fmla="*/ 6 w 195"/>
                  <a:gd name="T5" fmla="*/ 620 h 682"/>
                  <a:gd name="T6" fmla="*/ 49 w 195"/>
                  <a:gd name="T7" fmla="*/ 119 h 682"/>
                  <a:gd name="T8" fmla="*/ 195 w 195"/>
                  <a:gd name="T9" fmla="*/ 0 h 682"/>
                  <a:gd name="T10" fmla="*/ 144 w 195"/>
                  <a:gd name="T11" fmla="*/ 592 h 682"/>
                  <a:gd name="T12" fmla="*/ 51 w 195"/>
                  <a:gd name="T13" fmla="*/ 682 h 682"/>
                </a:gdLst>
                <a:ahLst/>
                <a:cxnLst>
                  <a:cxn ang="0">
                    <a:pos x="T0" y="T1"/>
                  </a:cxn>
                  <a:cxn ang="0">
                    <a:pos x="T2" y="T3"/>
                  </a:cxn>
                  <a:cxn ang="0">
                    <a:pos x="T4" y="T5"/>
                  </a:cxn>
                  <a:cxn ang="0">
                    <a:pos x="T6" y="T7"/>
                  </a:cxn>
                  <a:cxn ang="0">
                    <a:pos x="T8" y="T9"/>
                  </a:cxn>
                  <a:cxn ang="0">
                    <a:pos x="T10" y="T11"/>
                  </a:cxn>
                  <a:cxn ang="0">
                    <a:pos x="T12" y="T13"/>
                  </a:cxn>
                </a:cxnLst>
                <a:rect l="0" t="0" r="r" b="b"/>
                <a:pathLst>
                  <a:path w="195" h="682">
                    <a:moveTo>
                      <a:pt x="51" y="682"/>
                    </a:moveTo>
                    <a:cubicBezTo>
                      <a:pt x="0" y="682"/>
                      <a:pt x="0" y="682"/>
                      <a:pt x="0" y="682"/>
                    </a:cubicBezTo>
                    <a:cubicBezTo>
                      <a:pt x="6" y="620"/>
                      <a:pt x="6" y="620"/>
                      <a:pt x="6" y="620"/>
                    </a:cubicBezTo>
                    <a:cubicBezTo>
                      <a:pt x="49" y="119"/>
                      <a:pt x="49" y="119"/>
                      <a:pt x="49" y="119"/>
                    </a:cubicBezTo>
                    <a:cubicBezTo>
                      <a:pt x="58" y="14"/>
                      <a:pt x="129" y="0"/>
                      <a:pt x="195" y="0"/>
                    </a:cubicBezTo>
                    <a:cubicBezTo>
                      <a:pt x="144" y="592"/>
                      <a:pt x="144" y="592"/>
                      <a:pt x="144" y="592"/>
                    </a:cubicBezTo>
                    <a:cubicBezTo>
                      <a:pt x="139" y="642"/>
                      <a:pt x="98" y="682"/>
                      <a:pt x="51" y="682"/>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Freeform: Shape 90">
                <a:extLst>
                  <a:ext uri="{FF2B5EF4-FFF2-40B4-BE49-F238E27FC236}">
                    <a16:creationId xmlns:a16="http://schemas.microsoft.com/office/drawing/2014/main" id="{12068408-820C-495A-9210-09C0A9F7410F}"/>
                  </a:ext>
                </a:extLst>
              </p:cNvPr>
              <p:cNvSpPr>
                <a:spLocks/>
              </p:cNvSpPr>
              <p:nvPr/>
            </p:nvSpPr>
            <p:spPr bwMode="auto">
              <a:xfrm>
                <a:off x="5986270" y="5091469"/>
                <a:ext cx="220665" cy="279751"/>
              </a:xfrm>
              <a:custGeom>
                <a:avLst/>
                <a:gdLst>
                  <a:gd name="T0" fmla="*/ 43 w 183"/>
                  <a:gd name="T1" fmla="*/ 119 h 232"/>
                  <a:gd name="T2" fmla="*/ 0 w 183"/>
                  <a:gd name="T3" fmla="*/ 119 h 232"/>
                  <a:gd name="T4" fmla="*/ 91 w 183"/>
                  <a:gd name="T5" fmla="*/ 232 h 232"/>
                  <a:gd name="T6" fmla="*/ 183 w 183"/>
                  <a:gd name="T7" fmla="*/ 119 h 232"/>
                  <a:gd name="T8" fmla="*/ 140 w 183"/>
                  <a:gd name="T9" fmla="*/ 119 h 232"/>
                  <a:gd name="T10" fmla="*/ 140 w 183"/>
                  <a:gd name="T11" fmla="*/ 0 h 232"/>
                  <a:gd name="T12" fmla="*/ 43 w 183"/>
                  <a:gd name="T13" fmla="*/ 0 h 232"/>
                  <a:gd name="T14" fmla="*/ 43 w 183"/>
                  <a:gd name="T15" fmla="*/ 119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232">
                    <a:moveTo>
                      <a:pt x="43" y="119"/>
                    </a:moveTo>
                    <a:lnTo>
                      <a:pt x="0" y="119"/>
                    </a:lnTo>
                    <a:lnTo>
                      <a:pt x="91" y="232"/>
                    </a:lnTo>
                    <a:lnTo>
                      <a:pt x="183" y="119"/>
                    </a:lnTo>
                    <a:lnTo>
                      <a:pt x="140" y="119"/>
                    </a:lnTo>
                    <a:lnTo>
                      <a:pt x="140" y="0"/>
                    </a:lnTo>
                    <a:lnTo>
                      <a:pt x="43" y="0"/>
                    </a:lnTo>
                    <a:lnTo>
                      <a:pt x="43" y="1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Freeform: Shape 91">
                <a:extLst>
                  <a:ext uri="{FF2B5EF4-FFF2-40B4-BE49-F238E27FC236}">
                    <a16:creationId xmlns:a16="http://schemas.microsoft.com/office/drawing/2014/main" id="{A4FF340F-93A7-4DC4-80E5-01E0AF596C8F}"/>
                  </a:ext>
                </a:extLst>
              </p:cNvPr>
              <p:cNvSpPr>
                <a:spLocks/>
              </p:cNvSpPr>
              <p:nvPr/>
            </p:nvSpPr>
            <p:spPr bwMode="auto">
              <a:xfrm>
                <a:off x="5854835" y="4887685"/>
                <a:ext cx="485946" cy="305073"/>
              </a:xfrm>
              <a:custGeom>
                <a:avLst/>
                <a:gdLst>
                  <a:gd name="T0" fmla="*/ 239 w 300"/>
                  <a:gd name="T1" fmla="*/ 189 h 189"/>
                  <a:gd name="T2" fmla="*/ 300 w 300"/>
                  <a:gd name="T3" fmla="*/ 129 h 189"/>
                  <a:gd name="T4" fmla="*/ 239 w 300"/>
                  <a:gd name="T5" fmla="*/ 69 h 189"/>
                  <a:gd name="T6" fmla="*/ 234 w 300"/>
                  <a:gd name="T7" fmla="*/ 69 h 189"/>
                  <a:gd name="T8" fmla="*/ 153 w 300"/>
                  <a:gd name="T9" fmla="*/ 0 h 189"/>
                  <a:gd name="T10" fmla="*/ 71 w 300"/>
                  <a:gd name="T11" fmla="*/ 70 h 189"/>
                  <a:gd name="T12" fmla="*/ 60 w 300"/>
                  <a:gd name="T13" fmla="*/ 69 h 189"/>
                  <a:gd name="T14" fmla="*/ 0 w 300"/>
                  <a:gd name="T15" fmla="*/ 129 h 189"/>
                  <a:gd name="T16" fmla="*/ 60 w 300"/>
                  <a:gd name="T17" fmla="*/ 189 h 189"/>
                  <a:gd name="T18" fmla="*/ 102 w 300"/>
                  <a:gd name="T19" fmla="*/ 189 h 189"/>
                  <a:gd name="T20" fmla="*/ 102 w 300"/>
                  <a:gd name="T21" fmla="*/ 114 h 189"/>
                  <a:gd name="T22" fmla="*/ 196 w 300"/>
                  <a:gd name="T23" fmla="*/ 114 h 189"/>
                  <a:gd name="T24" fmla="*/ 196 w 300"/>
                  <a:gd name="T25" fmla="*/ 189 h 189"/>
                  <a:gd name="T26" fmla="*/ 239 w 300"/>
                  <a:gd name="T27"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189">
                    <a:moveTo>
                      <a:pt x="239" y="189"/>
                    </a:moveTo>
                    <a:cubicBezTo>
                      <a:pt x="273" y="189"/>
                      <a:pt x="300" y="162"/>
                      <a:pt x="300" y="129"/>
                    </a:cubicBezTo>
                    <a:cubicBezTo>
                      <a:pt x="300" y="96"/>
                      <a:pt x="273" y="69"/>
                      <a:pt x="239" y="69"/>
                    </a:cubicBezTo>
                    <a:cubicBezTo>
                      <a:pt x="238" y="69"/>
                      <a:pt x="236" y="69"/>
                      <a:pt x="234" y="69"/>
                    </a:cubicBezTo>
                    <a:cubicBezTo>
                      <a:pt x="228" y="30"/>
                      <a:pt x="194" y="0"/>
                      <a:pt x="153" y="0"/>
                    </a:cubicBezTo>
                    <a:cubicBezTo>
                      <a:pt x="111" y="0"/>
                      <a:pt x="77" y="30"/>
                      <a:pt x="71" y="70"/>
                    </a:cubicBezTo>
                    <a:cubicBezTo>
                      <a:pt x="67" y="69"/>
                      <a:pt x="64" y="69"/>
                      <a:pt x="60" y="69"/>
                    </a:cubicBezTo>
                    <a:cubicBezTo>
                      <a:pt x="27" y="69"/>
                      <a:pt x="0" y="96"/>
                      <a:pt x="0" y="129"/>
                    </a:cubicBezTo>
                    <a:cubicBezTo>
                      <a:pt x="0" y="162"/>
                      <a:pt x="27" y="189"/>
                      <a:pt x="60" y="189"/>
                    </a:cubicBezTo>
                    <a:cubicBezTo>
                      <a:pt x="102" y="189"/>
                      <a:pt x="102" y="189"/>
                      <a:pt x="102" y="189"/>
                    </a:cubicBezTo>
                    <a:cubicBezTo>
                      <a:pt x="102" y="114"/>
                      <a:pt x="102" y="114"/>
                      <a:pt x="102" y="114"/>
                    </a:cubicBezTo>
                    <a:cubicBezTo>
                      <a:pt x="196" y="114"/>
                      <a:pt x="196" y="114"/>
                      <a:pt x="196" y="114"/>
                    </a:cubicBezTo>
                    <a:cubicBezTo>
                      <a:pt x="196" y="189"/>
                      <a:pt x="196" y="189"/>
                      <a:pt x="196" y="189"/>
                    </a:cubicBezTo>
                    <a:lnTo>
                      <a:pt x="239" y="1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648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113"/>
                                        </p:tgtEl>
                                        <p:attrNameLst>
                                          <p:attrName>style.visibility</p:attrName>
                                        </p:attrNameLst>
                                      </p:cBhvr>
                                      <p:to>
                                        <p:strVal val="visible"/>
                                      </p:to>
                                    </p:set>
                                    <p:anim calcmode="lin" valueType="num">
                                      <p:cBhvr additive="base">
                                        <p:cTn id="13" dur="500" fill="hold"/>
                                        <p:tgtEl>
                                          <p:spTgt spid="113"/>
                                        </p:tgtEl>
                                        <p:attrNameLst>
                                          <p:attrName>ppt_x</p:attrName>
                                        </p:attrNameLst>
                                      </p:cBhvr>
                                      <p:tavLst>
                                        <p:tav tm="0">
                                          <p:val>
                                            <p:strVal val="1+#ppt_w/2"/>
                                          </p:val>
                                        </p:tav>
                                        <p:tav tm="100000">
                                          <p:val>
                                            <p:strVal val="#ppt_x"/>
                                          </p:val>
                                        </p:tav>
                                      </p:tavLst>
                                    </p:anim>
                                    <p:anim calcmode="lin" valueType="num">
                                      <p:cBhvr additive="base">
                                        <p:cTn id="14" dur="500" fill="hold"/>
                                        <p:tgtEl>
                                          <p:spTgt spid="113"/>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 calcmode="lin" valueType="num">
                                      <p:cBhvr additive="base">
                                        <p:cTn id="17" dur="500" fill="hold"/>
                                        <p:tgtEl>
                                          <p:spTgt spid="119"/>
                                        </p:tgtEl>
                                        <p:attrNameLst>
                                          <p:attrName>ppt_x</p:attrName>
                                        </p:attrNameLst>
                                      </p:cBhvr>
                                      <p:tavLst>
                                        <p:tav tm="0">
                                          <p:val>
                                            <p:strVal val="1+#ppt_w/2"/>
                                          </p:val>
                                        </p:tav>
                                        <p:tav tm="100000">
                                          <p:val>
                                            <p:strVal val="#ppt_x"/>
                                          </p:val>
                                        </p:tav>
                                      </p:tavLst>
                                    </p:anim>
                                    <p:anim calcmode="lin" valueType="num">
                                      <p:cBhvr additive="base">
                                        <p:cTn id="18" dur="500" fill="hold"/>
                                        <p:tgtEl>
                                          <p:spTgt spid="1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 calcmode="lin" valueType="num">
                                      <p:cBhvr additive="base">
                                        <p:cTn id="22" dur="500" fill="hold"/>
                                        <p:tgtEl>
                                          <p:spTgt spid="114"/>
                                        </p:tgtEl>
                                        <p:attrNameLst>
                                          <p:attrName>ppt_x</p:attrName>
                                        </p:attrNameLst>
                                      </p:cBhvr>
                                      <p:tavLst>
                                        <p:tav tm="0">
                                          <p:val>
                                            <p:strVal val="1+#ppt_w/2"/>
                                          </p:val>
                                        </p:tav>
                                        <p:tav tm="100000">
                                          <p:val>
                                            <p:strVal val="#ppt_x"/>
                                          </p:val>
                                        </p:tav>
                                      </p:tavLst>
                                    </p:anim>
                                    <p:anim calcmode="lin" valueType="num">
                                      <p:cBhvr additive="base">
                                        <p:cTn id="23" dur="500" fill="hold"/>
                                        <p:tgtEl>
                                          <p:spTgt spid="11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additive="base">
                                        <p:cTn id="26" dur="500" fill="hold"/>
                                        <p:tgtEl>
                                          <p:spTgt spid="120"/>
                                        </p:tgtEl>
                                        <p:attrNameLst>
                                          <p:attrName>ppt_x</p:attrName>
                                        </p:attrNameLst>
                                      </p:cBhvr>
                                      <p:tavLst>
                                        <p:tav tm="0">
                                          <p:val>
                                            <p:strVal val="1+#ppt_w/2"/>
                                          </p:val>
                                        </p:tav>
                                        <p:tav tm="100000">
                                          <p:val>
                                            <p:strVal val="#ppt_x"/>
                                          </p:val>
                                        </p:tav>
                                      </p:tavLst>
                                    </p:anim>
                                    <p:anim calcmode="lin" valueType="num">
                                      <p:cBhvr additive="base">
                                        <p:cTn id="27" dur="500" fill="hold"/>
                                        <p:tgtEl>
                                          <p:spTgt spid="120"/>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fill="hold" grpId="0" nodeType="afterEffect">
                                  <p:stCondLst>
                                    <p:cond delay="0"/>
                                  </p:stCondLst>
                                  <p:childTnLst>
                                    <p:set>
                                      <p:cBhvr>
                                        <p:cTn id="30" dur="1" fill="hold">
                                          <p:stCondLst>
                                            <p:cond delay="0"/>
                                          </p:stCondLst>
                                        </p:cTn>
                                        <p:tgtEl>
                                          <p:spTgt spid="116"/>
                                        </p:tgtEl>
                                        <p:attrNameLst>
                                          <p:attrName>style.visibility</p:attrName>
                                        </p:attrNameLst>
                                      </p:cBhvr>
                                      <p:to>
                                        <p:strVal val="visible"/>
                                      </p:to>
                                    </p:set>
                                    <p:anim calcmode="lin" valueType="num">
                                      <p:cBhvr additive="base">
                                        <p:cTn id="31" dur="500" fill="hold"/>
                                        <p:tgtEl>
                                          <p:spTgt spid="116"/>
                                        </p:tgtEl>
                                        <p:attrNameLst>
                                          <p:attrName>ppt_x</p:attrName>
                                        </p:attrNameLst>
                                      </p:cBhvr>
                                      <p:tavLst>
                                        <p:tav tm="0">
                                          <p:val>
                                            <p:strVal val="1+#ppt_w/2"/>
                                          </p:val>
                                        </p:tav>
                                        <p:tav tm="100000">
                                          <p:val>
                                            <p:strVal val="#ppt_x"/>
                                          </p:val>
                                        </p:tav>
                                      </p:tavLst>
                                    </p:anim>
                                    <p:anim calcmode="lin" valueType="num">
                                      <p:cBhvr additive="base">
                                        <p:cTn id="32" dur="500" fill="hold"/>
                                        <p:tgtEl>
                                          <p:spTgt spid="11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22"/>
                                        </p:tgtEl>
                                        <p:attrNameLst>
                                          <p:attrName>style.visibility</p:attrName>
                                        </p:attrNameLst>
                                      </p:cBhvr>
                                      <p:to>
                                        <p:strVal val="visible"/>
                                      </p:to>
                                    </p:set>
                                    <p:anim calcmode="lin" valueType="num">
                                      <p:cBhvr additive="base">
                                        <p:cTn id="35" dur="500" fill="hold"/>
                                        <p:tgtEl>
                                          <p:spTgt spid="122"/>
                                        </p:tgtEl>
                                        <p:attrNameLst>
                                          <p:attrName>ppt_x</p:attrName>
                                        </p:attrNameLst>
                                      </p:cBhvr>
                                      <p:tavLst>
                                        <p:tav tm="0">
                                          <p:val>
                                            <p:strVal val="1+#ppt_w/2"/>
                                          </p:val>
                                        </p:tav>
                                        <p:tav tm="100000">
                                          <p:val>
                                            <p:strVal val="#ppt_x"/>
                                          </p:val>
                                        </p:tav>
                                      </p:tavLst>
                                    </p:anim>
                                    <p:anim calcmode="lin" valueType="num">
                                      <p:cBhvr additive="base">
                                        <p:cTn id="36" dur="500" fill="hold"/>
                                        <p:tgtEl>
                                          <p:spTgt spid="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15F57-7854-8542-9182-C9C9DC3ACD85}"/>
              </a:ext>
            </a:extLst>
          </p:cNvPr>
          <p:cNvSpPr/>
          <p:nvPr/>
        </p:nvSpPr>
        <p:spPr>
          <a:xfrm>
            <a:off x="499408" y="101416"/>
            <a:ext cx="5391091"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Thuật</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toán</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 LRU(Least recently used)</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endParaRPr>
          </a:p>
        </p:txBody>
      </p:sp>
      <p:cxnSp>
        <p:nvCxnSpPr>
          <p:cNvPr id="3" name="直接连接符 1">
            <a:extLst>
              <a:ext uri="{FF2B5EF4-FFF2-40B4-BE49-F238E27FC236}">
                <a16:creationId xmlns:a16="http://schemas.microsoft.com/office/drawing/2014/main" id="{A54AD040-19C9-394D-B80D-FFDDCD33FCDB}"/>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4" name="Graphic 3" descr="Lightbulb and gear">
            <a:extLst>
              <a:ext uri="{FF2B5EF4-FFF2-40B4-BE49-F238E27FC236}">
                <a16:creationId xmlns:a16="http://schemas.microsoft.com/office/drawing/2014/main" id="{BAEA66BD-38A8-1246-ACD3-A4809C4522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sp>
        <p:nvSpPr>
          <p:cNvPr id="5" name="Rectangle 4">
            <a:extLst>
              <a:ext uri="{FF2B5EF4-FFF2-40B4-BE49-F238E27FC236}">
                <a16:creationId xmlns:a16="http://schemas.microsoft.com/office/drawing/2014/main" id="{18E1A62C-CB52-CB49-9DCA-E6CE06DDA787}"/>
              </a:ext>
            </a:extLst>
          </p:cNvPr>
          <p:cNvSpPr/>
          <p:nvPr/>
        </p:nvSpPr>
        <p:spPr>
          <a:xfrm>
            <a:off x="395536" y="548197"/>
            <a:ext cx="8233207" cy="1077218"/>
          </a:xfrm>
          <a:prstGeom prst="rect">
            <a:avLst/>
          </a:prstGeom>
        </p:spPr>
        <p:txBody>
          <a:bodyPr wrap="square">
            <a:spAutoFit/>
          </a:bodyPr>
          <a:lstStyle/>
          <a:p>
            <a:pPr algn="just"/>
            <a:r>
              <a:rPr lang="en-VN" sz="1600" dirty="0">
                <a:latin typeface="Cambria" panose="02040503050406030204" pitchFamily="18" charset="0"/>
              </a:rPr>
              <a:t>Loại bỏ các nội dung lâu chưa được sử dụng tới nhất. Để có thể đảm bảo loại bỏ được nội dung lâu chưa được sử dụng </a:t>
            </a:r>
            <a:r>
              <a:rPr lang="en-US" sz="1600" dirty="0" err="1">
                <a:latin typeface="Cambria" panose="02040503050406030204" pitchFamily="18" charset="0"/>
              </a:rPr>
              <a:t>phải</a:t>
            </a:r>
            <a:r>
              <a:rPr lang="en-US" sz="1600" dirty="0">
                <a:latin typeface="Cambria" panose="02040503050406030204" pitchFamily="18" charset="0"/>
              </a:rPr>
              <a:t> </a:t>
            </a:r>
            <a:r>
              <a:rPr lang="en-US" sz="1600" dirty="0" err="1">
                <a:latin typeface="Cambria" panose="02040503050406030204" pitchFamily="18" charset="0"/>
              </a:rPr>
              <a:t>duyệt</a:t>
            </a:r>
            <a:r>
              <a:rPr lang="en-US" sz="1600" dirty="0">
                <a:latin typeface="Cambria" panose="02040503050406030204" pitchFamily="18" charset="0"/>
              </a:rPr>
              <a:t> qua </a:t>
            </a:r>
            <a:r>
              <a:rPr lang="en-US" sz="1600" dirty="0" err="1">
                <a:latin typeface="Cambria" panose="02040503050406030204" pitchFamily="18" charset="0"/>
              </a:rPr>
              <a:t>toàn</a:t>
            </a:r>
            <a:r>
              <a:rPr lang="en-US" sz="1600" dirty="0">
                <a:latin typeface="Cambria" panose="02040503050406030204" pitchFamily="18" charset="0"/>
              </a:rPr>
              <a:t> </a:t>
            </a:r>
            <a:r>
              <a:rPr lang="en-US" sz="1600" dirty="0" err="1">
                <a:latin typeface="Cambria" panose="02040503050406030204" pitchFamily="18" charset="0"/>
              </a:rPr>
              <a:t>bộ</a:t>
            </a:r>
            <a:r>
              <a:rPr lang="en-US" sz="1600" dirty="0">
                <a:latin typeface="Cambria" panose="02040503050406030204" pitchFamily="18" charset="0"/>
              </a:rPr>
              <a:t> </a:t>
            </a:r>
            <a:r>
              <a:rPr lang="en-US" sz="1600" dirty="0" err="1">
                <a:latin typeface="Cambria" panose="02040503050406030204" pitchFamily="18" charset="0"/>
              </a:rPr>
              <a:t>nội</a:t>
            </a:r>
            <a:r>
              <a:rPr lang="en-US" sz="1600" dirty="0">
                <a:latin typeface="Cambria" panose="02040503050406030204" pitchFamily="18" charset="0"/>
              </a:rPr>
              <a:t> dung </a:t>
            </a:r>
            <a:r>
              <a:rPr lang="en-US" sz="1600" dirty="0" err="1">
                <a:latin typeface="Cambria" panose="02040503050406030204" pitchFamily="18" charset="0"/>
              </a:rPr>
              <a:t>trong</a:t>
            </a:r>
            <a:r>
              <a:rPr lang="en-US" sz="1600" dirty="0">
                <a:latin typeface="Cambria" panose="02040503050406030204" pitchFamily="18" charset="0"/>
              </a:rPr>
              <a:t> cache).</a:t>
            </a:r>
          </a:p>
          <a:p>
            <a:pPr algn="just"/>
            <a:r>
              <a:rPr lang="en-VN" sz="1600" dirty="0">
                <a:latin typeface="Cambria" panose="02040503050406030204" pitchFamily="18" charset="0"/>
              </a:rPr>
              <a:t>Để triển khai thuật toán này đòi hỏi việc phải giữ các “bit tuổi” trong cache, từ đó theo dõi xem nội dung nào có lần sử dụng cuối cùng là xa nhất.</a:t>
            </a:r>
          </a:p>
        </p:txBody>
      </p:sp>
      <p:sp>
        <p:nvSpPr>
          <p:cNvPr id="6" name="Rectangle 5">
            <a:extLst>
              <a:ext uri="{FF2B5EF4-FFF2-40B4-BE49-F238E27FC236}">
                <a16:creationId xmlns:a16="http://schemas.microsoft.com/office/drawing/2014/main" id="{7907BC49-FFA0-E843-BD6B-A6A8973A14F4}"/>
              </a:ext>
            </a:extLst>
          </p:cNvPr>
          <p:cNvSpPr/>
          <p:nvPr/>
        </p:nvSpPr>
        <p:spPr>
          <a:xfrm>
            <a:off x="395536" y="1661761"/>
            <a:ext cx="8233206" cy="369332"/>
          </a:xfrm>
          <a:prstGeom prst="rect">
            <a:avLst/>
          </a:prstGeom>
        </p:spPr>
        <p:txBody>
          <a:bodyPr wrap="square">
            <a:spAutoFit/>
          </a:bodyPr>
          <a:lstStyle/>
          <a:p>
            <a:r>
              <a:rPr lang="vi-VN" b="1" dirty="0">
                <a:solidFill>
                  <a:srgbClr val="000000"/>
                </a:solidFill>
                <a:latin typeface="Times New Roman" panose="02020603050405020304" pitchFamily="18" charset="0"/>
              </a:rPr>
              <a:t>Ví dụ: </a:t>
            </a:r>
            <a:r>
              <a:rPr lang="vi-VN" dirty="0">
                <a:solidFill>
                  <a:srgbClr val="000000"/>
                </a:solidFill>
                <a:latin typeface="Times New Roman" panose="02020603050405020304" pitchFamily="18" charset="0"/>
              </a:rPr>
              <a:t>Thứ tự truy cập dữ liệu lần lượt là: A → B → C → D → E → D → F</a:t>
            </a:r>
            <a:endParaRPr lang="en-VN" dirty="0"/>
          </a:p>
        </p:txBody>
      </p:sp>
      <p:graphicFrame>
        <p:nvGraphicFramePr>
          <p:cNvPr id="7" name="Table 6">
            <a:extLst>
              <a:ext uri="{FF2B5EF4-FFF2-40B4-BE49-F238E27FC236}">
                <a16:creationId xmlns:a16="http://schemas.microsoft.com/office/drawing/2014/main" id="{4108F113-ED79-0940-BD55-A3A73A79A0BB}"/>
              </a:ext>
            </a:extLst>
          </p:cNvPr>
          <p:cNvGraphicFramePr>
            <a:graphicFrameLocks noGrp="1"/>
          </p:cNvGraphicFramePr>
          <p:nvPr>
            <p:extLst>
              <p:ext uri="{D42A27DB-BD31-4B8C-83A1-F6EECF244321}">
                <p14:modId xmlns:p14="http://schemas.microsoft.com/office/powerpoint/2010/main" val="4207716158"/>
              </p:ext>
            </p:extLst>
          </p:nvPr>
        </p:nvGraphicFramePr>
        <p:xfrm>
          <a:off x="1763688" y="2211710"/>
          <a:ext cx="2088232" cy="277227"/>
        </p:xfrm>
        <a:graphic>
          <a:graphicData uri="http://schemas.openxmlformats.org/drawingml/2006/table">
            <a:tbl>
              <a:tblPr firstRow="1" bandRow="1">
                <a:tableStyleId>{5C22544A-7EE6-4342-B048-85BDC9FD1C3A}</a:tableStyleId>
              </a:tblPr>
              <a:tblGrid>
                <a:gridCol w="522058">
                  <a:extLst>
                    <a:ext uri="{9D8B030D-6E8A-4147-A177-3AD203B41FA5}">
                      <a16:colId xmlns:a16="http://schemas.microsoft.com/office/drawing/2014/main" val="875328655"/>
                    </a:ext>
                  </a:extLst>
                </a:gridCol>
                <a:gridCol w="522058">
                  <a:extLst>
                    <a:ext uri="{9D8B030D-6E8A-4147-A177-3AD203B41FA5}">
                      <a16:colId xmlns:a16="http://schemas.microsoft.com/office/drawing/2014/main" val="548344381"/>
                    </a:ext>
                  </a:extLst>
                </a:gridCol>
                <a:gridCol w="522058">
                  <a:extLst>
                    <a:ext uri="{9D8B030D-6E8A-4147-A177-3AD203B41FA5}">
                      <a16:colId xmlns:a16="http://schemas.microsoft.com/office/drawing/2014/main" val="133218100"/>
                    </a:ext>
                  </a:extLst>
                </a:gridCol>
                <a:gridCol w="522058">
                  <a:extLst>
                    <a:ext uri="{9D8B030D-6E8A-4147-A177-3AD203B41FA5}">
                      <a16:colId xmlns:a16="http://schemas.microsoft.com/office/drawing/2014/main" val="2380048074"/>
                    </a:ext>
                  </a:extLst>
                </a:gridCol>
              </a:tblGrid>
              <a:tr h="277227">
                <a:tc>
                  <a:txBody>
                    <a:bodyPr/>
                    <a:lstStyle/>
                    <a:p>
                      <a:endParaRPr lang="en-VN" sz="1200" dirty="0">
                        <a:latin typeface="Cambria" panose="02040503050406030204" pitchFamily="18" charset="0"/>
                      </a:endParaRPr>
                    </a:p>
                  </a:txBody>
                  <a:tcPr/>
                </a:tc>
                <a:tc>
                  <a:txBody>
                    <a:bodyPr/>
                    <a:lstStyle/>
                    <a:p>
                      <a:endParaRPr lang="en-VN" sz="1200">
                        <a:latin typeface="Cambria" panose="02040503050406030204" pitchFamily="18" charset="0"/>
                      </a:endParaRPr>
                    </a:p>
                  </a:txBody>
                  <a:tcPr/>
                </a:tc>
                <a:tc>
                  <a:txBody>
                    <a:bodyPr/>
                    <a:lstStyle/>
                    <a:p>
                      <a:endParaRPr lang="en-VN" sz="1200" dirty="0">
                        <a:latin typeface="Cambria" panose="02040503050406030204" pitchFamily="18" charset="0"/>
                      </a:endParaRPr>
                    </a:p>
                  </a:txBody>
                  <a:tcPr/>
                </a:tc>
                <a:tc>
                  <a:txBody>
                    <a:bodyPr/>
                    <a:lstStyle/>
                    <a:p>
                      <a:endParaRPr lang="en-VN" sz="1200" dirty="0">
                        <a:latin typeface="Cambria" panose="02040503050406030204" pitchFamily="18" charset="0"/>
                      </a:endParaRPr>
                    </a:p>
                  </a:txBody>
                  <a:tcPr/>
                </a:tc>
                <a:extLst>
                  <a:ext uri="{0D108BD9-81ED-4DB2-BD59-A6C34878D82A}">
                    <a16:rowId xmlns:a16="http://schemas.microsoft.com/office/drawing/2014/main" val="3560018291"/>
                  </a:ext>
                </a:extLst>
              </a:tr>
            </a:tbl>
          </a:graphicData>
        </a:graphic>
      </p:graphicFrame>
      <p:graphicFrame>
        <p:nvGraphicFramePr>
          <p:cNvPr id="8" name="Table 7">
            <a:extLst>
              <a:ext uri="{FF2B5EF4-FFF2-40B4-BE49-F238E27FC236}">
                <a16:creationId xmlns:a16="http://schemas.microsoft.com/office/drawing/2014/main" id="{42DFFDD1-7783-EA44-8E4B-F739E90B5470}"/>
              </a:ext>
            </a:extLst>
          </p:cNvPr>
          <p:cNvGraphicFramePr>
            <a:graphicFrameLocks noGrp="1"/>
          </p:cNvGraphicFramePr>
          <p:nvPr>
            <p:extLst>
              <p:ext uri="{D42A27DB-BD31-4B8C-83A1-F6EECF244321}">
                <p14:modId xmlns:p14="http://schemas.microsoft.com/office/powerpoint/2010/main" val="1158207991"/>
              </p:ext>
            </p:extLst>
          </p:nvPr>
        </p:nvGraphicFramePr>
        <p:xfrm>
          <a:off x="1763688" y="2770157"/>
          <a:ext cx="2088232" cy="277227"/>
        </p:xfrm>
        <a:graphic>
          <a:graphicData uri="http://schemas.openxmlformats.org/drawingml/2006/table">
            <a:tbl>
              <a:tblPr firstRow="1" bandRow="1">
                <a:tableStyleId>{5C22544A-7EE6-4342-B048-85BDC9FD1C3A}</a:tableStyleId>
              </a:tblPr>
              <a:tblGrid>
                <a:gridCol w="522058">
                  <a:extLst>
                    <a:ext uri="{9D8B030D-6E8A-4147-A177-3AD203B41FA5}">
                      <a16:colId xmlns:a16="http://schemas.microsoft.com/office/drawing/2014/main" val="875328655"/>
                    </a:ext>
                  </a:extLst>
                </a:gridCol>
                <a:gridCol w="522058">
                  <a:extLst>
                    <a:ext uri="{9D8B030D-6E8A-4147-A177-3AD203B41FA5}">
                      <a16:colId xmlns:a16="http://schemas.microsoft.com/office/drawing/2014/main" val="548344381"/>
                    </a:ext>
                  </a:extLst>
                </a:gridCol>
                <a:gridCol w="522058">
                  <a:extLst>
                    <a:ext uri="{9D8B030D-6E8A-4147-A177-3AD203B41FA5}">
                      <a16:colId xmlns:a16="http://schemas.microsoft.com/office/drawing/2014/main" val="133218100"/>
                    </a:ext>
                  </a:extLst>
                </a:gridCol>
                <a:gridCol w="522058">
                  <a:extLst>
                    <a:ext uri="{9D8B030D-6E8A-4147-A177-3AD203B41FA5}">
                      <a16:colId xmlns:a16="http://schemas.microsoft.com/office/drawing/2014/main" val="2380048074"/>
                    </a:ext>
                  </a:extLst>
                </a:gridCol>
              </a:tblGrid>
              <a:tr h="277227">
                <a:tc>
                  <a:txBody>
                    <a:bodyPr/>
                    <a:lstStyle/>
                    <a:p>
                      <a:r>
                        <a:rPr lang="en-VN" sz="1200" b="1" dirty="0">
                          <a:latin typeface="Cambria" panose="02040503050406030204" pitchFamily="18" charset="0"/>
                        </a:rPr>
                        <a:t>A(0)</a:t>
                      </a:r>
                    </a:p>
                  </a:txBody>
                  <a:tcPr/>
                </a:tc>
                <a:tc>
                  <a:txBody>
                    <a:bodyPr/>
                    <a:lstStyle/>
                    <a:p>
                      <a:endParaRPr lang="en-VN" sz="1200">
                        <a:latin typeface="Cambria" panose="02040503050406030204" pitchFamily="18" charset="0"/>
                      </a:endParaRPr>
                    </a:p>
                  </a:txBody>
                  <a:tcPr/>
                </a:tc>
                <a:tc>
                  <a:txBody>
                    <a:bodyPr/>
                    <a:lstStyle/>
                    <a:p>
                      <a:endParaRPr lang="en-VN" sz="1200">
                        <a:latin typeface="Cambria" panose="02040503050406030204" pitchFamily="18" charset="0"/>
                      </a:endParaRPr>
                    </a:p>
                  </a:txBody>
                  <a:tcPr/>
                </a:tc>
                <a:tc>
                  <a:txBody>
                    <a:bodyPr/>
                    <a:lstStyle/>
                    <a:p>
                      <a:endParaRPr lang="en-VN" sz="1200" dirty="0">
                        <a:latin typeface="Cambria" panose="02040503050406030204" pitchFamily="18" charset="0"/>
                      </a:endParaRPr>
                    </a:p>
                  </a:txBody>
                  <a:tcPr/>
                </a:tc>
                <a:extLst>
                  <a:ext uri="{0D108BD9-81ED-4DB2-BD59-A6C34878D82A}">
                    <a16:rowId xmlns:a16="http://schemas.microsoft.com/office/drawing/2014/main" val="3560018291"/>
                  </a:ext>
                </a:extLst>
              </a:tr>
            </a:tbl>
          </a:graphicData>
        </a:graphic>
      </p:graphicFrame>
      <p:graphicFrame>
        <p:nvGraphicFramePr>
          <p:cNvPr id="9" name="Table 8">
            <a:extLst>
              <a:ext uri="{FF2B5EF4-FFF2-40B4-BE49-F238E27FC236}">
                <a16:creationId xmlns:a16="http://schemas.microsoft.com/office/drawing/2014/main" id="{49C1F232-D4B3-0947-9C91-6BA205D09E27}"/>
              </a:ext>
            </a:extLst>
          </p:cNvPr>
          <p:cNvGraphicFramePr>
            <a:graphicFrameLocks noGrp="1"/>
          </p:cNvGraphicFramePr>
          <p:nvPr>
            <p:extLst>
              <p:ext uri="{D42A27DB-BD31-4B8C-83A1-F6EECF244321}">
                <p14:modId xmlns:p14="http://schemas.microsoft.com/office/powerpoint/2010/main" val="3176995649"/>
              </p:ext>
            </p:extLst>
          </p:nvPr>
        </p:nvGraphicFramePr>
        <p:xfrm>
          <a:off x="1770044" y="3328604"/>
          <a:ext cx="2081876" cy="277227"/>
        </p:xfrm>
        <a:graphic>
          <a:graphicData uri="http://schemas.openxmlformats.org/drawingml/2006/table">
            <a:tbl>
              <a:tblPr firstRow="1" bandRow="1">
                <a:tableStyleId>{5C22544A-7EE6-4342-B048-85BDC9FD1C3A}</a:tableStyleId>
              </a:tblPr>
              <a:tblGrid>
                <a:gridCol w="520469">
                  <a:extLst>
                    <a:ext uri="{9D8B030D-6E8A-4147-A177-3AD203B41FA5}">
                      <a16:colId xmlns:a16="http://schemas.microsoft.com/office/drawing/2014/main" val="875328655"/>
                    </a:ext>
                  </a:extLst>
                </a:gridCol>
                <a:gridCol w="520469">
                  <a:extLst>
                    <a:ext uri="{9D8B030D-6E8A-4147-A177-3AD203B41FA5}">
                      <a16:colId xmlns:a16="http://schemas.microsoft.com/office/drawing/2014/main" val="548344381"/>
                    </a:ext>
                  </a:extLst>
                </a:gridCol>
                <a:gridCol w="520469">
                  <a:extLst>
                    <a:ext uri="{9D8B030D-6E8A-4147-A177-3AD203B41FA5}">
                      <a16:colId xmlns:a16="http://schemas.microsoft.com/office/drawing/2014/main" val="133218100"/>
                    </a:ext>
                  </a:extLst>
                </a:gridCol>
                <a:gridCol w="520469">
                  <a:extLst>
                    <a:ext uri="{9D8B030D-6E8A-4147-A177-3AD203B41FA5}">
                      <a16:colId xmlns:a16="http://schemas.microsoft.com/office/drawing/2014/main" val="2380048074"/>
                    </a:ext>
                  </a:extLst>
                </a:gridCol>
              </a:tblGrid>
              <a:tr h="277227">
                <a:tc>
                  <a:txBody>
                    <a:bodyPr/>
                    <a:lstStyle/>
                    <a:p>
                      <a:r>
                        <a:rPr lang="en-VN" sz="1200" b="0" dirty="0">
                          <a:latin typeface="Cambria" panose="02040503050406030204" pitchFamily="18" charset="0"/>
                        </a:rPr>
                        <a:t>A(0)</a:t>
                      </a:r>
                    </a:p>
                  </a:txBody>
                  <a:tcPr/>
                </a:tc>
                <a:tc>
                  <a:txBody>
                    <a:bodyPr/>
                    <a:lstStyle/>
                    <a:p>
                      <a:r>
                        <a:rPr lang="en-VN" sz="1200" dirty="0">
                          <a:latin typeface="Cambria" panose="02040503050406030204" pitchFamily="18" charset="0"/>
                        </a:rPr>
                        <a:t>B(1)</a:t>
                      </a:r>
                    </a:p>
                  </a:txBody>
                  <a:tcPr/>
                </a:tc>
                <a:tc>
                  <a:txBody>
                    <a:bodyPr/>
                    <a:lstStyle/>
                    <a:p>
                      <a:endParaRPr lang="en-VN" sz="1200">
                        <a:latin typeface="Cambria" panose="02040503050406030204" pitchFamily="18" charset="0"/>
                      </a:endParaRPr>
                    </a:p>
                  </a:txBody>
                  <a:tcPr/>
                </a:tc>
                <a:tc>
                  <a:txBody>
                    <a:bodyPr/>
                    <a:lstStyle/>
                    <a:p>
                      <a:endParaRPr lang="en-VN" sz="1200" dirty="0">
                        <a:latin typeface="Cambria" panose="02040503050406030204" pitchFamily="18" charset="0"/>
                      </a:endParaRPr>
                    </a:p>
                  </a:txBody>
                  <a:tcPr/>
                </a:tc>
                <a:extLst>
                  <a:ext uri="{0D108BD9-81ED-4DB2-BD59-A6C34878D82A}">
                    <a16:rowId xmlns:a16="http://schemas.microsoft.com/office/drawing/2014/main" val="3560018291"/>
                  </a:ext>
                </a:extLst>
              </a:tr>
            </a:tbl>
          </a:graphicData>
        </a:graphic>
      </p:graphicFrame>
      <p:graphicFrame>
        <p:nvGraphicFramePr>
          <p:cNvPr id="10" name="Table 9">
            <a:extLst>
              <a:ext uri="{FF2B5EF4-FFF2-40B4-BE49-F238E27FC236}">
                <a16:creationId xmlns:a16="http://schemas.microsoft.com/office/drawing/2014/main" id="{260E0FB2-6CE4-194C-A932-D3006932BE44}"/>
              </a:ext>
            </a:extLst>
          </p:cNvPr>
          <p:cNvGraphicFramePr>
            <a:graphicFrameLocks noGrp="1"/>
          </p:cNvGraphicFramePr>
          <p:nvPr>
            <p:extLst>
              <p:ext uri="{D42A27DB-BD31-4B8C-83A1-F6EECF244321}">
                <p14:modId xmlns:p14="http://schemas.microsoft.com/office/powerpoint/2010/main" val="3433465916"/>
              </p:ext>
            </p:extLst>
          </p:nvPr>
        </p:nvGraphicFramePr>
        <p:xfrm>
          <a:off x="1770044" y="3887051"/>
          <a:ext cx="2081876" cy="277227"/>
        </p:xfrm>
        <a:graphic>
          <a:graphicData uri="http://schemas.openxmlformats.org/drawingml/2006/table">
            <a:tbl>
              <a:tblPr firstRow="1" bandRow="1">
                <a:tableStyleId>{5C22544A-7EE6-4342-B048-85BDC9FD1C3A}</a:tableStyleId>
              </a:tblPr>
              <a:tblGrid>
                <a:gridCol w="520469">
                  <a:extLst>
                    <a:ext uri="{9D8B030D-6E8A-4147-A177-3AD203B41FA5}">
                      <a16:colId xmlns:a16="http://schemas.microsoft.com/office/drawing/2014/main" val="875328655"/>
                    </a:ext>
                  </a:extLst>
                </a:gridCol>
                <a:gridCol w="520469">
                  <a:extLst>
                    <a:ext uri="{9D8B030D-6E8A-4147-A177-3AD203B41FA5}">
                      <a16:colId xmlns:a16="http://schemas.microsoft.com/office/drawing/2014/main" val="548344381"/>
                    </a:ext>
                  </a:extLst>
                </a:gridCol>
                <a:gridCol w="520469">
                  <a:extLst>
                    <a:ext uri="{9D8B030D-6E8A-4147-A177-3AD203B41FA5}">
                      <a16:colId xmlns:a16="http://schemas.microsoft.com/office/drawing/2014/main" val="133218100"/>
                    </a:ext>
                  </a:extLst>
                </a:gridCol>
                <a:gridCol w="520469">
                  <a:extLst>
                    <a:ext uri="{9D8B030D-6E8A-4147-A177-3AD203B41FA5}">
                      <a16:colId xmlns:a16="http://schemas.microsoft.com/office/drawing/2014/main" val="2380048074"/>
                    </a:ext>
                  </a:extLst>
                </a:gridCol>
              </a:tblGrid>
              <a:tr h="277227">
                <a:tc>
                  <a:txBody>
                    <a:bodyPr/>
                    <a:lstStyle/>
                    <a:p>
                      <a:r>
                        <a:rPr lang="en-VN" sz="1200" b="0" dirty="0">
                          <a:latin typeface="Cambria" panose="02040503050406030204" pitchFamily="18" charset="0"/>
                        </a:rPr>
                        <a:t>A(0)</a:t>
                      </a:r>
                    </a:p>
                  </a:txBody>
                  <a:tcPr/>
                </a:tc>
                <a:tc>
                  <a:txBody>
                    <a:bodyPr/>
                    <a:lstStyle/>
                    <a:p>
                      <a:r>
                        <a:rPr lang="en-VN" sz="1200" b="0" dirty="0">
                          <a:latin typeface="Cambria" panose="02040503050406030204" pitchFamily="18" charset="0"/>
                        </a:rPr>
                        <a:t>B(1)</a:t>
                      </a:r>
                    </a:p>
                  </a:txBody>
                  <a:tcPr/>
                </a:tc>
                <a:tc>
                  <a:txBody>
                    <a:bodyPr/>
                    <a:lstStyle/>
                    <a:p>
                      <a:r>
                        <a:rPr lang="en-VN" sz="1200" dirty="0">
                          <a:latin typeface="Cambria" panose="02040503050406030204" pitchFamily="18" charset="0"/>
                        </a:rPr>
                        <a:t>C(2)</a:t>
                      </a:r>
                    </a:p>
                  </a:txBody>
                  <a:tcPr/>
                </a:tc>
                <a:tc>
                  <a:txBody>
                    <a:bodyPr/>
                    <a:lstStyle/>
                    <a:p>
                      <a:endParaRPr lang="en-VN" sz="1200" dirty="0">
                        <a:latin typeface="Cambria" panose="02040503050406030204" pitchFamily="18" charset="0"/>
                      </a:endParaRPr>
                    </a:p>
                  </a:txBody>
                  <a:tcPr/>
                </a:tc>
                <a:extLst>
                  <a:ext uri="{0D108BD9-81ED-4DB2-BD59-A6C34878D82A}">
                    <a16:rowId xmlns:a16="http://schemas.microsoft.com/office/drawing/2014/main" val="3560018291"/>
                  </a:ext>
                </a:extLst>
              </a:tr>
            </a:tbl>
          </a:graphicData>
        </a:graphic>
      </p:graphicFrame>
      <p:graphicFrame>
        <p:nvGraphicFramePr>
          <p:cNvPr id="11" name="Table 10">
            <a:extLst>
              <a:ext uri="{FF2B5EF4-FFF2-40B4-BE49-F238E27FC236}">
                <a16:creationId xmlns:a16="http://schemas.microsoft.com/office/drawing/2014/main" id="{333ABB07-2B2D-E44F-BA78-0955F7602C61}"/>
              </a:ext>
            </a:extLst>
          </p:cNvPr>
          <p:cNvGraphicFramePr>
            <a:graphicFrameLocks noGrp="1"/>
          </p:cNvGraphicFramePr>
          <p:nvPr>
            <p:extLst>
              <p:ext uri="{D42A27DB-BD31-4B8C-83A1-F6EECF244321}">
                <p14:modId xmlns:p14="http://schemas.microsoft.com/office/powerpoint/2010/main" val="574445421"/>
              </p:ext>
            </p:extLst>
          </p:nvPr>
        </p:nvGraphicFramePr>
        <p:xfrm>
          <a:off x="5436096" y="2770157"/>
          <a:ext cx="2088232" cy="277227"/>
        </p:xfrm>
        <a:graphic>
          <a:graphicData uri="http://schemas.openxmlformats.org/drawingml/2006/table">
            <a:tbl>
              <a:tblPr firstRow="1" bandRow="1">
                <a:tableStyleId>{5C22544A-7EE6-4342-B048-85BDC9FD1C3A}</a:tableStyleId>
              </a:tblPr>
              <a:tblGrid>
                <a:gridCol w="522058">
                  <a:extLst>
                    <a:ext uri="{9D8B030D-6E8A-4147-A177-3AD203B41FA5}">
                      <a16:colId xmlns:a16="http://schemas.microsoft.com/office/drawing/2014/main" val="875328655"/>
                    </a:ext>
                  </a:extLst>
                </a:gridCol>
                <a:gridCol w="522058">
                  <a:extLst>
                    <a:ext uri="{9D8B030D-6E8A-4147-A177-3AD203B41FA5}">
                      <a16:colId xmlns:a16="http://schemas.microsoft.com/office/drawing/2014/main" val="548344381"/>
                    </a:ext>
                  </a:extLst>
                </a:gridCol>
                <a:gridCol w="522058">
                  <a:extLst>
                    <a:ext uri="{9D8B030D-6E8A-4147-A177-3AD203B41FA5}">
                      <a16:colId xmlns:a16="http://schemas.microsoft.com/office/drawing/2014/main" val="133218100"/>
                    </a:ext>
                  </a:extLst>
                </a:gridCol>
                <a:gridCol w="522058">
                  <a:extLst>
                    <a:ext uri="{9D8B030D-6E8A-4147-A177-3AD203B41FA5}">
                      <a16:colId xmlns:a16="http://schemas.microsoft.com/office/drawing/2014/main" val="2380048074"/>
                    </a:ext>
                  </a:extLst>
                </a:gridCol>
              </a:tblGrid>
              <a:tr h="277227">
                <a:tc>
                  <a:txBody>
                    <a:bodyPr/>
                    <a:lstStyle/>
                    <a:p>
                      <a:r>
                        <a:rPr lang="en-VN" sz="1200" dirty="0">
                          <a:latin typeface="Cambria" panose="02040503050406030204" pitchFamily="18" charset="0"/>
                        </a:rPr>
                        <a:t>E(4)</a:t>
                      </a:r>
                    </a:p>
                  </a:txBody>
                  <a:tcPr/>
                </a:tc>
                <a:tc>
                  <a:txBody>
                    <a:bodyPr/>
                    <a:lstStyle/>
                    <a:p>
                      <a:r>
                        <a:rPr lang="en-VN" sz="1200" b="0" dirty="0">
                          <a:latin typeface="Cambria" panose="02040503050406030204" pitchFamily="18" charset="0"/>
                        </a:rPr>
                        <a:t>B(1)</a:t>
                      </a:r>
                    </a:p>
                  </a:txBody>
                  <a:tcPr/>
                </a:tc>
                <a:tc>
                  <a:txBody>
                    <a:bodyPr/>
                    <a:lstStyle/>
                    <a:p>
                      <a:r>
                        <a:rPr lang="en-VN" sz="1200" b="0" dirty="0">
                          <a:latin typeface="Cambria" panose="02040503050406030204" pitchFamily="18" charset="0"/>
                        </a:rPr>
                        <a:t>C(2)</a:t>
                      </a:r>
                    </a:p>
                  </a:txBody>
                  <a:tcPr/>
                </a:tc>
                <a:tc>
                  <a:txBody>
                    <a:bodyPr/>
                    <a:lstStyle/>
                    <a:p>
                      <a:r>
                        <a:rPr lang="en-VN" sz="1200" b="1" dirty="0">
                          <a:latin typeface="Cambria" panose="02040503050406030204" pitchFamily="18" charset="0"/>
                        </a:rPr>
                        <a:t>D(3)</a:t>
                      </a:r>
                    </a:p>
                  </a:txBody>
                  <a:tcPr/>
                </a:tc>
                <a:extLst>
                  <a:ext uri="{0D108BD9-81ED-4DB2-BD59-A6C34878D82A}">
                    <a16:rowId xmlns:a16="http://schemas.microsoft.com/office/drawing/2014/main" val="3560018291"/>
                  </a:ext>
                </a:extLst>
              </a:tr>
            </a:tbl>
          </a:graphicData>
        </a:graphic>
      </p:graphicFrame>
      <p:graphicFrame>
        <p:nvGraphicFramePr>
          <p:cNvPr id="12" name="Table 11">
            <a:extLst>
              <a:ext uri="{FF2B5EF4-FFF2-40B4-BE49-F238E27FC236}">
                <a16:creationId xmlns:a16="http://schemas.microsoft.com/office/drawing/2014/main" id="{BBE72A85-1AAB-1E43-B12F-FEC4FD65945A}"/>
              </a:ext>
            </a:extLst>
          </p:cNvPr>
          <p:cNvGraphicFramePr>
            <a:graphicFrameLocks noGrp="1"/>
          </p:cNvGraphicFramePr>
          <p:nvPr>
            <p:extLst>
              <p:ext uri="{D42A27DB-BD31-4B8C-83A1-F6EECF244321}">
                <p14:modId xmlns:p14="http://schemas.microsoft.com/office/powerpoint/2010/main" val="3385822341"/>
              </p:ext>
            </p:extLst>
          </p:nvPr>
        </p:nvGraphicFramePr>
        <p:xfrm>
          <a:off x="5442452" y="3328604"/>
          <a:ext cx="2081876" cy="277227"/>
        </p:xfrm>
        <a:graphic>
          <a:graphicData uri="http://schemas.openxmlformats.org/drawingml/2006/table">
            <a:tbl>
              <a:tblPr firstRow="1" bandRow="1">
                <a:tableStyleId>{5C22544A-7EE6-4342-B048-85BDC9FD1C3A}</a:tableStyleId>
              </a:tblPr>
              <a:tblGrid>
                <a:gridCol w="520469">
                  <a:extLst>
                    <a:ext uri="{9D8B030D-6E8A-4147-A177-3AD203B41FA5}">
                      <a16:colId xmlns:a16="http://schemas.microsoft.com/office/drawing/2014/main" val="875328655"/>
                    </a:ext>
                  </a:extLst>
                </a:gridCol>
                <a:gridCol w="520469">
                  <a:extLst>
                    <a:ext uri="{9D8B030D-6E8A-4147-A177-3AD203B41FA5}">
                      <a16:colId xmlns:a16="http://schemas.microsoft.com/office/drawing/2014/main" val="548344381"/>
                    </a:ext>
                  </a:extLst>
                </a:gridCol>
                <a:gridCol w="520469">
                  <a:extLst>
                    <a:ext uri="{9D8B030D-6E8A-4147-A177-3AD203B41FA5}">
                      <a16:colId xmlns:a16="http://schemas.microsoft.com/office/drawing/2014/main" val="133218100"/>
                    </a:ext>
                  </a:extLst>
                </a:gridCol>
                <a:gridCol w="520469">
                  <a:extLst>
                    <a:ext uri="{9D8B030D-6E8A-4147-A177-3AD203B41FA5}">
                      <a16:colId xmlns:a16="http://schemas.microsoft.com/office/drawing/2014/main" val="2380048074"/>
                    </a:ext>
                  </a:extLst>
                </a:gridCol>
              </a:tblGrid>
              <a:tr h="277227">
                <a:tc>
                  <a:txBody>
                    <a:bodyPr/>
                    <a:lstStyle/>
                    <a:p>
                      <a:r>
                        <a:rPr lang="en-VN" sz="1200" b="0" dirty="0">
                          <a:latin typeface="Cambria" panose="02040503050406030204" pitchFamily="18" charset="0"/>
                        </a:rPr>
                        <a:t>E(4)</a:t>
                      </a:r>
                    </a:p>
                  </a:txBody>
                  <a:tcPr/>
                </a:tc>
                <a:tc>
                  <a:txBody>
                    <a:bodyPr/>
                    <a:lstStyle/>
                    <a:p>
                      <a:r>
                        <a:rPr lang="en-VN" sz="1200" b="0" dirty="0">
                          <a:latin typeface="Cambria" panose="02040503050406030204" pitchFamily="18" charset="0"/>
                        </a:rPr>
                        <a:t>B(1)</a:t>
                      </a:r>
                    </a:p>
                  </a:txBody>
                  <a:tcPr/>
                </a:tc>
                <a:tc>
                  <a:txBody>
                    <a:bodyPr/>
                    <a:lstStyle/>
                    <a:p>
                      <a:r>
                        <a:rPr lang="en-VN" sz="1200" b="0" dirty="0">
                          <a:latin typeface="Cambria" panose="02040503050406030204" pitchFamily="18" charset="0"/>
                        </a:rPr>
                        <a:t>C(2)</a:t>
                      </a:r>
                    </a:p>
                  </a:txBody>
                  <a:tcPr/>
                </a:tc>
                <a:tc>
                  <a:txBody>
                    <a:bodyPr/>
                    <a:lstStyle/>
                    <a:p>
                      <a:r>
                        <a:rPr lang="en-VN" sz="1200" dirty="0">
                          <a:latin typeface="Cambria" panose="02040503050406030204" pitchFamily="18" charset="0"/>
                        </a:rPr>
                        <a:t>D(5)</a:t>
                      </a:r>
                    </a:p>
                  </a:txBody>
                  <a:tcPr/>
                </a:tc>
                <a:extLst>
                  <a:ext uri="{0D108BD9-81ED-4DB2-BD59-A6C34878D82A}">
                    <a16:rowId xmlns:a16="http://schemas.microsoft.com/office/drawing/2014/main" val="3560018291"/>
                  </a:ext>
                </a:extLst>
              </a:tr>
            </a:tbl>
          </a:graphicData>
        </a:graphic>
      </p:graphicFrame>
      <p:graphicFrame>
        <p:nvGraphicFramePr>
          <p:cNvPr id="13" name="Table 12">
            <a:extLst>
              <a:ext uri="{FF2B5EF4-FFF2-40B4-BE49-F238E27FC236}">
                <a16:creationId xmlns:a16="http://schemas.microsoft.com/office/drawing/2014/main" id="{C3DC67DE-2CF5-FF47-B00F-59BA78AC213E}"/>
              </a:ext>
            </a:extLst>
          </p:cNvPr>
          <p:cNvGraphicFramePr>
            <a:graphicFrameLocks noGrp="1"/>
          </p:cNvGraphicFramePr>
          <p:nvPr>
            <p:extLst>
              <p:ext uri="{D42A27DB-BD31-4B8C-83A1-F6EECF244321}">
                <p14:modId xmlns:p14="http://schemas.microsoft.com/office/powerpoint/2010/main" val="2819027570"/>
              </p:ext>
            </p:extLst>
          </p:nvPr>
        </p:nvGraphicFramePr>
        <p:xfrm>
          <a:off x="5442452" y="3887051"/>
          <a:ext cx="2081876" cy="277227"/>
        </p:xfrm>
        <a:graphic>
          <a:graphicData uri="http://schemas.openxmlformats.org/drawingml/2006/table">
            <a:tbl>
              <a:tblPr firstRow="1" bandRow="1">
                <a:tableStyleId>{5C22544A-7EE6-4342-B048-85BDC9FD1C3A}</a:tableStyleId>
              </a:tblPr>
              <a:tblGrid>
                <a:gridCol w="520469">
                  <a:extLst>
                    <a:ext uri="{9D8B030D-6E8A-4147-A177-3AD203B41FA5}">
                      <a16:colId xmlns:a16="http://schemas.microsoft.com/office/drawing/2014/main" val="875328655"/>
                    </a:ext>
                  </a:extLst>
                </a:gridCol>
                <a:gridCol w="520469">
                  <a:extLst>
                    <a:ext uri="{9D8B030D-6E8A-4147-A177-3AD203B41FA5}">
                      <a16:colId xmlns:a16="http://schemas.microsoft.com/office/drawing/2014/main" val="548344381"/>
                    </a:ext>
                  </a:extLst>
                </a:gridCol>
                <a:gridCol w="520469">
                  <a:extLst>
                    <a:ext uri="{9D8B030D-6E8A-4147-A177-3AD203B41FA5}">
                      <a16:colId xmlns:a16="http://schemas.microsoft.com/office/drawing/2014/main" val="133218100"/>
                    </a:ext>
                  </a:extLst>
                </a:gridCol>
                <a:gridCol w="520469">
                  <a:extLst>
                    <a:ext uri="{9D8B030D-6E8A-4147-A177-3AD203B41FA5}">
                      <a16:colId xmlns:a16="http://schemas.microsoft.com/office/drawing/2014/main" val="2380048074"/>
                    </a:ext>
                  </a:extLst>
                </a:gridCol>
              </a:tblGrid>
              <a:tr h="277227">
                <a:tc>
                  <a:txBody>
                    <a:bodyPr/>
                    <a:lstStyle/>
                    <a:p>
                      <a:r>
                        <a:rPr lang="en-VN" sz="1200" b="0" dirty="0">
                          <a:latin typeface="Cambria" panose="02040503050406030204" pitchFamily="18" charset="0"/>
                        </a:rPr>
                        <a:t>E(4)</a:t>
                      </a:r>
                    </a:p>
                  </a:txBody>
                  <a:tcPr/>
                </a:tc>
                <a:tc>
                  <a:txBody>
                    <a:bodyPr/>
                    <a:lstStyle/>
                    <a:p>
                      <a:r>
                        <a:rPr lang="en-VN" sz="1200" b="1" dirty="0">
                          <a:latin typeface="Cambria" panose="02040503050406030204" pitchFamily="18" charset="0"/>
                        </a:rPr>
                        <a:t>F(6)</a:t>
                      </a:r>
                    </a:p>
                  </a:txBody>
                  <a:tcPr/>
                </a:tc>
                <a:tc>
                  <a:txBody>
                    <a:bodyPr/>
                    <a:lstStyle/>
                    <a:p>
                      <a:r>
                        <a:rPr lang="en-VN" sz="1200" b="0" dirty="0">
                          <a:latin typeface="Cambria" panose="02040503050406030204" pitchFamily="18" charset="0"/>
                        </a:rPr>
                        <a:t>C(2)</a:t>
                      </a:r>
                    </a:p>
                  </a:txBody>
                  <a:tcPr/>
                </a:tc>
                <a:tc>
                  <a:txBody>
                    <a:bodyPr/>
                    <a:lstStyle/>
                    <a:p>
                      <a:r>
                        <a:rPr lang="en-VN" sz="1200" b="0" dirty="0">
                          <a:latin typeface="Cambria" panose="02040503050406030204" pitchFamily="18" charset="0"/>
                        </a:rPr>
                        <a:t>D(5)</a:t>
                      </a:r>
                    </a:p>
                  </a:txBody>
                  <a:tcPr/>
                </a:tc>
                <a:extLst>
                  <a:ext uri="{0D108BD9-81ED-4DB2-BD59-A6C34878D82A}">
                    <a16:rowId xmlns:a16="http://schemas.microsoft.com/office/drawing/2014/main" val="3560018291"/>
                  </a:ext>
                </a:extLst>
              </a:tr>
            </a:tbl>
          </a:graphicData>
        </a:graphic>
      </p:graphicFrame>
      <p:cxnSp>
        <p:nvCxnSpPr>
          <p:cNvPr id="14" name="Straight Arrow Connector 13">
            <a:extLst>
              <a:ext uri="{FF2B5EF4-FFF2-40B4-BE49-F238E27FC236}">
                <a16:creationId xmlns:a16="http://schemas.microsoft.com/office/drawing/2014/main" id="{13B00DFB-AD52-A24B-A376-51B25FA15718}"/>
              </a:ext>
            </a:extLst>
          </p:cNvPr>
          <p:cNvCxnSpPr>
            <a:cxnSpLocks/>
            <a:stCxn id="7" idx="2"/>
            <a:endCxn id="8" idx="0"/>
          </p:cNvCxnSpPr>
          <p:nvPr/>
        </p:nvCxnSpPr>
        <p:spPr>
          <a:xfrm>
            <a:off x="2807804" y="2488937"/>
            <a:ext cx="0" cy="281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4A74BC91-5B44-6D4E-B0B2-A25731385982}"/>
              </a:ext>
            </a:extLst>
          </p:cNvPr>
          <p:cNvCxnSpPr>
            <a:cxnSpLocks/>
          </p:cNvCxnSpPr>
          <p:nvPr/>
        </p:nvCxnSpPr>
        <p:spPr>
          <a:xfrm>
            <a:off x="2807804" y="3100595"/>
            <a:ext cx="0" cy="2280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E46826A1-D216-764F-9604-7B7B9DE0CE4B}"/>
              </a:ext>
            </a:extLst>
          </p:cNvPr>
          <p:cNvCxnSpPr>
            <a:cxnSpLocks/>
          </p:cNvCxnSpPr>
          <p:nvPr/>
        </p:nvCxnSpPr>
        <p:spPr>
          <a:xfrm>
            <a:off x="2817168" y="3659042"/>
            <a:ext cx="0" cy="2280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17" name="Group 16">
            <a:extLst>
              <a:ext uri="{FF2B5EF4-FFF2-40B4-BE49-F238E27FC236}">
                <a16:creationId xmlns:a16="http://schemas.microsoft.com/office/drawing/2014/main" id="{EA827FFB-C15F-0442-B147-B84E300B3F58}"/>
              </a:ext>
            </a:extLst>
          </p:cNvPr>
          <p:cNvGrpSpPr/>
          <p:nvPr/>
        </p:nvGrpSpPr>
        <p:grpSpPr>
          <a:xfrm>
            <a:off x="2807804" y="2770157"/>
            <a:ext cx="3672408" cy="2105849"/>
            <a:chOff x="2449353" y="2770157"/>
            <a:chExt cx="3672408" cy="2105849"/>
          </a:xfrm>
        </p:grpSpPr>
        <p:cxnSp>
          <p:nvCxnSpPr>
            <p:cNvPr id="18" name="Elbow Connector 17">
              <a:extLst>
                <a:ext uri="{FF2B5EF4-FFF2-40B4-BE49-F238E27FC236}">
                  <a16:creationId xmlns:a16="http://schemas.microsoft.com/office/drawing/2014/main" id="{4C82969D-B0DE-A84F-8C02-5459A52865CA}"/>
                </a:ext>
              </a:extLst>
            </p:cNvPr>
            <p:cNvCxnSpPr>
              <a:cxnSpLocks/>
              <a:endCxn id="11" idx="0"/>
            </p:cNvCxnSpPr>
            <p:nvPr/>
          </p:nvCxnSpPr>
          <p:spPr>
            <a:xfrm flipV="1">
              <a:off x="2458717" y="2770157"/>
              <a:ext cx="3663044" cy="2105849"/>
            </a:xfrm>
            <a:prstGeom prst="bentConnector4">
              <a:avLst>
                <a:gd name="adj1" fmla="val 51151"/>
                <a:gd name="adj2" fmla="val 1108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5C720A-C4C6-8644-90BF-0D2B343F0196}"/>
                </a:ext>
              </a:extLst>
            </p:cNvPr>
            <p:cNvCxnSpPr>
              <a:cxnSpLocks/>
              <a:stCxn id="22" idx="2"/>
            </p:cNvCxnSpPr>
            <p:nvPr/>
          </p:nvCxnSpPr>
          <p:spPr>
            <a:xfrm flipH="1">
              <a:off x="2449353" y="4670436"/>
              <a:ext cx="3178" cy="205570"/>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22" name="Table 21">
            <a:extLst>
              <a:ext uri="{FF2B5EF4-FFF2-40B4-BE49-F238E27FC236}">
                <a16:creationId xmlns:a16="http://schemas.microsoft.com/office/drawing/2014/main" id="{44F90E13-D100-2041-B031-0D41754A683D}"/>
              </a:ext>
            </a:extLst>
          </p:cNvPr>
          <p:cNvGraphicFramePr>
            <a:graphicFrameLocks noGrp="1"/>
          </p:cNvGraphicFramePr>
          <p:nvPr>
            <p:extLst>
              <p:ext uri="{D42A27DB-BD31-4B8C-83A1-F6EECF244321}">
                <p14:modId xmlns:p14="http://schemas.microsoft.com/office/powerpoint/2010/main" val="1630638293"/>
              </p:ext>
            </p:extLst>
          </p:nvPr>
        </p:nvGraphicFramePr>
        <p:xfrm>
          <a:off x="1770044" y="4393209"/>
          <a:ext cx="2081876" cy="277227"/>
        </p:xfrm>
        <a:graphic>
          <a:graphicData uri="http://schemas.openxmlformats.org/drawingml/2006/table">
            <a:tbl>
              <a:tblPr firstRow="1" bandRow="1">
                <a:tableStyleId>{5C22544A-7EE6-4342-B048-85BDC9FD1C3A}</a:tableStyleId>
              </a:tblPr>
              <a:tblGrid>
                <a:gridCol w="520469">
                  <a:extLst>
                    <a:ext uri="{9D8B030D-6E8A-4147-A177-3AD203B41FA5}">
                      <a16:colId xmlns:a16="http://schemas.microsoft.com/office/drawing/2014/main" val="875328655"/>
                    </a:ext>
                  </a:extLst>
                </a:gridCol>
                <a:gridCol w="520469">
                  <a:extLst>
                    <a:ext uri="{9D8B030D-6E8A-4147-A177-3AD203B41FA5}">
                      <a16:colId xmlns:a16="http://schemas.microsoft.com/office/drawing/2014/main" val="548344381"/>
                    </a:ext>
                  </a:extLst>
                </a:gridCol>
                <a:gridCol w="520469">
                  <a:extLst>
                    <a:ext uri="{9D8B030D-6E8A-4147-A177-3AD203B41FA5}">
                      <a16:colId xmlns:a16="http://schemas.microsoft.com/office/drawing/2014/main" val="133218100"/>
                    </a:ext>
                  </a:extLst>
                </a:gridCol>
                <a:gridCol w="520469">
                  <a:extLst>
                    <a:ext uri="{9D8B030D-6E8A-4147-A177-3AD203B41FA5}">
                      <a16:colId xmlns:a16="http://schemas.microsoft.com/office/drawing/2014/main" val="2380048074"/>
                    </a:ext>
                  </a:extLst>
                </a:gridCol>
              </a:tblGrid>
              <a:tr h="277227">
                <a:tc>
                  <a:txBody>
                    <a:bodyPr/>
                    <a:lstStyle/>
                    <a:p>
                      <a:r>
                        <a:rPr lang="en-VN" sz="1200" b="0" dirty="0">
                          <a:latin typeface="Cambria" panose="02040503050406030204" pitchFamily="18" charset="0"/>
                        </a:rPr>
                        <a:t>A(0)</a:t>
                      </a:r>
                    </a:p>
                  </a:txBody>
                  <a:tcPr/>
                </a:tc>
                <a:tc>
                  <a:txBody>
                    <a:bodyPr/>
                    <a:lstStyle/>
                    <a:p>
                      <a:r>
                        <a:rPr lang="en-VN" sz="1200" b="0" dirty="0">
                          <a:latin typeface="Cambria" panose="02040503050406030204" pitchFamily="18" charset="0"/>
                        </a:rPr>
                        <a:t>B(1)</a:t>
                      </a:r>
                    </a:p>
                  </a:txBody>
                  <a:tcPr/>
                </a:tc>
                <a:tc>
                  <a:txBody>
                    <a:bodyPr/>
                    <a:lstStyle/>
                    <a:p>
                      <a:r>
                        <a:rPr lang="en-VN" sz="1200" b="0" dirty="0">
                          <a:latin typeface="Cambria" panose="02040503050406030204" pitchFamily="18" charset="0"/>
                        </a:rPr>
                        <a:t>C(2)</a:t>
                      </a:r>
                    </a:p>
                  </a:txBody>
                  <a:tcPr/>
                </a:tc>
                <a:tc>
                  <a:txBody>
                    <a:bodyPr/>
                    <a:lstStyle/>
                    <a:p>
                      <a:r>
                        <a:rPr lang="en-VN" sz="1200" dirty="0">
                          <a:latin typeface="Cambria" panose="02040503050406030204" pitchFamily="18" charset="0"/>
                        </a:rPr>
                        <a:t>D(3)</a:t>
                      </a:r>
                    </a:p>
                  </a:txBody>
                  <a:tcPr/>
                </a:tc>
                <a:extLst>
                  <a:ext uri="{0D108BD9-81ED-4DB2-BD59-A6C34878D82A}">
                    <a16:rowId xmlns:a16="http://schemas.microsoft.com/office/drawing/2014/main" val="3560018291"/>
                  </a:ext>
                </a:extLst>
              </a:tr>
            </a:tbl>
          </a:graphicData>
        </a:graphic>
      </p:graphicFrame>
      <p:cxnSp>
        <p:nvCxnSpPr>
          <p:cNvPr id="23" name="Straight Arrow Connector 22">
            <a:extLst>
              <a:ext uri="{FF2B5EF4-FFF2-40B4-BE49-F238E27FC236}">
                <a16:creationId xmlns:a16="http://schemas.microsoft.com/office/drawing/2014/main" id="{2F4CC620-B2F2-034D-85A8-03583FAD9D7F}"/>
              </a:ext>
            </a:extLst>
          </p:cNvPr>
          <p:cNvCxnSpPr>
            <a:cxnSpLocks/>
          </p:cNvCxnSpPr>
          <p:nvPr/>
        </p:nvCxnSpPr>
        <p:spPr>
          <a:xfrm>
            <a:off x="2817168" y="4165199"/>
            <a:ext cx="0" cy="2280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4B495E45-F1AB-8C4C-BDF3-B25AF20B1799}"/>
              </a:ext>
            </a:extLst>
          </p:cNvPr>
          <p:cNvCxnSpPr>
            <a:cxnSpLocks/>
          </p:cNvCxnSpPr>
          <p:nvPr/>
        </p:nvCxnSpPr>
        <p:spPr>
          <a:xfrm>
            <a:off x="6492571" y="3100595"/>
            <a:ext cx="0" cy="2280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5BDB0AEA-2C5B-5E4E-B569-A8E88E8B5399}"/>
              </a:ext>
            </a:extLst>
          </p:cNvPr>
          <p:cNvCxnSpPr>
            <a:cxnSpLocks/>
          </p:cNvCxnSpPr>
          <p:nvPr/>
        </p:nvCxnSpPr>
        <p:spPr>
          <a:xfrm>
            <a:off x="6492571" y="3659042"/>
            <a:ext cx="0" cy="2280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655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p:tgtEl>
                                          <p:spTgt spid="6"/>
                                        </p:tgtEl>
                                        <p:attrNameLst>
                                          <p:attrName>ppt_x</p:attrName>
                                        </p:attrNameLst>
                                      </p:cBhvr>
                                      <p:tavLst>
                                        <p:tav tm="0">
                                          <p:val>
                                            <p:strVal val="#ppt_x-#ppt_w*1.125000"/>
                                          </p:val>
                                        </p:tav>
                                        <p:tav tm="100000">
                                          <p:val>
                                            <p:strVal val="#ppt_x"/>
                                          </p:val>
                                        </p:tav>
                                      </p:tavLst>
                                    </p:anim>
                                    <p:animEffect transition="in" filter="wipe(right)">
                                      <p:cBhvr>
                                        <p:cTn id="29" dur="500"/>
                                        <p:tgtEl>
                                          <p:spTgt spid="6"/>
                                        </p:tgtEl>
                                      </p:cBhvr>
                                    </p:animEffect>
                                  </p:childTnLst>
                                </p:cTn>
                              </p:par>
                              <p:par>
                                <p:cTn id="30" presetID="9"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up)">
                                      <p:cBhvr>
                                        <p:cTn id="37" dur="500"/>
                                        <p:tgtEl>
                                          <p:spTgt spid="14"/>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up)">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up)">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up)">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up)">
                                      <p:cBhvr>
                                        <p:cTn id="64" dur="500"/>
                                        <p:tgtEl>
                                          <p:spTgt spid="23"/>
                                        </p:tgtEl>
                                      </p:cBhvr>
                                    </p:animEffect>
                                  </p:childTnLst>
                                </p:cTn>
                              </p:par>
                            </p:childTnLst>
                          </p:cTn>
                        </p:par>
                        <p:par>
                          <p:cTn id="65" fill="hold">
                            <p:stCondLst>
                              <p:cond delay="500"/>
                            </p:stCondLst>
                            <p:childTnLst>
                              <p:par>
                                <p:cTn id="66" presetID="22" presetClass="entr" presetSubtype="1" fill="hold"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up)">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up)">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up)">
                                      <p:cBhvr>
                                        <p:cTn id="82" dur="500"/>
                                        <p:tgtEl>
                                          <p:spTgt spid="26"/>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wipe(up)">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up)">
                                      <p:cBhvr>
                                        <p:cTn id="91" dur="500"/>
                                        <p:tgtEl>
                                          <p:spTgt spid="27"/>
                                        </p:tgtEl>
                                      </p:cBhvr>
                                    </p:animEffect>
                                  </p:childTnLst>
                                </p:cTn>
                              </p:par>
                            </p:childTnLst>
                          </p:cTn>
                        </p:par>
                        <p:par>
                          <p:cTn id="92" fill="hold">
                            <p:stCondLst>
                              <p:cond delay="500"/>
                            </p:stCondLst>
                            <p:childTnLst>
                              <p:par>
                                <p:cTn id="93" presetID="22" presetClass="entr" presetSubtype="1" fill="hold"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up)">
                                      <p:cBhvr>
                                        <p:cTn id="9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5DBE36-E32D-0145-84EF-4FCD1524A6D5}"/>
              </a:ext>
            </a:extLst>
          </p:cNvPr>
          <p:cNvSpPr/>
          <p:nvPr/>
        </p:nvSpPr>
        <p:spPr>
          <a:xfrm>
            <a:off x="499408" y="101416"/>
            <a:ext cx="5755615"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Thuật</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toán</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 LFU(Least Frequently Used)</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endParaRPr>
          </a:p>
        </p:txBody>
      </p:sp>
      <p:cxnSp>
        <p:nvCxnSpPr>
          <p:cNvPr id="4" name="直接连接符 1">
            <a:extLst>
              <a:ext uri="{FF2B5EF4-FFF2-40B4-BE49-F238E27FC236}">
                <a16:creationId xmlns:a16="http://schemas.microsoft.com/office/drawing/2014/main" id="{8AF4D232-5597-1A47-88DB-3675CCF42B0A}"/>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5" name="Graphic 4" descr="Lightbulb and gear">
            <a:extLst>
              <a:ext uri="{FF2B5EF4-FFF2-40B4-BE49-F238E27FC236}">
                <a16:creationId xmlns:a16="http://schemas.microsoft.com/office/drawing/2014/main" id="{58826966-24EA-4B4E-8DDB-2B0358DED7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sp>
        <p:nvSpPr>
          <p:cNvPr id="6" name="Rectangle 5">
            <a:extLst>
              <a:ext uri="{FF2B5EF4-FFF2-40B4-BE49-F238E27FC236}">
                <a16:creationId xmlns:a16="http://schemas.microsoft.com/office/drawing/2014/main" id="{9C4E5609-43F2-7741-A4FE-84708B70CE69}"/>
              </a:ext>
            </a:extLst>
          </p:cNvPr>
          <p:cNvSpPr/>
          <p:nvPr/>
        </p:nvSpPr>
        <p:spPr>
          <a:xfrm>
            <a:off x="395536" y="555042"/>
            <a:ext cx="8280920" cy="2062103"/>
          </a:xfrm>
          <a:prstGeom prst="rect">
            <a:avLst/>
          </a:prstGeom>
        </p:spPr>
        <p:txBody>
          <a:bodyPr wrap="square">
            <a:spAutoFit/>
          </a:bodyPr>
          <a:lstStyle/>
          <a:p>
            <a:pPr algn="just"/>
            <a:r>
              <a:rPr lang="en-VN" sz="1600" dirty="0">
                <a:latin typeface="Cambria" panose="02040503050406030204" pitchFamily="18" charset="0"/>
              </a:rPr>
              <a:t>LFU là một loại thuật toán cache được sử dụng để quản lý bộ nhớ máy tính. Đặc trưng chủ yếu của phương pháp này là theo dõi hệ thống về số lần một đối tượng được tham chiếu đến trong bộ nhớ. Khi cache đầy và yêu cầu nhiều khoảng trống hơn, hệ thống sẽ loại bỏ đối tượng có tần suất tham chiếu tới thấp nhất</a:t>
            </a:r>
          </a:p>
          <a:p>
            <a:pPr algn="just"/>
            <a:r>
              <a:rPr lang="en-VN" sz="1600" dirty="0">
                <a:latin typeface="Cambria" panose="02040503050406030204" pitchFamily="18" charset="0"/>
              </a:rPr>
              <a:t>Phương pháp đơn giản nhất để sử dụng thuật toán LFU là chỉ định một bộ đếm cho mỗi đối tượng được nạp vào cache. Mỗi lần tham chiếu tới đối tượng đó, bộ đếm tăng lên một. Khi bộ nhớ đầy và có đối tượng mới đang chờ để thêm vào, hệ thống sẽ tìm kiếm một khối có bộ đếm thấp nhất và loại bỏ khỏi cache.</a:t>
            </a:r>
          </a:p>
        </p:txBody>
      </p:sp>
      <p:graphicFrame>
        <p:nvGraphicFramePr>
          <p:cNvPr id="2" name="Table 1">
            <a:extLst>
              <a:ext uri="{FF2B5EF4-FFF2-40B4-BE49-F238E27FC236}">
                <a16:creationId xmlns:a16="http://schemas.microsoft.com/office/drawing/2014/main" id="{771C35C1-185C-FF48-AEAE-03735C45545C}"/>
              </a:ext>
            </a:extLst>
          </p:cNvPr>
          <p:cNvGraphicFramePr>
            <a:graphicFrameLocks noGrp="1"/>
          </p:cNvGraphicFramePr>
          <p:nvPr>
            <p:extLst>
              <p:ext uri="{D42A27DB-BD31-4B8C-83A1-F6EECF244321}">
                <p14:modId xmlns:p14="http://schemas.microsoft.com/office/powerpoint/2010/main" val="2888004047"/>
              </p:ext>
            </p:extLst>
          </p:nvPr>
        </p:nvGraphicFramePr>
        <p:xfrm>
          <a:off x="1475656" y="3067802"/>
          <a:ext cx="432048" cy="1656185"/>
        </p:xfrm>
        <a:graphic>
          <a:graphicData uri="http://schemas.openxmlformats.org/drawingml/2006/table">
            <a:tbl>
              <a:tblPr firstRow="1" bandRow="1">
                <a:tableStyleId>{0E3FDE45-AF77-4B5C-9715-49D594BDF05E}</a:tableStyleId>
              </a:tblPr>
              <a:tblGrid>
                <a:gridCol w="432048">
                  <a:extLst>
                    <a:ext uri="{9D8B030D-6E8A-4147-A177-3AD203B41FA5}">
                      <a16:colId xmlns:a16="http://schemas.microsoft.com/office/drawing/2014/main" val="1636989310"/>
                    </a:ext>
                  </a:extLst>
                </a:gridCol>
              </a:tblGrid>
              <a:tr h="331237">
                <a:tc>
                  <a:txBody>
                    <a:bodyPr/>
                    <a:lstStyle/>
                    <a:p>
                      <a:pPr algn="ctr"/>
                      <a:r>
                        <a:rPr lang="en-VN" sz="1400" b="0" dirty="0">
                          <a:latin typeface="Cambria" panose="020405030504060302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199075"/>
                  </a:ext>
                </a:extLst>
              </a:tr>
              <a:tr h="331237">
                <a:tc>
                  <a:txBody>
                    <a:bodyPr/>
                    <a:lstStyle/>
                    <a:p>
                      <a:pPr algn="ctr"/>
                      <a:r>
                        <a:rPr lang="en-VN" sz="1400" dirty="0">
                          <a:latin typeface="Cambria" panose="020405030504060302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316868257"/>
                  </a:ext>
                </a:extLst>
              </a:tr>
              <a:tr h="331237">
                <a:tc>
                  <a:txBody>
                    <a:bodyPr/>
                    <a:lstStyle/>
                    <a:p>
                      <a:pPr algn="ctr"/>
                      <a:r>
                        <a:rPr lang="en-VN" sz="1400" dirty="0">
                          <a:latin typeface="Cambria" panose="020405030504060302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8749251"/>
                  </a:ext>
                </a:extLst>
              </a:tr>
              <a:tr h="331237">
                <a:tc>
                  <a:txBody>
                    <a:bodyPr/>
                    <a:lstStyle/>
                    <a:p>
                      <a:pPr algn="ctr"/>
                      <a:r>
                        <a:rPr lang="en-VN" sz="1400" dirty="0">
                          <a:latin typeface="Cambria" panose="020405030504060302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3309272531"/>
                  </a:ext>
                </a:extLst>
              </a:tr>
              <a:tr h="331237">
                <a:tc>
                  <a:txBody>
                    <a:bodyPr/>
                    <a:lstStyle/>
                    <a:p>
                      <a:pPr algn="ctr"/>
                      <a:r>
                        <a:rPr lang="en-VN" sz="1400" dirty="0">
                          <a:latin typeface="Cambria" panose="02040503050406030204" pitchFamily="18"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147562"/>
                  </a:ext>
                </a:extLst>
              </a:tr>
            </a:tbl>
          </a:graphicData>
        </a:graphic>
      </p:graphicFrame>
      <p:sp>
        <p:nvSpPr>
          <p:cNvPr id="8" name="TextBox 7">
            <a:extLst>
              <a:ext uri="{FF2B5EF4-FFF2-40B4-BE49-F238E27FC236}">
                <a16:creationId xmlns:a16="http://schemas.microsoft.com/office/drawing/2014/main" id="{D1792018-2867-FD43-9FE7-97D53BBC2B58}"/>
              </a:ext>
            </a:extLst>
          </p:cNvPr>
          <p:cNvSpPr txBox="1"/>
          <p:nvPr/>
        </p:nvSpPr>
        <p:spPr>
          <a:xfrm>
            <a:off x="1536028" y="2534696"/>
            <a:ext cx="311304" cy="307777"/>
          </a:xfrm>
          <a:prstGeom prst="rect">
            <a:avLst/>
          </a:prstGeom>
          <a:noFill/>
        </p:spPr>
        <p:txBody>
          <a:bodyPr wrap="none" rtlCol="0">
            <a:spAutoFit/>
          </a:bodyPr>
          <a:lstStyle/>
          <a:p>
            <a:r>
              <a:rPr lang="en-VN" sz="1400" b="1" dirty="0">
                <a:solidFill>
                  <a:schemeClr val="tx1">
                    <a:lumMod val="75000"/>
                    <a:lumOff val="25000"/>
                  </a:schemeClr>
                </a:solidFill>
                <a:latin typeface="Cambria" panose="02040503050406030204" pitchFamily="18" charset="0"/>
                <a:ea typeface="微软雅黑" panose="020B0503020204020204" pitchFamily="34" charset="-122"/>
              </a:rPr>
              <a:t>D</a:t>
            </a:r>
          </a:p>
        </p:txBody>
      </p:sp>
      <p:cxnSp>
        <p:nvCxnSpPr>
          <p:cNvPr id="11" name="Straight Arrow Connector 10">
            <a:extLst>
              <a:ext uri="{FF2B5EF4-FFF2-40B4-BE49-F238E27FC236}">
                <a16:creationId xmlns:a16="http://schemas.microsoft.com/office/drawing/2014/main" id="{2A1C8E12-B333-0049-9D02-E0573F6DF793}"/>
              </a:ext>
            </a:extLst>
          </p:cNvPr>
          <p:cNvCxnSpPr>
            <a:stCxn id="8" idx="2"/>
            <a:endCxn id="2" idx="0"/>
          </p:cNvCxnSpPr>
          <p:nvPr/>
        </p:nvCxnSpPr>
        <p:spPr>
          <a:xfrm>
            <a:off x="1691680" y="2842473"/>
            <a:ext cx="0" cy="22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13506E-7FDF-B544-B432-EF2513700D2F}"/>
              </a:ext>
            </a:extLst>
          </p:cNvPr>
          <p:cNvSpPr txBox="1"/>
          <p:nvPr/>
        </p:nvSpPr>
        <p:spPr>
          <a:xfrm>
            <a:off x="827584" y="3085953"/>
            <a:ext cx="546496" cy="276999"/>
          </a:xfrm>
          <a:prstGeom prst="rect">
            <a:avLst/>
          </a:prstGeom>
          <a:noFill/>
        </p:spPr>
        <p:txBody>
          <a:bodyPr wrap="none" rtlCol="0">
            <a:spAutoFit/>
          </a:bodyPr>
          <a:lstStyle/>
          <a:p>
            <a:r>
              <a:rPr lang="en-VN" sz="1200" i="1" dirty="0">
                <a:solidFill>
                  <a:schemeClr val="tx1">
                    <a:lumMod val="75000"/>
                    <a:lumOff val="25000"/>
                  </a:schemeClr>
                </a:solidFill>
                <a:latin typeface="Cambria" panose="02040503050406030204" pitchFamily="18" charset="0"/>
                <a:ea typeface="微软雅黑" panose="020B0503020204020204" pitchFamily="34" charset="-122"/>
              </a:rPr>
              <a:t>Front</a:t>
            </a:r>
          </a:p>
        </p:txBody>
      </p:sp>
      <p:sp>
        <p:nvSpPr>
          <p:cNvPr id="14" name="TextBox 13">
            <a:extLst>
              <a:ext uri="{FF2B5EF4-FFF2-40B4-BE49-F238E27FC236}">
                <a16:creationId xmlns:a16="http://schemas.microsoft.com/office/drawing/2014/main" id="{C458B225-6F12-E243-9B7E-34A2C430A251}"/>
              </a:ext>
            </a:extLst>
          </p:cNvPr>
          <p:cNvSpPr txBox="1"/>
          <p:nvPr/>
        </p:nvSpPr>
        <p:spPr>
          <a:xfrm>
            <a:off x="827584" y="4435372"/>
            <a:ext cx="486608" cy="276999"/>
          </a:xfrm>
          <a:prstGeom prst="rect">
            <a:avLst/>
          </a:prstGeom>
          <a:noFill/>
        </p:spPr>
        <p:txBody>
          <a:bodyPr wrap="none" rtlCol="0">
            <a:spAutoFit/>
          </a:bodyPr>
          <a:lstStyle/>
          <a:p>
            <a:r>
              <a:rPr lang="en-VN" sz="1200" i="1" dirty="0">
                <a:solidFill>
                  <a:schemeClr val="tx1">
                    <a:lumMod val="75000"/>
                    <a:lumOff val="25000"/>
                  </a:schemeClr>
                </a:solidFill>
                <a:latin typeface="Cambria" panose="02040503050406030204" pitchFamily="18" charset="0"/>
                <a:ea typeface="微软雅黑" panose="020B0503020204020204" pitchFamily="34" charset="-122"/>
              </a:rPr>
              <a:t>Rear</a:t>
            </a:r>
          </a:p>
        </p:txBody>
      </p:sp>
      <p:sp>
        <p:nvSpPr>
          <p:cNvPr id="15" name="TextBox 14">
            <a:extLst>
              <a:ext uri="{FF2B5EF4-FFF2-40B4-BE49-F238E27FC236}">
                <a16:creationId xmlns:a16="http://schemas.microsoft.com/office/drawing/2014/main" id="{2217B8B6-4B86-3B4F-B395-690522278842}"/>
              </a:ext>
            </a:extLst>
          </p:cNvPr>
          <p:cNvSpPr txBox="1"/>
          <p:nvPr/>
        </p:nvSpPr>
        <p:spPr>
          <a:xfrm>
            <a:off x="1390443" y="4765085"/>
            <a:ext cx="602473" cy="276999"/>
          </a:xfrm>
          <a:prstGeom prst="rect">
            <a:avLst/>
          </a:prstGeom>
          <a:noFill/>
        </p:spPr>
        <p:txBody>
          <a:bodyPr wrap="none" rtlCol="0">
            <a:spAutoFit/>
          </a:bodyPr>
          <a:lstStyle/>
          <a:p>
            <a:r>
              <a:rPr lang="en-VN" sz="1200" b="1" i="1" dirty="0">
                <a:solidFill>
                  <a:schemeClr val="tx1">
                    <a:lumMod val="75000"/>
                    <a:lumOff val="25000"/>
                  </a:schemeClr>
                </a:solidFill>
                <a:latin typeface="Cambria" panose="02040503050406030204" pitchFamily="18" charset="0"/>
                <a:ea typeface="微软雅黑" panose="020B0503020204020204" pitchFamily="34" charset="-122"/>
              </a:rPr>
              <a:t>Step 1</a:t>
            </a:r>
          </a:p>
        </p:txBody>
      </p:sp>
      <p:grpSp>
        <p:nvGrpSpPr>
          <p:cNvPr id="18" name="Group 17">
            <a:extLst>
              <a:ext uri="{FF2B5EF4-FFF2-40B4-BE49-F238E27FC236}">
                <a16:creationId xmlns:a16="http://schemas.microsoft.com/office/drawing/2014/main" id="{EAD986EB-E67E-5B4D-B70C-C66F55645B76}"/>
              </a:ext>
            </a:extLst>
          </p:cNvPr>
          <p:cNvGrpSpPr/>
          <p:nvPr/>
        </p:nvGrpSpPr>
        <p:grpSpPr>
          <a:xfrm>
            <a:off x="2123728" y="3116730"/>
            <a:ext cx="360040" cy="215444"/>
            <a:chOff x="2123728" y="3147814"/>
            <a:chExt cx="360040" cy="215444"/>
          </a:xfrm>
        </p:grpSpPr>
        <p:sp>
          <p:nvSpPr>
            <p:cNvPr id="16" name="Oval 15">
              <a:extLst>
                <a:ext uri="{FF2B5EF4-FFF2-40B4-BE49-F238E27FC236}">
                  <a16:creationId xmlns:a16="http://schemas.microsoft.com/office/drawing/2014/main" id="{A06DADEF-2D3C-B848-849B-D8DF3232E9CB}"/>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17" name="TextBox 16">
              <a:extLst>
                <a:ext uri="{FF2B5EF4-FFF2-40B4-BE49-F238E27FC236}">
                  <a16:creationId xmlns:a16="http://schemas.microsoft.com/office/drawing/2014/main" id="{61327684-E13C-A44B-8030-960D71A07176}"/>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32</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9" name="Group 18">
            <a:extLst>
              <a:ext uri="{FF2B5EF4-FFF2-40B4-BE49-F238E27FC236}">
                <a16:creationId xmlns:a16="http://schemas.microsoft.com/office/drawing/2014/main" id="{B994CA84-5D65-4C4A-9A9E-EC002D67BDF8}"/>
              </a:ext>
            </a:extLst>
          </p:cNvPr>
          <p:cNvGrpSpPr/>
          <p:nvPr/>
        </p:nvGrpSpPr>
        <p:grpSpPr>
          <a:xfrm>
            <a:off x="2123728" y="3475671"/>
            <a:ext cx="360040" cy="215444"/>
            <a:chOff x="2123728" y="3147814"/>
            <a:chExt cx="360040" cy="215444"/>
          </a:xfrm>
        </p:grpSpPr>
        <p:sp>
          <p:nvSpPr>
            <p:cNvPr id="20" name="Oval 19">
              <a:extLst>
                <a:ext uri="{FF2B5EF4-FFF2-40B4-BE49-F238E27FC236}">
                  <a16:creationId xmlns:a16="http://schemas.microsoft.com/office/drawing/2014/main" id="{297146D4-51BF-054B-B853-705E6F21701D}"/>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21" name="TextBox 20">
              <a:extLst>
                <a:ext uri="{FF2B5EF4-FFF2-40B4-BE49-F238E27FC236}">
                  <a16:creationId xmlns:a16="http://schemas.microsoft.com/office/drawing/2014/main" id="{7709D2A6-9118-E841-952C-BCFDF2A9540D}"/>
                </a:ext>
              </a:extLst>
            </p:cNvPr>
            <p:cNvSpPr txBox="1"/>
            <p:nvPr/>
          </p:nvSpPr>
          <p:spPr>
            <a:xfrm>
              <a:off x="2123728" y="3147814"/>
              <a:ext cx="360040" cy="215444"/>
            </a:xfrm>
            <a:prstGeom prst="rect">
              <a:avLst/>
            </a:prstGeom>
            <a:noFill/>
          </p:spPr>
          <p:txBody>
            <a:bodyPr wrap="square" rtlCol="0">
              <a:spAutoFit/>
            </a:bodyPr>
            <a:lstStyle/>
            <a:p>
              <a:pPr algn="ctr"/>
              <a:r>
                <a:rPr lang="en-VN" sz="800" dirty="0">
                  <a:solidFill>
                    <a:schemeClr val="tx1">
                      <a:lumMod val="75000"/>
                      <a:lumOff val="25000"/>
                    </a:schemeClr>
                  </a:solidFill>
                  <a:latin typeface="Cambria" panose="02040503050406030204" pitchFamily="18" charset="0"/>
                  <a:ea typeface="微软雅黑" panose="020B0503020204020204" pitchFamily="34" charset="-122"/>
                </a:rPr>
                <a:t>30</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2" name="Group 21">
            <a:extLst>
              <a:ext uri="{FF2B5EF4-FFF2-40B4-BE49-F238E27FC236}">
                <a16:creationId xmlns:a16="http://schemas.microsoft.com/office/drawing/2014/main" id="{25AD23FF-9EC5-4D4E-B5D9-9D66745F04C9}"/>
              </a:ext>
            </a:extLst>
          </p:cNvPr>
          <p:cNvGrpSpPr/>
          <p:nvPr/>
        </p:nvGrpSpPr>
        <p:grpSpPr>
          <a:xfrm>
            <a:off x="2123728" y="3788172"/>
            <a:ext cx="360040" cy="215444"/>
            <a:chOff x="2123728" y="3147814"/>
            <a:chExt cx="360040" cy="215444"/>
          </a:xfrm>
        </p:grpSpPr>
        <p:sp>
          <p:nvSpPr>
            <p:cNvPr id="23" name="Oval 22">
              <a:extLst>
                <a:ext uri="{FF2B5EF4-FFF2-40B4-BE49-F238E27FC236}">
                  <a16:creationId xmlns:a16="http://schemas.microsoft.com/office/drawing/2014/main" id="{07773673-5E8E-6145-93AE-065C3C2F9BBB}"/>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24" name="TextBox 23">
              <a:extLst>
                <a:ext uri="{FF2B5EF4-FFF2-40B4-BE49-F238E27FC236}">
                  <a16:creationId xmlns:a16="http://schemas.microsoft.com/office/drawing/2014/main" id="{A05FB0E0-477A-DD47-9364-68A95EC39087}"/>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26</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5" name="Group 24">
            <a:extLst>
              <a:ext uri="{FF2B5EF4-FFF2-40B4-BE49-F238E27FC236}">
                <a16:creationId xmlns:a16="http://schemas.microsoft.com/office/drawing/2014/main" id="{35303513-84BF-DA4D-8CD7-8EF4B20D036C}"/>
              </a:ext>
            </a:extLst>
          </p:cNvPr>
          <p:cNvGrpSpPr/>
          <p:nvPr/>
        </p:nvGrpSpPr>
        <p:grpSpPr>
          <a:xfrm>
            <a:off x="2123728" y="4155926"/>
            <a:ext cx="360040" cy="215444"/>
            <a:chOff x="2123728" y="3147814"/>
            <a:chExt cx="360040" cy="215444"/>
          </a:xfrm>
        </p:grpSpPr>
        <p:sp>
          <p:nvSpPr>
            <p:cNvPr id="26" name="Oval 25">
              <a:extLst>
                <a:ext uri="{FF2B5EF4-FFF2-40B4-BE49-F238E27FC236}">
                  <a16:creationId xmlns:a16="http://schemas.microsoft.com/office/drawing/2014/main" id="{9367DD87-EE05-1B43-B889-27FED613604B}"/>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27" name="TextBox 26">
              <a:extLst>
                <a:ext uri="{FF2B5EF4-FFF2-40B4-BE49-F238E27FC236}">
                  <a16:creationId xmlns:a16="http://schemas.microsoft.com/office/drawing/2014/main" id="{8E36539C-A2DB-CB48-AF7E-ECE807BD01A2}"/>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26</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8" name="Group 27">
            <a:extLst>
              <a:ext uri="{FF2B5EF4-FFF2-40B4-BE49-F238E27FC236}">
                <a16:creationId xmlns:a16="http://schemas.microsoft.com/office/drawing/2014/main" id="{938E6718-56F9-B144-A453-0017F63974C4}"/>
              </a:ext>
            </a:extLst>
          </p:cNvPr>
          <p:cNvGrpSpPr/>
          <p:nvPr/>
        </p:nvGrpSpPr>
        <p:grpSpPr>
          <a:xfrm>
            <a:off x="2123728" y="4486701"/>
            <a:ext cx="360040" cy="215444"/>
            <a:chOff x="2123728" y="3147814"/>
            <a:chExt cx="360040" cy="215444"/>
          </a:xfrm>
        </p:grpSpPr>
        <p:sp>
          <p:nvSpPr>
            <p:cNvPr id="29" name="Oval 28">
              <a:extLst>
                <a:ext uri="{FF2B5EF4-FFF2-40B4-BE49-F238E27FC236}">
                  <a16:creationId xmlns:a16="http://schemas.microsoft.com/office/drawing/2014/main" id="{D75438F1-AB53-D343-9FDB-41979444B16E}"/>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30" name="TextBox 29">
              <a:extLst>
                <a:ext uri="{FF2B5EF4-FFF2-40B4-BE49-F238E27FC236}">
                  <a16:creationId xmlns:a16="http://schemas.microsoft.com/office/drawing/2014/main" id="{7EF06879-C64C-9D4C-B681-499FB7938AA4}"/>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25</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cxnSp>
        <p:nvCxnSpPr>
          <p:cNvPr id="32" name="Straight Arrow Connector 31">
            <a:extLst>
              <a:ext uri="{FF2B5EF4-FFF2-40B4-BE49-F238E27FC236}">
                <a16:creationId xmlns:a16="http://schemas.microsoft.com/office/drawing/2014/main" id="{4B01CAED-29C1-6B45-8124-7C6C882C57FA}"/>
              </a:ext>
            </a:extLst>
          </p:cNvPr>
          <p:cNvCxnSpPr>
            <a:cxnSpLocks/>
            <a:endCxn id="17" idx="1"/>
          </p:cNvCxnSpPr>
          <p:nvPr/>
        </p:nvCxnSpPr>
        <p:spPr>
          <a:xfrm>
            <a:off x="1907704" y="3224299"/>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0BE7A87-FE7E-7E49-80D6-A2C34AAFD196}"/>
              </a:ext>
            </a:extLst>
          </p:cNvPr>
          <p:cNvCxnSpPr>
            <a:cxnSpLocks/>
          </p:cNvCxnSpPr>
          <p:nvPr/>
        </p:nvCxnSpPr>
        <p:spPr>
          <a:xfrm>
            <a:off x="1907704" y="3584153"/>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F41842-4F62-F744-BBEA-548AB9FB3CBE}"/>
              </a:ext>
            </a:extLst>
          </p:cNvPr>
          <p:cNvCxnSpPr>
            <a:cxnSpLocks/>
          </p:cNvCxnSpPr>
          <p:nvPr/>
        </p:nvCxnSpPr>
        <p:spPr>
          <a:xfrm>
            <a:off x="1907704" y="3895588"/>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33A6192-260A-E149-BC45-418CA7C97F9C}"/>
              </a:ext>
            </a:extLst>
          </p:cNvPr>
          <p:cNvCxnSpPr>
            <a:cxnSpLocks/>
          </p:cNvCxnSpPr>
          <p:nvPr/>
        </p:nvCxnSpPr>
        <p:spPr>
          <a:xfrm>
            <a:off x="1907704" y="4245508"/>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14D8B30-EF7E-A44D-9A0C-ECB7B08E685A}"/>
              </a:ext>
            </a:extLst>
          </p:cNvPr>
          <p:cNvCxnSpPr>
            <a:cxnSpLocks/>
          </p:cNvCxnSpPr>
          <p:nvPr/>
        </p:nvCxnSpPr>
        <p:spPr>
          <a:xfrm>
            <a:off x="1907704" y="4573718"/>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Table 37">
            <a:extLst>
              <a:ext uri="{FF2B5EF4-FFF2-40B4-BE49-F238E27FC236}">
                <a16:creationId xmlns:a16="http://schemas.microsoft.com/office/drawing/2014/main" id="{AD485E43-BCEE-2140-B1C3-EEDA21798D9B}"/>
              </a:ext>
            </a:extLst>
          </p:cNvPr>
          <p:cNvGraphicFramePr>
            <a:graphicFrameLocks noGrp="1"/>
          </p:cNvGraphicFramePr>
          <p:nvPr>
            <p:extLst>
              <p:ext uri="{D42A27DB-BD31-4B8C-83A1-F6EECF244321}">
                <p14:modId xmlns:p14="http://schemas.microsoft.com/office/powerpoint/2010/main" val="1801814078"/>
              </p:ext>
            </p:extLst>
          </p:nvPr>
        </p:nvGraphicFramePr>
        <p:xfrm>
          <a:off x="3275856" y="3067495"/>
          <a:ext cx="432048" cy="1656185"/>
        </p:xfrm>
        <a:graphic>
          <a:graphicData uri="http://schemas.openxmlformats.org/drawingml/2006/table">
            <a:tbl>
              <a:tblPr firstRow="1" bandRow="1">
                <a:tableStyleId>{0E3FDE45-AF77-4B5C-9715-49D594BDF05E}</a:tableStyleId>
              </a:tblPr>
              <a:tblGrid>
                <a:gridCol w="432048">
                  <a:extLst>
                    <a:ext uri="{9D8B030D-6E8A-4147-A177-3AD203B41FA5}">
                      <a16:colId xmlns:a16="http://schemas.microsoft.com/office/drawing/2014/main" val="1636989310"/>
                    </a:ext>
                  </a:extLst>
                </a:gridCol>
              </a:tblGrid>
              <a:tr h="331237">
                <a:tc>
                  <a:txBody>
                    <a:bodyPr/>
                    <a:lstStyle/>
                    <a:p>
                      <a:pPr algn="ctr"/>
                      <a:r>
                        <a:rPr lang="en-VN" sz="1400" b="0" dirty="0">
                          <a:latin typeface="Cambria" panose="020405030504060302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199075"/>
                  </a:ext>
                </a:extLst>
              </a:tr>
              <a:tr h="331237">
                <a:tc>
                  <a:txBody>
                    <a:bodyPr/>
                    <a:lstStyle/>
                    <a:p>
                      <a:pPr algn="ctr"/>
                      <a:r>
                        <a:rPr lang="en-VN" sz="1400" dirty="0">
                          <a:latin typeface="Cambria" panose="020405030504060302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316868257"/>
                  </a:ext>
                </a:extLst>
              </a:tr>
              <a:tr h="331237">
                <a:tc>
                  <a:txBody>
                    <a:bodyPr/>
                    <a:lstStyle/>
                    <a:p>
                      <a:pPr algn="ctr"/>
                      <a:r>
                        <a:rPr lang="en-VN" sz="1400" dirty="0">
                          <a:latin typeface="Cambria" panose="020405030504060302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138749251"/>
                  </a:ext>
                </a:extLst>
              </a:tr>
              <a:tr h="331237">
                <a:tc>
                  <a:txBody>
                    <a:bodyPr/>
                    <a:lstStyle/>
                    <a:p>
                      <a:pPr algn="ctr"/>
                      <a:r>
                        <a:rPr lang="en-VN" sz="1400" dirty="0">
                          <a:latin typeface="Cambria" panose="020405030504060302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309272531"/>
                  </a:ext>
                </a:extLst>
              </a:tr>
              <a:tr h="331237">
                <a:tc>
                  <a:txBody>
                    <a:bodyPr/>
                    <a:lstStyle/>
                    <a:p>
                      <a:pPr algn="ctr"/>
                      <a:r>
                        <a:rPr lang="en-VN" sz="1400" dirty="0">
                          <a:latin typeface="Cambria" panose="02040503050406030204" pitchFamily="18"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147562"/>
                  </a:ext>
                </a:extLst>
              </a:tr>
            </a:tbl>
          </a:graphicData>
        </a:graphic>
      </p:graphicFrame>
      <p:sp>
        <p:nvSpPr>
          <p:cNvPr id="39" name="TextBox 38">
            <a:extLst>
              <a:ext uri="{FF2B5EF4-FFF2-40B4-BE49-F238E27FC236}">
                <a16:creationId xmlns:a16="http://schemas.microsoft.com/office/drawing/2014/main" id="{5D291377-8DF2-C343-AAD2-9065DAD40069}"/>
              </a:ext>
            </a:extLst>
          </p:cNvPr>
          <p:cNvSpPr txBox="1"/>
          <p:nvPr/>
        </p:nvSpPr>
        <p:spPr>
          <a:xfrm>
            <a:off x="3336228" y="2534389"/>
            <a:ext cx="301686" cy="307777"/>
          </a:xfrm>
          <a:prstGeom prst="rect">
            <a:avLst/>
          </a:prstGeom>
          <a:noFill/>
        </p:spPr>
        <p:txBody>
          <a:bodyPr wrap="none" rtlCol="0">
            <a:spAutoFit/>
          </a:bodyPr>
          <a:lstStyle/>
          <a:p>
            <a:r>
              <a:rPr lang="en-VN" sz="1400" b="1" dirty="0">
                <a:solidFill>
                  <a:schemeClr val="tx1">
                    <a:lumMod val="75000"/>
                    <a:lumOff val="25000"/>
                  </a:schemeClr>
                </a:solidFill>
                <a:latin typeface="Cambria" panose="02040503050406030204" pitchFamily="18" charset="0"/>
                <a:ea typeface="微软雅黑" panose="020B0503020204020204" pitchFamily="34" charset="-122"/>
              </a:rPr>
              <a:t>B</a:t>
            </a:r>
          </a:p>
        </p:txBody>
      </p:sp>
      <p:cxnSp>
        <p:nvCxnSpPr>
          <p:cNvPr id="40" name="Straight Arrow Connector 39">
            <a:extLst>
              <a:ext uri="{FF2B5EF4-FFF2-40B4-BE49-F238E27FC236}">
                <a16:creationId xmlns:a16="http://schemas.microsoft.com/office/drawing/2014/main" id="{7DAB48FF-9EE3-654B-97A3-33A9AC358916}"/>
              </a:ext>
            </a:extLst>
          </p:cNvPr>
          <p:cNvCxnSpPr>
            <a:stCxn id="39" idx="2"/>
            <a:endCxn id="38" idx="0"/>
          </p:cNvCxnSpPr>
          <p:nvPr/>
        </p:nvCxnSpPr>
        <p:spPr>
          <a:xfrm>
            <a:off x="3487071" y="2842166"/>
            <a:ext cx="4809" cy="22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33891C6-6881-5749-A6AB-4319C05F5B88}"/>
              </a:ext>
            </a:extLst>
          </p:cNvPr>
          <p:cNvSpPr txBox="1"/>
          <p:nvPr/>
        </p:nvSpPr>
        <p:spPr>
          <a:xfrm>
            <a:off x="3213443" y="4742630"/>
            <a:ext cx="602473" cy="276999"/>
          </a:xfrm>
          <a:prstGeom prst="rect">
            <a:avLst/>
          </a:prstGeom>
          <a:noFill/>
        </p:spPr>
        <p:txBody>
          <a:bodyPr wrap="none" rtlCol="0">
            <a:spAutoFit/>
          </a:bodyPr>
          <a:lstStyle/>
          <a:p>
            <a:r>
              <a:rPr lang="en-VN" sz="1200" b="1" i="1" dirty="0">
                <a:solidFill>
                  <a:schemeClr val="tx1">
                    <a:lumMod val="75000"/>
                    <a:lumOff val="25000"/>
                  </a:schemeClr>
                </a:solidFill>
                <a:latin typeface="Cambria" panose="02040503050406030204" pitchFamily="18" charset="0"/>
                <a:ea typeface="微软雅黑" panose="020B0503020204020204" pitchFamily="34" charset="-122"/>
              </a:rPr>
              <a:t>Step 2</a:t>
            </a:r>
          </a:p>
        </p:txBody>
      </p:sp>
      <p:grpSp>
        <p:nvGrpSpPr>
          <p:cNvPr id="42" name="Group 41">
            <a:extLst>
              <a:ext uri="{FF2B5EF4-FFF2-40B4-BE49-F238E27FC236}">
                <a16:creationId xmlns:a16="http://schemas.microsoft.com/office/drawing/2014/main" id="{ED1C1F44-1A2D-084D-BFA1-87B26F3F0999}"/>
              </a:ext>
            </a:extLst>
          </p:cNvPr>
          <p:cNvGrpSpPr/>
          <p:nvPr/>
        </p:nvGrpSpPr>
        <p:grpSpPr>
          <a:xfrm>
            <a:off x="3923928" y="3116423"/>
            <a:ext cx="360040" cy="215444"/>
            <a:chOff x="2123728" y="3147814"/>
            <a:chExt cx="360040" cy="215444"/>
          </a:xfrm>
        </p:grpSpPr>
        <p:sp>
          <p:nvSpPr>
            <p:cNvPr id="43" name="Oval 42">
              <a:extLst>
                <a:ext uri="{FF2B5EF4-FFF2-40B4-BE49-F238E27FC236}">
                  <a16:creationId xmlns:a16="http://schemas.microsoft.com/office/drawing/2014/main" id="{ABECD861-E04C-114D-B0FB-0CA12516DFA4}"/>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44" name="TextBox 43">
              <a:extLst>
                <a:ext uri="{FF2B5EF4-FFF2-40B4-BE49-F238E27FC236}">
                  <a16:creationId xmlns:a16="http://schemas.microsoft.com/office/drawing/2014/main" id="{6ECEC4DC-07FB-DC44-A24E-0663D99388BC}"/>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32</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5" name="Group 44">
            <a:extLst>
              <a:ext uri="{FF2B5EF4-FFF2-40B4-BE49-F238E27FC236}">
                <a16:creationId xmlns:a16="http://schemas.microsoft.com/office/drawing/2014/main" id="{0F5567CD-9AA1-894A-919C-CB369AD579E0}"/>
              </a:ext>
            </a:extLst>
          </p:cNvPr>
          <p:cNvGrpSpPr/>
          <p:nvPr/>
        </p:nvGrpSpPr>
        <p:grpSpPr>
          <a:xfrm>
            <a:off x="3923928" y="3475364"/>
            <a:ext cx="360040" cy="215444"/>
            <a:chOff x="2123728" y="3147814"/>
            <a:chExt cx="360040" cy="215444"/>
          </a:xfrm>
        </p:grpSpPr>
        <p:sp>
          <p:nvSpPr>
            <p:cNvPr id="46" name="Oval 45">
              <a:extLst>
                <a:ext uri="{FF2B5EF4-FFF2-40B4-BE49-F238E27FC236}">
                  <a16:creationId xmlns:a16="http://schemas.microsoft.com/office/drawing/2014/main" id="{14A78D03-5B0D-3B4C-B193-418D80C63211}"/>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47" name="TextBox 46">
              <a:extLst>
                <a:ext uri="{FF2B5EF4-FFF2-40B4-BE49-F238E27FC236}">
                  <a16:creationId xmlns:a16="http://schemas.microsoft.com/office/drawing/2014/main" id="{E14C9172-CD09-6B42-9779-DDBE61DF167C}"/>
                </a:ext>
              </a:extLst>
            </p:cNvPr>
            <p:cNvSpPr txBox="1"/>
            <p:nvPr/>
          </p:nvSpPr>
          <p:spPr>
            <a:xfrm>
              <a:off x="2123728" y="3147814"/>
              <a:ext cx="360040" cy="215444"/>
            </a:xfrm>
            <a:prstGeom prst="rect">
              <a:avLst/>
            </a:prstGeom>
            <a:noFill/>
          </p:spPr>
          <p:txBody>
            <a:bodyPr wrap="square" rtlCol="0">
              <a:spAutoFit/>
            </a:bodyPr>
            <a:lstStyle/>
            <a:p>
              <a:pPr algn="ctr"/>
              <a:r>
                <a:rPr lang="en-VN" sz="800" dirty="0">
                  <a:solidFill>
                    <a:schemeClr val="tx1">
                      <a:lumMod val="75000"/>
                      <a:lumOff val="25000"/>
                    </a:schemeClr>
                  </a:solidFill>
                  <a:latin typeface="Cambria" panose="02040503050406030204" pitchFamily="18" charset="0"/>
                  <a:ea typeface="微软雅黑" panose="020B0503020204020204" pitchFamily="34" charset="-122"/>
                </a:rPr>
                <a:t>30</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8" name="Group 47">
            <a:extLst>
              <a:ext uri="{FF2B5EF4-FFF2-40B4-BE49-F238E27FC236}">
                <a16:creationId xmlns:a16="http://schemas.microsoft.com/office/drawing/2014/main" id="{AA628A2A-42C5-844E-9CB2-F3080F0BEAA8}"/>
              </a:ext>
            </a:extLst>
          </p:cNvPr>
          <p:cNvGrpSpPr/>
          <p:nvPr/>
        </p:nvGrpSpPr>
        <p:grpSpPr>
          <a:xfrm>
            <a:off x="3923928" y="3787865"/>
            <a:ext cx="360040" cy="218292"/>
            <a:chOff x="2123728" y="3147814"/>
            <a:chExt cx="360040" cy="218292"/>
          </a:xfrm>
        </p:grpSpPr>
        <p:sp>
          <p:nvSpPr>
            <p:cNvPr id="49" name="Oval 48">
              <a:extLst>
                <a:ext uri="{FF2B5EF4-FFF2-40B4-BE49-F238E27FC236}">
                  <a16:creationId xmlns:a16="http://schemas.microsoft.com/office/drawing/2014/main" id="{262E4DC6-B878-DA42-B52F-B56D95F0EA8E}"/>
                </a:ext>
              </a:extLst>
            </p:cNvPr>
            <p:cNvSpPr/>
            <p:nvPr/>
          </p:nvSpPr>
          <p:spPr>
            <a:xfrm>
              <a:off x="2195736" y="3147814"/>
              <a:ext cx="216024" cy="215138"/>
            </a:xfrm>
            <a:prstGeom prst="ellipse">
              <a:avLst/>
            </a:prstGeom>
            <a:solidFill>
              <a:schemeClr val="accent1">
                <a:lumMod val="40000"/>
                <a:lumOff val="60000"/>
              </a:schemeClr>
            </a:solid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50" name="TextBox 49">
              <a:extLst>
                <a:ext uri="{FF2B5EF4-FFF2-40B4-BE49-F238E27FC236}">
                  <a16:creationId xmlns:a16="http://schemas.microsoft.com/office/drawing/2014/main" id="{B75A099A-54E8-7C4A-8A4F-D035843F6E27}"/>
                </a:ext>
              </a:extLst>
            </p:cNvPr>
            <p:cNvSpPr txBox="1"/>
            <p:nvPr/>
          </p:nvSpPr>
          <p:spPr>
            <a:xfrm>
              <a:off x="2123728" y="3150662"/>
              <a:ext cx="360040" cy="215444"/>
            </a:xfrm>
            <a:prstGeom prst="rect">
              <a:avLst/>
            </a:prstGeom>
            <a:noFill/>
          </p:spPr>
          <p:txBody>
            <a:bodyPr wrap="square" rtlCol="0">
              <a:spAutoFit/>
            </a:bodyPr>
            <a:lstStyle/>
            <a:p>
              <a:pPr algn="ctr"/>
              <a:r>
                <a:rPr lang="en-VN" sz="800" b="1" dirty="0">
                  <a:latin typeface="Cambria" panose="02040503050406030204" pitchFamily="18" charset="0"/>
                </a:rPr>
                <a:t>27</a:t>
              </a:r>
              <a:endParaRPr lang="en-VN" sz="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1" name="Group 50">
            <a:extLst>
              <a:ext uri="{FF2B5EF4-FFF2-40B4-BE49-F238E27FC236}">
                <a16:creationId xmlns:a16="http://schemas.microsoft.com/office/drawing/2014/main" id="{29866A2E-A00C-5B48-9678-27AD0D267DD9}"/>
              </a:ext>
            </a:extLst>
          </p:cNvPr>
          <p:cNvGrpSpPr/>
          <p:nvPr/>
        </p:nvGrpSpPr>
        <p:grpSpPr>
          <a:xfrm>
            <a:off x="3923928" y="4155619"/>
            <a:ext cx="360040" cy="215444"/>
            <a:chOff x="2123728" y="3147814"/>
            <a:chExt cx="360040" cy="215444"/>
          </a:xfrm>
        </p:grpSpPr>
        <p:sp>
          <p:nvSpPr>
            <p:cNvPr id="52" name="Oval 51">
              <a:extLst>
                <a:ext uri="{FF2B5EF4-FFF2-40B4-BE49-F238E27FC236}">
                  <a16:creationId xmlns:a16="http://schemas.microsoft.com/office/drawing/2014/main" id="{6C6E533A-CB22-2846-9B24-E61B3C184FF6}"/>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53" name="TextBox 52">
              <a:extLst>
                <a:ext uri="{FF2B5EF4-FFF2-40B4-BE49-F238E27FC236}">
                  <a16:creationId xmlns:a16="http://schemas.microsoft.com/office/drawing/2014/main" id="{CA8512BB-C7F4-6442-BA2E-045FC03393E2}"/>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26</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4" name="Group 53">
            <a:extLst>
              <a:ext uri="{FF2B5EF4-FFF2-40B4-BE49-F238E27FC236}">
                <a16:creationId xmlns:a16="http://schemas.microsoft.com/office/drawing/2014/main" id="{B16104F6-8485-C244-97EA-B8D9EFF0D9B3}"/>
              </a:ext>
            </a:extLst>
          </p:cNvPr>
          <p:cNvGrpSpPr/>
          <p:nvPr/>
        </p:nvGrpSpPr>
        <p:grpSpPr>
          <a:xfrm>
            <a:off x="3923928" y="4486394"/>
            <a:ext cx="360040" cy="215444"/>
            <a:chOff x="2123728" y="3147814"/>
            <a:chExt cx="360040" cy="215444"/>
          </a:xfrm>
        </p:grpSpPr>
        <p:sp>
          <p:nvSpPr>
            <p:cNvPr id="55" name="Oval 54">
              <a:extLst>
                <a:ext uri="{FF2B5EF4-FFF2-40B4-BE49-F238E27FC236}">
                  <a16:creationId xmlns:a16="http://schemas.microsoft.com/office/drawing/2014/main" id="{B9127609-68DC-E644-A54B-CA86961A6104}"/>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56" name="TextBox 55">
              <a:extLst>
                <a:ext uri="{FF2B5EF4-FFF2-40B4-BE49-F238E27FC236}">
                  <a16:creationId xmlns:a16="http://schemas.microsoft.com/office/drawing/2014/main" id="{7812EF3B-87B8-9745-A072-FD43F7DE3885}"/>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25</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cxnSp>
        <p:nvCxnSpPr>
          <p:cNvPr id="57" name="Straight Arrow Connector 56">
            <a:extLst>
              <a:ext uri="{FF2B5EF4-FFF2-40B4-BE49-F238E27FC236}">
                <a16:creationId xmlns:a16="http://schemas.microsoft.com/office/drawing/2014/main" id="{A51A10CE-8184-5A43-8693-C52783CD9A54}"/>
              </a:ext>
            </a:extLst>
          </p:cNvPr>
          <p:cNvCxnSpPr>
            <a:cxnSpLocks/>
            <a:endCxn id="44" idx="1"/>
          </p:cNvCxnSpPr>
          <p:nvPr/>
        </p:nvCxnSpPr>
        <p:spPr>
          <a:xfrm>
            <a:off x="3707904" y="3223992"/>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24D5490-317D-AB4E-90AB-33CC1EF90274}"/>
              </a:ext>
            </a:extLst>
          </p:cNvPr>
          <p:cNvCxnSpPr>
            <a:cxnSpLocks/>
          </p:cNvCxnSpPr>
          <p:nvPr/>
        </p:nvCxnSpPr>
        <p:spPr>
          <a:xfrm>
            <a:off x="3707904" y="3583846"/>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49814C6-4816-5D43-8326-536DF58CE0D7}"/>
              </a:ext>
            </a:extLst>
          </p:cNvPr>
          <p:cNvCxnSpPr>
            <a:cxnSpLocks/>
          </p:cNvCxnSpPr>
          <p:nvPr/>
        </p:nvCxnSpPr>
        <p:spPr>
          <a:xfrm>
            <a:off x="3707904" y="3895281"/>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FFEA977-6841-3448-8CEB-EAB02A6203F3}"/>
              </a:ext>
            </a:extLst>
          </p:cNvPr>
          <p:cNvCxnSpPr>
            <a:cxnSpLocks/>
          </p:cNvCxnSpPr>
          <p:nvPr/>
        </p:nvCxnSpPr>
        <p:spPr>
          <a:xfrm>
            <a:off x="3707904" y="4245201"/>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53542A7-2A9D-4545-A903-6F65660A3E8D}"/>
              </a:ext>
            </a:extLst>
          </p:cNvPr>
          <p:cNvCxnSpPr>
            <a:cxnSpLocks/>
          </p:cNvCxnSpPr>
          <p:nvPr/>
        </p:nvCxnSpPr>
        <p:spPr>
          <a:xfrm>
            <a:off x="3707904" y="4573411"/>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2" name="Table 61">
            <a:extLst>
              <a:ext uri="{FF2B5EF4-FFF2-40B4-BE49-F238E27FC236}">
                <a16:creationId xmlns:a16="http://schemas.microsoft.com/office/drawing/2014/main" id="{BEFCD3B1-B3C5-844F-AC10-598DA3BD5E79}"/>
              </a:ext>
            </a:extLst>
          </p:cNvPr>
          <p:cNvGraphicFramePr>
            <a:graphicFrameLocks noGrp="1"/>
          </p:cNvGraphicFramePr>
          <p:nvPr>
            <p:extLst>
              <p:ext uri="{D42A27DB-BD31-4B8C-83A1-F6EECF244321}">
                <p14:modId xmlns:p14="http://schemas.microsoft.com/office/powerpoint/2010/main" val="3139481987"/>
              </p:ext>
            </p:extLst>
          </p:nvPr>
        </p:nvGraphicFramePr>
        <p:xfrm>
          <a:off x="5161268" y="3067495"/>
          <a:ext cx="432048" cy="1656185"/>
        </p:xfrm>
        <a:graphic>
          <a:graphicData uri="http://schemas.openxmlformats.org/drawingml/2006/table">
            <a:tbl>
              <a:tblPr firstRow="1" bandRow="1">
                <a:tableStyleId>{0E3FDE45-AF77-4B5C-9715-49D594BDF05E}</a:tableStyleId>
              </a:tblPr>
              <a:tblGrid>
                <a:gridCol w="432048">
                  <a:extLst>
                    <a:ext uri="{9D8B030D-6E8A-4147-A177-3AD203B41FA5}">
                      <a16:colId xmlns:a16="http://schemas.microsoft.com/office/drawing/2014/main" val="1636989310"/>
                    </a:ext>
                  </a:extLst>
                </a:gridCol>
              </a:tblGrid>
              <a:tr h="331237">
                <a:tc>
                  <a:txBody>
                    <a:bodyPr/>
                    <a:lstStyle/>
                    <a:p>
                      <a:pPr algn="ctr"/>
                      <a:r>
                        <a:rPr lang="en-VN" sz="1400" b="0" dirty="0">
                          <a:latin typeface="Cambria" panose="020405030504060302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199075"/>
                  </a:ext>
                </a:extLst>
              </a:tr>
              <a:tr h="331237">
                <a:tc>
                  <a:txBody>
                    <a:bodyPr/>
                    <a:lstStyle/>
                    <a:p>
                      <a:pPr algn="ctr"/>
                      <a:r>
                        <a:rPr lang="en-VN" sz="1400" dirty="0">
                          <a:latin typeface="Cambria" panose="020405030504060302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B7D0"/>
                    </a:solidFill>
                  </a:tcPr>
                </a:tc>
                <a:extLst>
                  <a:ext uri="{0D108BD9-81ED-4DB2-BD59-A6C34878D82A}">
                    <a16:rowId xmlns:a16="http://schemas.microsoft.com/office/drawing/2014/main" val="2316868257"/>
                  </a:ext>
                </a:extLst>
              </a:tr>
              <a:tr h="331237">
                <a:tc>
                  <a:txBody>
                    <a:bodyPr/>
                    <a:lstStyle/>
                    <a:p>
                      <a:pPr algn="ctr"/>
                      <a:r>
                        <a:rPr lang="en-VN" sz="1400" dirty="0">
                          <a:latin typeface="Cambria" panose="020405030504060302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8749251"/>
                  </a:ext>
                </a:extLst>
              </a:tr>
              <a:tr h="331237">
                <a:tc>
                  <a:txBody>
                    <a:bodyPr/>
                    <a:lstStyle/>
                    <a:p>
                      <a:pPr algn="ctr"/>
                      <a:r>
                        <a:rPr lang="en-VN" sz="1400" dirty="0">
                          <a:latin typeface="Cambria" panose="020405030504060302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3309272531"/>
                  </a:ext>
                </a:extLst>
              </a:tr>
              <a:tr h="331237">
                <a:tc>
                  <a:txBody>
                    <a:bodyPr/>
                    <a:lstStyle/>
                    <a:p>
                      <a:pPr algn="ctr"/>
                      <a:r>
                        <a:rPr lang="en-VN" sz="1400" dirty="0">
                          <a:latin typeface="Cambria" panose="02040503050406030204" pitchFamily="18"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147562"/>
                  </a:ext>
                </a:extLst>
              </a:tr>
            </a:tbl>
          </a:graphicData>
        </a:graphic>
      </p:graphicFrame>
      <p:sp>
        <p:nvSpPr>
          <p:cNvPr id="63" name="TextBox 62">
            <a:extLst>
              <a:ext uri="{FF2B5EF4-FFF2-40B4-BE49-F238E27FC236}">
                <a16:creationId xmlns:a16="http://schemas.microsoft.com/office/drawing/2014/main" id="{CB96B77D-242C-F34D-9C38-E00C378DC0A1}"/>
              </a:ext>
            </a:extLst>
          </p:cNvPr>
          <p:cNvSpPr txBox="1"/>
          <p:nvPr/>
        </p:nvSpPr>
        <p:spPr>
          <a:xfrm>
            <a:off x="5240276" y="2543771"/>
            <a:ext cx="284052" cy="307777"/>
          </a:xfrm>
          <a:prstGeom prst="rect">
            <a:avLst/>
          </a:prstGeom>
          <a:noFill/>
        </p:spPr>
        <p:txBody>
          <a:bodyPr wrap="none" rtlCol="0">
            <a:spAutoFit/>
          </a:bodyPr>
          <a:lstStyle/>
          <a:p>
            <a:r>
              <a:rPr lang="en-VN" sz="1400" b="1" dirty="0">
                <a:solidFill>
                  <a:schemeClr val="tx1">
                    <a:lumMod val="75000"/>
                    <a:lumOff val="25000"/>
                  </a:schemeClr>
                </a:solidFill>
                <a:latin typeface="Cambria" panose="02040503050406030204" pitchFamily="18" charset="0"/>
                <a:ea typeface="微软雅黑" panose="020B0503020204020204" pitchFamily="34" charset="-122"/>
              </a:rPr>
              <a:t>F</a:t>
            </a:r>
          </a:p>
        </p:txBody>
      </p:sp>
      <p:cxnSp>
        <p:nvCxnSpPr>
          <p:cNvPr id="64" name="Straight Arrow Connector 63">
            <a:extLst>
              <a:ext uri="{FF2B5EF4-FFF2-40B4-BE49-F238E27FC236}">
                <a16:creationId xmlns:a16="http://schemas.microsoft.com/office/drawing/2014/main" id="{3056B36B-FC4A-A247-812F-0EC5F309841A}"/>
              </a:ext>
            </a:extLst>
          </p:cNvPr>
          <p:cNvCxnSpPr>
            <a:stCxn id="63" idx="2"/>
            <a:endCxn id="62" idx="0"/>
          </p:cNvCxnSpPr>
          <p:nvPr/>
        </p:nvCxnSpPr>
        <p:spPr>
          <a:xfrm flipH="1">
            <a:off x="5377292" y="2851548"/>
            <a:ext cx="5010" cy="215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4609744-3921-E54F-941E-4233580F88DE}"/>
              </a:ext>
            </a:extLst>
          </p:cNvPr>
          <p:cNvSpPr txBox="1"/>
          <p:nvPr/>
        </p:nvSpPr>
        <p:spPr>
          <a:xfrm>
            <a:off x="5087455" y="4739112"/>
            <a:ext cx="602473" cy="276999"/>
          </a:xfrm>
          <a:prstGeom prst="rect">
            <a:avLst/>
          </a:prstGeom>
          <a:noFill/>
        </p:spPr>
        <p:txBody>
          <a:bodyPr wrap="none" rtlCol="0">
            <a:spAutoFit/>
          </a:bodyPr>
          <a:lstStyle/>
          <a:p>
            <a:r>
              <a:rPr lang="en-VN" sz="1200" b="1" i="1" dirty="0">
                <a:solidFill>
                  <a:schemeClr val="tx1">
                    <a:lumMod val="75000"/>
                    <a:lumOff val="25000"/>
                  </a:schemeClr>
                </a:solidFill>
                <a:latin typeface="Cambria" panose="02040503050406030204" pitchFamily="18" charset="0"/>
                <a:ea typeface="微软雅黑" panose="020B0503020204020204" pitchFamily="34" charset="-122"/>
              </a:rPr>
              <a:t>Step 3</a:t>
            </a:r>
          </a:p>
        </p:txBody>
      </p:sp>
      <p:grpSp>
        <p:nvGrpSpPr>
          <p:cNvPr id="66" name="Group 65">
            <a:extLst>
              <a:ext uri="{FF2B5EF4-FFF2-40B4-BE49-F238E27FC236}">
                <a16:creationId xmlns:a16="http://schemas.microsoft.com/office/drawing/2014/main" id="{6B756EBD-660F-8346-83C2-169496CB6B9F}"/>
              </a:ext>
            </a:extLst>
          </p:cNvPr>
          <p:cNvGrpSpPr/>
          <p:nvPr/>
        </p:nvGrpSpPr>
        <p:grpSpPr>
          <a:xfrm>
            <a:off x="5809340" y="3116423"/>
            <a:ext cx="360040" cy="215444"/>
            <a:chOff x="2123728" y="3147814"/>
            <a:chExt cx="360040" cy="215444"/>
          </a:xfrm>
        </p:grpSpPr>
        <p:sp>
          <p:nvSpPr>
            <p:cNvPr id="67" name="Oval 66">
              <a:extLst>
                <a:ext uri="{FF2B5EF4-FFF2-40B4-BE49-F238E27FC236}">
                  <a16:creationId xmlns:a16="http://schemas.microsoft.com/office/drawing/2014/main" id="{41DBE096-7F45-C748-A010-A94A8ABF25BE}"/>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68" name="TextBox 67">
              <a:extLst>
                <a:ext uri="{FF2B5EF4-FFF2-40B4-BE49-F238E27FC236}">
                  <a16:creationId xmlns:a16="http://schemas.microsoft.com/office/drawing/2014/main" id="{46CAB330-016F-5842-B5B3-2CA921EB56A4}"/>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32</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9" name="Group 68">
            <a:extLst>
              <a:ext uri="{FF2B5EF4-FFF2-40B4-BE49-F238E27FC236}">
                <a16:creationId xmlns:a16="http://schemas.microsoft.com/office/drawing/2014/main" id="{520BAA3C-DABC-6349-92F5-3882B3F29723}"/>
              </a:ext>
            </a:extLst>
          </p:cNvPr>
          <p:cNvGrpSpPr/>
          <p:nvPr/>
        </p:nvGrpSpPr>
        <p:grpSpPr>
          <a:xfrm>
            <a:off x="5813544" y="3475058"/>
            <a:ext cx="360040" cy="215444"/>
            <a:chOff x="2127932" y="3147508"/>
            <a:chExt cx="360040" cy="215444"/>
          </a:xfrm>
        </p:grpSpPr>
        <p:sp>
          <p:nvSpPr>
            <p:cNvPr id="70" name="Oval 69">
              <a:extLst>
                <a:ext uri="{FF2B5EF4-FFF2-40B4-BE49-F238E27FC236}">
                  <a16:creationId xmlns:a16="http://schemas.microsoft.com/office/drawing/2014/main" id="{12898642-93C5-D442-87EB-31CD4F2FCE58}"/>
                </a:ext>
              </a:extLst>
            </p:cNvPr>
            <p:cNvSpPr/>
            <p:nvPr/>
          </p:nvSpPr>
          <p:spPr>
            <a:xfrm>
              <a:off x="2195736" y="3147814"/>
              <a:ext cx="216024" cy="215138"/>
            </a:xfrm>
            <a:prstGeom prst="ellipse">
              <a:avLst/>
            </a:prstGeom>
            <a:solidFill>
              <a:schemeClr val="accent1">
                <a:lumMod val="40000"/>
                <a:lumOff val="60000"/>
              </a:schemeClr>
            </a:solid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71" name="TextBox 70">
              <a:extLst>
                <a:ext uri="{FF2B5EF4-FFF2-40B4-BE49-F238E27FC236}">
                  <a16:creationId xmlns:a16="http://schemas.microsoft.com/office/drawing/2014/main" id="{6087FFF8-0DCD-3E49-88D7-CD71D4E5E976}"/>
                </a:ext>
              </a:extLst>
            </p:cNvPr>
            <p:cNvSpPr txBox="1"/>
            <p:nvPr/>
          </p:nvSpPr>
          <p:spPr>
            <a:xfrm>
              <a:off x="2127932" y="3147508"/>
              <a:ext cx="360040" cy="215444"/>
            </a:xfrm>
            <a:prstGeom prst="rect">
              <a:avLst/>
            </a:prstGeom>
            <a:noFill/>
          </p:spPr>
          <p:txBody>
            <a:bodyPr wrap="square" rtlCol="0">
              <a:spAutoFit/>
            </a:bodyPr>
            <a:lstStyle/>
            <a:p>
              <a:pPr algn="ctr"/>
              <a:r>
                <a:rPr lang="en-VN" sz="800" b="1" dirty="0">
                  <a:solidFill>
                    <a:schemeClr val="tx1">
                      <a:lumMod val="75000"/>
                      <a:lumOff val="25000"/>
                    </a:schemeClr>
                  </a:solidFill>
                  <a:latin typeface="Cambria" panose="02040503050406030204" pitchFamily="18" charset="0"/>
                  <a:ea typeface="微软雅黑" panose="020B0503020204020204" pitchFamily="34" charset="-122"/>
                </a:rPr>
                <a:t>31</a:t>
              </a:r>
              <a:endParaRPr lang="en-VN" sz="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2" name="Group 71">
            <a:extLst>
              <a:ext uri="{FF2B5EF4-FFF2-40B4-BE49-F238E27FC236}">
                <a16:creationId xmlns:a16="http://schemas.microsoft.com/office/drawing/2014/main" id="{E5C06535-96D7-8C4A-8779-596AC01D7B7C}"/>
              </a:ext>
            </a:extLst>
          </p:cNvPr>
          <p:cNvGrpSpPr/>
          <p:nvPr/>
        </p:nvGrpSpPr>
        <p:grpSpPr>
          <a:xfrm>
            <a:off x="5809340" y="3787865"/>
            <a:ext cx="360040" cy="215444"/>
            <a:chOff x="2123728" y="3147814"/>
            <a:chExt cx="360040" cy="215444"/>
          </a:xfrm>
        </p:grpSpPr>
        <p:sp>
          <p:nvSpPr>
            <p:cNvPr id="73" name="Oval 72">
              <a:extLst>
                <a:ext uri="{FF2B5EF4-FFF2-40B4-BE49-F238E27FC236}">
                  <a16:creationId xmlns:a16="http://schemas.microsoft.com/office/drawing/2014/main" id="{4932E8D7-B07F-ED48-9365-F629D791ACAA}"/>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74" name="TextBox 73">
              <a:extLst>
                <a:ext uri="{FF2B5EF4-FFF2-40B4-BE49-F238E27FC236}">
                  <a16:creationId xmlns:a16="http://schemas.microsoft.com/office/drawing/2014/main" id="{4C575021-AC3B-8D45-A9DD-96E3CDA59CF4}"/>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27</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5" name="Group 74">
            <a:extLst>
              <a:ext uri="{FF2B5EF4-FFF2-40B4-BE49-F238E27FC236}">
                <a16:creationId xmlns:a16="http://schemas.microsoft.com/office/drawing/2014/main" id="{712F7435-86F1-8F43-85C0-CCC61E370EAB}"/>
              </a:ext>
            </a:extLst>
          </p:cNvPr>
          <p:cNvGrpSpPr/>
          <p:nvPr/>
        </p:nvGrpSpPr>
        <p:grpSpPr>
          <a:xfrm>
            <a:off x="5809340" y="4155619"/>
            <a:ext cx="360040" cy="215444"/>
            <a:chOff x="2123728" y="3147814"/>
            <a:chExt cx="360040" cy="215444"/>
          </a:xfrm>
        </p:grpSpPr>
        <p:sp>
          <p:nvSpPr>
            <p:cNvPr id="76" name="Oval 75">
              <a:extLst>
                <a:ext uri="{FF2B5EF4-FFF2-40B4-BE49-F238E27FC236}">
                  <a16:creationId xmlns:a16="http://schemas.microsoft.com/office/drawing/2014/main" id="{8D18D3F6-938E-2946-832D-23E2638C11C5}"/>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77" name="TextBox 76">
              <a:extLst>
                <a:ext uri="{FF2B5EF4-FFF2-40B4-BE49-F238E27FC236}">
                  <a16:creationId xmlns:a16="http://schemas.microsoft.com/office/drawing/2014/main" id="{75FCC96B-5027-0542-97A6-8AA362B5D45D}"/>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26</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8" name="Group 77">
            <a:extLst>
              <a:ext uri="{FF2B5EF4-FFF2-40B4-BE49-F238E27FC236}">
                <a16:creationId xmlns:a16="http://schemas.microsoft.com/office/drawing/2014/main" id="{D490DD9A-CC77-9D4D-BDB4-8C1F343C073B}"/>
              </a:ext>
            </a:extLst>
          </p:cNvPr>
          <p:cNvGrpSpPr/>
          <p:nvPr/>
        </p:nvGrpSpPr>
        <p:grpSpPr>
          <a:xfrm>
            <a:off x="5809340" y="4486394"/>
            <a:ext cx="360040" cy="215444"/>
            <a:chOff x="2123728" y="3147814"/>
            <a:chExt cx="360040" cy="215444"/>
          </a:xfrm>
        </p:grpSpPr>
        <p:sp>
          <p:nvSpPr>
            <p:cNvPr id="79" name="Oval 78">
              <a:extLst>
                <a:ext uri="{FF2B5EF4-FFF2-40B4-BE49-F238E27FC236}">
                  <a16:creationId xmlns:a16="http://schemas.microsoft.com/office/drawing/2014/main" id="{7A9509EF-92DF-8B43-A8E9-C3672BEFA3BA}"/>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80" name="TextBox 79">
              <a:extLst>
                <a:ext uri="{FF2B5EF4-FFF2-40B4-BE49-F238E27FC236}">
                  <a16:creationId xmlns:a16="http://schemas.microsoft.com/office/drawing/2014/main" id="{DB8514F8-670C-5D4F-8A43-F4E1AA14839C}"/>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25</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cxnSp>
        <p:nvCxnSpPr>
          <p:cNvPr id="81" name="Straight Arrow Connector 80">
            <a:extLst>
              <a:ext uri="{FF2B5EF4-FFF2-40B4-BE49-F238E27FC236}">
                <a16:creationId xmlns:a16="http://schemas.microsoft.com/office/drawing/2014/main" id="{087053F8-713F-D044-87C1-44579C20DBE1}"/>
              </a:ext>
            </a:extLst>
          </p:cNvPr>
          <p:cNvCxnSpPr>
            <a:cxnSpLocks/>
            <a:endCxn id="68" idx="1"/>
          </p:cNvCxnSpPr>
          <p:nvPr/>
        </p:nvCxnSpPr>
        <p:spPr>
          <a:xfrm>
            <a:off x="5593316" y="3223992"/>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8D7641C-4FA3-4545-8766-733C224D5DD2}"/>
              </a:ext>
            </a:extLst>
          </p:cNvPr>
          <p:cNvCxnSpPr>
            <a:cxnSpLocks/>
          </p:cNvCxnSpPr>
          <p:nvPr/>
        </p:nvCxnSpPr>
        <p:spPr>
          <a:xfrm>
            <a:off x="5593316" y="3583846"/>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CEB59B7-BB12-124D-9B3F-7C8524111676}"/>
              </a:ext>
            </a:extLst>
          </p:cNvPr>
          <p:cNvCxnSpPr>
            <a:cxnSpLocks/>
          </p:cNvCxnSpPr>
          <p:nvPr/>
        </p:nvCxnSpPr>
        <p:spPr>
          <a:xfrm>
            <a:off x="5593316" y="3895281"/>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91E202E-C85F-1F4D-B973-A1F05B1D18DA}"/>
              </a:ext>
            </a:extLst>
          </p:cNvPr>
          <p:cNvCxnSpPr>
            <a:cxnSpLocks/>
          </p:cNvCxnSpPr>
          <p:nvPr/>
        </p:nvCxnSpPr>
        <p:spPr>
          <a:xfrm>
            <a:off x="5593316" y="4245201"/>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549F70A-878C-DA42-A58C-C2EAAF7187B9}"/>
              </a:ext>
            </a:extLst>
          </p:cNvPr>
          <p:cNvCxnSpPr>
            <a:cxnSpLocks/>
          </p:cNvCxnSpPr>
          <p:nvPr/>
        </p:nvCxnSpPr>
        <p:spPr>
          <a:xfrm>
            <a:off x="5593316" y="4573411"/>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Table 85">
            <a:extLst>
              <a:ext uri="{FF2B5EF4-FFF2-40B4-BE49-F238E27FC236}">
                <a16:creationId xmlns:a16="http://schemas.microsoft.com/office/drawing/2014/main" id="{B5A13083-B579-6B4D-ADF3-4322EFAB0CEE}"/>
              </a:ext>
            </a:extLst>
          </p:cNvPr>
          <p:cNvGraphicFramePr>
            <a:graphicFrameLocks noGrp="1"/>
          </p:cNvGraphicFramePr>
          <p:nvPr>
            <p:extLst>
              <p:ext uri="{D42A27DB-BD31-4B8C-83A1-F6EECF244321}">
                <p14:modId xmlns:p14="http://schemas.microsoft.com/office/powerpoint/2010/main" val="903375212"/>
              </p:ext>
            </p:extLst>
          </p:nvPr>
        </p:nvGraphicFramePr>
        <p:xfrm>
          <a:off x="7046680" y="3045347"/>
          <a:ext cx="432048" cy="1656185"/>
        </p:xfrm>
        <a:graphic>
          <a:graphicData uri="http://schemas.openxmlformats.org/drawingml/2006/table">
            <a:tbl>
              <a:tblPr firstRow="1" bandRow="1">
                <a:tableStyleId>{0E3FDE45-AF77-4B5C-9715-49D594BDF05E}</a:tableStyleId>
              </a:tblPr>
              <a:tblGrid>
                <a:gridCol w="432048">
                  <a:extLst>
                    <a:ext uri="{9D8B030D-6E8A-4147-A177-3AD203B41FA5}">
                      <a16:colId xmlns:a16="http://schemas.microsoft.com/office/drawing/2014/main" val="1636989310"/>
                    </a:ext>
                  </a:extLst>
                </a:gridCol>
              </a:tblGrid>
              <a:tr h="331237">
                <a:tc>
                  <a:txBody>
                    <a:bodyPr/>
                    <a:lstStyle/>
                    <a:p>
                      <a:pPr algn="ctr"/>
                      <a:r>
                        <a:rPr lang="en-VN" sz="1400" b="0" dirty="0">
                          <a:latin typeface="Cambria" panose="020405030504060302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199075"/>
                  </a:ext>
                </a:extLst>
              </a:tr>
              <a:tr h="331237">
                <a:tc>
                  <a:txBody>
                    <a:bodyPr/>
                    <a:lstStyle/>
                    <a:p>
                      <a:pPr algn="ctr"/>
                      <a:r>
                        <a:rPr lang="en-VN" sz="1400" dirty="0">
                          <a:latin typeface="Cambria" panose="020405030504060302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316868257"/>
                  </a:ext>
                </a:extLst>
              </a:tr>
              <a:tr h="331237">
                <a:tc>
                  <a:txBody>
                    <a:bodyPr/>
                    <a:lstStyle/>
                    <a:p>
                      <a:pPr algn="ctr"/>
                      <a:r>
                        <a:rPr lang="en-VN" sz="1400" dirty="0">
                          <a:latin typeface="Cambria" panose="020405030504060302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8749251"/>
                  </a:ext>
                </a:extLst>
              </a:tr>
              <a:tr h="331237">
                <a:tc>
                  <a:txBody>
                    <a:bodyPr/>
                    <a:lstStyle/>
                    <a:p>
                      <a:pPr algn="ctr"/>
                      <a:r>
                        <a:rPr lang="en-VN" sz="1400" dirty="0">
                          <a:latin typeface="Cambria" panose="020405030504060302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3309272531"/>
                  </a:ext>
                </a:extLst>
              </a:tr>
              <a:tr h="331237">
                <a:tc>
                  <a:txBody>
                    <a:bodyPr/>
                    <a:lstStyle/>
                    <a:p>
                      <a:pPr algn="ctr"/>
                      <a:r>
                        <a:rPr lang="en-VN" sz="1400" dirty="0">
                          <a:latin typeface="Cambria" panose="02040503050406030204" pitchFamily="18"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B7D0"/>
                    </a:solidFill>
                  </a:tcPr>
                </a:tc>
                <a:extLst>
                  <a:ext uri="{0D108BD9-81ED-4DB2-BD59-A6C34878D82A}">
                    <a16:rowId xmlns:a16="http://schemas.microsoft.com/office/drawing/2014/main" val="1792147562"/>
                  </a:ext>
                </a:extLst>
              </a:tr>
            </a:tbl>
          </a:graphicData>
        </a:graphic>
      </p:graphicFrame>
      <p:sp>
        <p:nvSpPr>
          <p:cNvPr id="89" name="TextBox 88">
            <a:extLst>
              <a:ext uri="{FF2B5EF4-FFF2-40B4-BE49-F238E27FC236}">
                <a16:creationId xmlns:a16="http://schemas.microsoft.com/office/drawing/2014/main" id="{48E72741-439E-6B4A-A178-6DB9CB0897C1}"/>
              </a:ext>
            </a:extLst>
          </p:cNvPr>
          <p:cNvSpPr txBox="1"/>
          <p:nvPr/>
        </p:nvSpPr>
        <p:spPr>
          <a:xfrm>
            <a:off x="6961467" y="4708504"/>
            <a:ext cx="602473" cy="276999"/>
          </a:xfrm>
          <a:prstGeom prst="rect">
            <a:avLst/>
          </a:prstGeom>
          <a:noFill/>
        </p:spPr>
        <p:txBody>
          <a:bodyPr wrap="none" rtlCol="0">
            <a:spAutoFit/>
          </a:bodyPr>
          <a:lstStyle/>
          <a:p>
            <a:r>
              <a:rPr lang="en-VN" sz="1200" b="1" i="1" dirty="0">
                <a:solidFill>
                  <a:schemeClr val="tx1">
                    <a:lumMod val="75000"/>
                    <a:lumOff val="25000"/>
                  </a:schemeClr>
                </a:solidFill>
                <a:latin typeface="Cambria" panose="02040503050406030204" pitchFamily="18" charset="0"/>
                <a:ea typeface="微软雅黑" panose="020B0503020204020204" pitchFamily="34" charset="-122"/>
              </a:rPr>
              <a:t>Step 4</a:t>
            </a:r>
          </a:p>
        </p:txBody>
      </p:sp>
      <p:grpSp>
        <p:nvGrpSpPr>
          <p:cNvPr id="90" name="Group 89">
            <a:extLst>
              <a:ext uri="{FF2B5EF4-FFF2-40B4-BE49-F238E27FC236}">
                <a16:creationId xmlns:a16="http://schemas.microsoft.com/office/drawing/2014/main" id="{B780513E-9DD6-024D-90F1-22B660EB07B6}"/>
              </a:ext>
            </a:extLst>
          </p:cNvPr>
          <p:cNvGrpSpPr/>
          <p:nvPr/>
        </p:nvGrpSpPr>
        <p:grpSpPr>
          <a:xfrm>
            <a:off x="7694752" y="3094275"/>
            <a:ext cx="360040" cy="215444"/>
            <a:chOff x="2123728" y="3147814"/>
            <a:chExt cx="360040" cy="215444"/>
          </a:xfrm>
        </p:grpSpPr>
        <p:sp>
          <p:nvSpPr>
            <p:cNvPr id="91" name="Oval 90">
              <a:extLst>
                <a:ext uri="{FF2B5EF4-FFF2-40B4-BE49-F238E27FC236}">
                  <a16:creationId xmlns:a16="http://schemas.microsoft.com/office/drawing/2014/main" id="{9F37443B-2E5D-EE4B-B5BF-38FA96EF9489}"/>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92" name="TextBox 91">
              <a:extLst>
                <a:ext uri="{FF2B5EF4-FFF2-40B4-BE49-F238E27FC236}">
                  <a16:creationId xmlns:a16="http://schemas.microsoft.com/office/drawing/2014/main" id="{B6F5DCEB-098E-BF47-AFB6-FFB15D96FC15}"/>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32</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3" name="Group 92">
            <a:extLst>
              <a:ext uri="{FF2B5EF4-FFF2-40B4-BE49-F238E27FC236}">
                <a16:creationId xmlns:a16="http://schemas.microsoft.com/office/drawing/2014/main" id="{161BB125-4498-6C4E-946E-90B393C41021}"/>
              </a:ext>
            </a:extLst>
          </p:cNvPr>
          <p:cNvGrpSpPr/>
          <p:nvPr/>
        </p:nvGrpSpPr>
        <p:grpSpPr>
          <a:xfrm>
            <a:off x="7694752" y="3453216"/>
            <a:ext cx="360040" cy="215444"/>
            <a:chOff x="2123728" y="3147814"/>
            <a:chExt cx="360040" cy="215444"/>
          </a:xfrm>
        </p:grpSpPr>
        <p:sp>
          <p:nvSpPr>
            <p:cNvPr id="94" name="Oval 93">
              <a:extLst>
                <a:ext uri="{FF2B5EF4-FFF2-40B4-BE49-F238E27FC236}">
                  <a16:creationId xmlns:a16="http://schemas.microsoft.com/office/drawing/2014/main" id="{E8A61E5A-1E22-9641-A625-432064EE49B3}"/>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95" name="TextBox 94">
              <a:extLst>
                <a:ext uri="{FF2B5EF4-FFF2-40B4-BE49-F238E27FC236}">
                  <a16:creationId xmlns:a16="http://schemas.microsoft.com/office/drawing/2014/main" id="{9D5253CD-605E-4B48-BD38-35AAA5022D87}"/>
                </a:ext>
              </a:extLst>
            </p:cNvPr>
            <p:cNvSpPr txBox="1"/>
            <p:nvPr/>
          </p:nvSpPr>
          <p:spPr>
            <a:xfrm>
              <a:off x="2123728" y="3147814"/>
              <a:ext cx="360040" cy="215444"/>
            </a:xfrm>
            <a:prstGeom prst="rect">
              <a:avLst/>
            </a:prstGeom>
            <a:noFill/>
          </p:spPr>
          <p:txBody>
            <a:bodyPr wrap="square" rtlCol="0">
              <a:spAutoFit/>
            </a:bodyPr>
            <a:lstStyle/>
            <a:p>
              <a:pPr algn="ctr"/>
              <a:r>
                <a:rPr lang="en-VN" sz="800" dirty="0">
                  <a:solidFill>
                    <a:schemeClr val="tx1">
                      <a:lumMod val="75000"/>
                      <a:lumOff val="25000"/>
                    </a:schemeClr>
                  </a:solidFill>
                  <a:latin typeface="Cambria" panose="02040503050406030204" pitchFamily="18" charset="0"/>
                  <a:ea typeface="微软雅黑" panose="020B0503020204020204" pitchFamily="34" charset="-122"/>
                </a:rPr>
                <a:t>31</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6" name="Group 95">
            <a:extLst>
              <a:ext uri="{FF2B5EF4-FFF2-40B4-BE49-F238E27FC236}">
                <a16:creationId xmlns:a16="http://schemas.microsoft.com/office/drawing/2014/main" id="{27C2496A-1110-E74C-86A5-E9C816F78238}"/>
              </a:ext>
            </a:extLst>
          </p:cNvPr>
          <p:cNvGrpSpPr/>
          <p:nvPr/>
        </p:nvGrpSpPr>
        <p:grpSpPr>
          <a:xfrm>
            <a:off x="7694752" y="3765717"/>
            <a:ext cx="360040" cy="215444"/>
            <a:chOff x="2123728" y="3147814"/>
            <a:chExt cx="360040" cy="215444"/>
          </a:xfrm>
        </p:grpSpPr>
        <p:sp>
          <p:nvSpPr>
            <p:cNvPr id="97" name="Oval 96">
              <a:extLst>
                <a:ext uri="{FF2B5EF4-FFF2-40B4-BE49-F238E27FC236}">
                  <a16:creationId xmlns:a16="http://schemas.microsoft.com/office/drawing/2014/main" id="{20FB0292-6346-D34C-8509-A05ADE3840B7}"/>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98" name="TextBox 97">
              <a:extLst>
                <a:ext uri="{FF2B5EF4-FFF2-40B4-BE49-F238E27FC236}">
                  <a16:creationId xmlns:a16="http://schemas.microsoft.com/office/drawing/2014/main" id="{383AA408-37F3-5C4B-855F-FF63E1064175}"/>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27</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9" name="Group 98">
            <a:extLst>
              <a:ext uri="{FF2B5EF4-FFF2-40B4-BE49-F238E27FC236}">
                <a16:creationId xmlns:a16="http://schemas.microsoft.com/office/drawing/2014/main" id="{FB2A73B6-45C6-0146-BE2D-A9F238C61972}"/>
              </a:ext>
            </a:extLst>
          </p:cNvPr>
          <p:cNvGrpSpPr/>
          <p:nvPr/>
        </p:nvGrpSpPr>
        <p:grpSpPr>
          <a:xfrm>
            <a:off x="7694752" y="4133471"/>
            <a:ext cx="360040" cy="215444"/>
            <a:chOff x="2123728" y="3147814"/>
            <a:chExt cx="360040" cy="215444"/>
          </a:xfrm>
        </p:grpSpPr>
        <p:sp>
          <p:nvSpPr>
            <p:cNvPr id="100" name="Oval 99">
              <a:extLst>
                <a:ext uri="{FF2B5EF4-FFF2-40B4-BE49-F238E27FC236}">
                  <a16:creationId xmlns:a16="http://schemas.microsoft.com/office/drawing/2014/main" id="{A6004395-505C-2448-888F-E02463CA7119}"/>
                </a:ext>
              </a:extLst>
            </p:cNvPr>
            <p:cNvSpPr/>
            <p:nvPr/>
          </p:nvSpPr>
          <p:spPr>
            <a:xfrm>
              <a:off x="2195736" y="3147814"/>
              <a:ext cx="216024" cy="215138"/>
            </a:xfrm>
            <a:prstGeom prst="ellipse">
              <a:avLst/>
            </a:prstGeom>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101" name="TextBox 100">
              <a:extLst>
                <a:ext uri="{FF2B5EF4-FFF2-40B4-BE49-F238E27FC236}">
                  <a16:creationId xmlns:a16="http://schemas.microsoft.com/office/drawing/2014/main" id="{DBD042F3-8CDD-D840-9CA3-AB473588BDB1}"/>
                </a:ext>
              </a:extLst>
            </p:cNvPr>
            <p:cNvSpPr txBox="1"/>
            <p:nvPr/>
          </p:nvSpPr>
          <p:spPr>
            <a:xfrm>
              <a:off x="2123728" y="3147814"/>
              <a:ext cx="360040" cy="215444"/>
            </a:xfrm>
            <a:prstGeom prst="rect">
              <a:avLst/>
            </a:prstGeom>
            <a:noFill/>
          </p:spPr>
          <p:txBody>
            <a:bodyPr wrap="square" rtlCol="0">
              <a:spAutoFit/>
            </a:bodyPr>
            <a:lstStyle/>
            <a:p>
              <a:pPr algn="ctr"/>
              <a:r>
                <a:rPr lang="en-VN" sz="800" dirty="0">
                  <a:latin typeface="Cambria" panose="02040503050406030204" pitchFamily="18" charset="0"/>
                </a:rPr>
                <a:t>26</a:t>
              </a:r>
              <a:endParaRPr lang="en-V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02" name="Group 101">
            <a:extLst>
              <a:ext uri="{FF2B5EF4-FFF2-40B4-BE49-F238E27FC236}">
                <a16:creationId xmlns:a16="http://schemas.microsoft.com/office/drawing/2014/main" id="{E8A12E2E-0A85-6E4B-82E8-E1890BEF79D4}"/>
              </a:ext>
            </a:extLst>
          </p:cNvPr>
          <p:cNvGrpSpPr/>
          <p:nvPr/>
        </p:nvGrpSpPr>
        <p:grpSpPr>
          <a:xfrm>
            <a:off x="7694752" y="4465765"/>
            <a:ext cx="360040" cy="215444"/>
            <a:chOff x="2123728" y="3147508"/>
            <a:chExt cx="360040" cy="215444"/>
          </a:xfrm>
        </p:grpSpPr>
        <p:sp>
          <p:nvSpPr>
            <p:cNvPr id="103" name="Oval 102">
              <a:extLst>
                <a:ext uri="{FF2B5EF4-FFF2-40B4-BE49-F238E27FC236}">
                  <a16:creationId xmlns:a16="http://schemas.microsoft.com/office/drawing/2014/main" id="{3F47F24B-B04A-CA49-BA7D-B94F8C08D1EB}"/>
                </a:ext>
              </a:extLst>
            </p:cNvPr>
            <p:cNvSpPr/>
            <p:nvPr/>
          </p:nvSpPr>
          <p:spPr>
            <a:xfrm>
              <a:off x="2195736" y="3147814"/>
              <a:ext cx="216024" cy="215138"/>
            </a:xfrm>
            <a:prstGeom prst="ellipse">
              <a:avLst/>
            </a:prstGeom>
            <a:solidFill>
              <a:schemeClr val="accent1">
                <a:lumMod val="40000"/>
                <a:lumOff val="60000"/>
              </a:schemeClr>
            </a:solid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VN" sz="800" dirty="0">
                <a:latin typeface="Cambria" panose="02040503050406030204" pitchFamily="18" charset="0"/>
              </a:endParaRPr>
            </a:p>
          </p:txBody>
        </p:sp>
        <p:sp>
          <p:nvSpPr>
            <p:cNvPr id="104" name="TextBox 103">
              <a:extLst>
                <a:ext uri="{FF2B5EF4-FFF2-40B4-BE49-F238E27FC236}">
                  <a16:creationId xmlns:a16="http://schemas.microsoft.com/office/drawing/2014/main" id="{07EC7003-C3B1-5443-B806-0DF7E11603F6}"/>
                </a:ext>
              </a:extLst>
            </p:cNvPr>
            <p:cNvSpPr txBox="1"/>
            <p:nvPr/>
          </p:nvSpPr>
          <p:spPr>
            <a:xfrm>
              <a:off x="2123728" y="3147508"/>
              <a:ext cx="360040" cy="215444"/>
            </a:xfrm>
            <a:prstGeom prst="rect">
              <a:avLst/>
            </a:prstGeom>
            <a:noFill/>
          </p:spPr>
          <p:txBody>
            <a:bodyPr wrap="square" rtlCol="0">
              <a:spAutoFit/>
            </a:bodyPr>
            <a:lstStyle/>
            <a:p>
              <a:pPr algn="ctr"/>
              <a:r>
                <a:rPr lang="en-VN" sz="800" b="1" dirty="0">
                  <a:solidFill>
                    <a:schemeClr val="tx1">
                      <a:lumMod val="75000"/>
                      <a:lumOff val="25000"/>
                    </a:schemeClr>
                  </a:solidFill>
                  <a:latin typeface="Cambria" panose="02040503050406030204" pitchFamily="18" charset="0"/>
                  <a:ea typeface="微软雅黑" panose="020B0503020204020204" pitchFamily="34" charset="-122"/>
                </a:rPr>
                <a:t>1</a:t>
              </a:r>
              <a:endParaRPr lang="en-VN" sz="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cxnSp>
        <p:nvCxnSpPr>
          <p:cNvPr id="105" name="Straight Arrow Connector 104">
            <a:extLst>
              <a:ext uri="{FF2B5EF4-FFF2-40B4-BE49-F238E27FC236}">
                <a16:creationId xmlns:a16="http://schemas.microsoft.com/office/drawing/2014/main" id="{E829827B-C14E-E64A-9A85-7A8F79FA3802}"/>
              </a:ext>
            </a:extLst>
          </p:cNvPr>
          <p:cNvCxnSpPr>
            <a:cxnSpLocks/>
            <a:endCxn id="92" idx="1"/>
          </p:cNvCxnSpPr>
          <p:nvPr/>
        </p:nvCxnSpPr>
        <p:spPr>
          <a:xfrm>
            <a:off x="7478728" y="3201844"/>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91AE7E7-A2C5-3848-A726-1DD6C47C6DDF}"/>
              </a:ext>
            </a:extLst>
          </p:cNvPr>
          <p:cNvCxnSpPr>
            <a:cxnSpLocks/>
          </p:cNvCxnSpPr>
          <p:nvPr/>
        </p:nvCxnSpPr>
        <p:spPr>
          <a:xfrm>
            <a:off x="7478728" y="3561698"/>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607523A-A521-514D-924A-334E997012F5}"/>
              </a:ext>
            </a:extLst>
          </p:cNvPr>
          <p:cNvCxnSpPr>
            <a:cxnSpLocks/>
          </p:cNvCxnSpPr>
          <p:nvPr/>
        </p:nvCxnSpPr>
        <p:spPr>
          <a:xfrm>
            <a:off x="7478728" y="3873133"/>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BDD7DC9-951B-6B45-BCA8-A0D584F5C41F}"/>
              </a:ext>
            </a:extLst>
          </p:cNvPr>
          <p:cNvCxnSpPr>
            <a:cxnSpLocks/>
          </p:cNvCxnSpPr>
          <p:nvPr/>
        </p:nvCxnSpPr>
        <p:spPr>
          <a:xfrm>
            <a:off x="7478728" y="4223053"/>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4E3B444-0BB2-BD4B-B49C-9660D72176D3}"/>
              </a:ext>
            </a:extLst>
          </p:cNvPr>
          <p:cNvCxnSpPr>
            <a:cxnSpLocks/>
          </p:cNvCxnSpPr>
          <p:nvPr/>
        </p:nvCxnSpPr>
        <p:spPr>
          <a:xfrm>
            <a:off x="7478728" y="4551263"/>
            <a:ext cx="216024"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13" name="Table 112">
            <a:extLst>
              <a:ext uri="{FF2B5EF4-FFF2-40B4-BE49-F238E27FC236}">
                <a16:creationId xmlns:a16="http://schemas.microsoft.com/office/drawing/2014/main" id="{0E7EA1C3-F845-3D47-B8A7-59D6D0B762D1}"/>
              </a:ext>
            </a:extLst>
          </p:cNvPr>
          <p:cNvGraphicFramePr>
            <a:graphicFrameLocks noGrp="1"/>
          </p:cNvGraphicFramePr>
          <p:nvPr>
            <p:extLst>
              <p:ext uri="{D42A27DB-BD31-4B8C-83A1-F6EECF244321}">
                <p14:modId xmlns:p14="http://schemas.microsoft.com/office/powerpoint/2010/main" val="3512099567"/>
              </p:ext>
            </p:extLst>
          </p:nvPr>
        </p:nvGraphicFramePr>
        <p:xfrm>
          <a:off x="8335956" y="4370757"/>
          <a:ext cx="453957" cy="324565"/>
        </p:xfrm>
        <a:graphic>
          <a:graphicData uri="http://schemas.openxmlformats.org/drawingml/2006/table">
            <a:tbl>
              <a:tblPr/>
              <a:tblGrid>
                <a:gridCol w="453957">
                  <a:extLst>
                    <a:ext uri="{9D8B030D-6E8A-4147-A177-3AD203B41FA5}">
                      <a16:colId xmlns:a16="http://schemas.microsoft.com/office/drawing/2014/main" val="1643936839"/>
                    </a:ext>
                  </a:extLst>
                </a:gridCol>
              </a:tblGrid>
              <a:tr h="324565">
                <a:tc>
                  <a:txBody>
                    <a:bodyPr/>
                    <a:lstStyle/>
                    <a:p>
                      <a:pPr algn="ctr"/>
                      <a:r>
                        <a:rPr lang="en-VN" sz="1400" dirty="0">
                          <a:latin typeface="Cambria" panose="02040503050406030204" pitchFamily="18" charset="0"/>
                        </a:rPr>
                        <a:t>E</a:t>
                      </a:r>
                    </a:p>
                  </a:txBody>
                  <a:tcPr>
                    <a:lnL w="12700" cmpd="sng">
                      <a:solidFill>
                        <a:schemeClr val="tx1"/>
                      </a:solidFill>
                      <a:prstDash val="dot"/>
                    </a:lnL>
                    <a:lnR w="12700" cmpd="sng">
                      <a:solidFill>
                        <a:schemeClr val="tx1"/>
                      </a:solidFill>
                      <a:prstDash val="dot"/>
                    </a:lnR>
                    <a:lnT w="12700" cmpd="sng">
                      <a:solidFill>
                        <a:schemeClr val="tx1"/>
                      </a:solidFill>
                      <a:prstDash val="dot"/>
                    </a:lnT>
                    <a:lnB w="12700" cmpd="sng">
                      <a:solidFill>
                        <a:schemeClr val="tx1"/>
                      </a:solidFill>
                      <a:prstDash val="dot"/>
                    </a:lnB>
                    <a:solidFill>
                      <a:schemeClr val="bg1"/>
                    </a:solidFill>
                  </a:tcPr>
                </a:tc>
                <a:extLst>
                  <a:ext uri="{0D108BD9-81ED-4DB2-BD59-A6C34878D82A}">
                    <a16:rowId xmlns:a16="http://schemas.microsoft.com/office/drawing/2014/main" val="2031988144"/>
                  </a:ext>
                </a:extLst>
              </a:tr>
            </a:tbl>
          </a:graphicData>
        </a:graphic>
      </p:graphicFrame>
      <p:cxnSp>
        <p:nvCxnSpPr>
          <p:cNvPr id="115" name="Straight Arrow Connector 114">
            <a:extLst>
              <a:ext uri="{FF2B5EF4-FFF2-40B4-BE49-F238E27FC236}">
                <a16:creationId xmlns:a16="http://schemas.microsoft.com/office/drawing/2014/main" id="{3024E921-6790-5A4A-8202-6BD694DC57FA}"/>
              </a:ext>
            </a:extLst>
          </p:cNvPr>
          <p:cNvCxnSpPr/>
          <p:nvPr/>
        </p:nvCxnSpPr>
        <p:spPr>
          <a:xfrm>
            <a:off x="2195736" y="4876006"/>
            <a:ext cx="86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E9FC481-000F-9442-92B7-258A4809DD86}"/>
              </a:ext>
            </a:extLst>
          </p:cNvPr>
          <p:cNvCxnSpPr/>
          <p:nvPr/>
        </p:nvCxnSpPr>
        <p:spPr>
          <a:xfrm>
            <a:off x="3995936" y="4876006"/>
            <a:ext cx="86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6B881E3-B7E9-F94D-B2EA-D5198FB5C27B}"/>
              </a:ext>
            </a:extLst>
          </p:cNvPr>
          <p:cNvCxnSpPr/>
          <p:nvPr/>
        </p:nvCxnSpPr>
        <p:spPr>
          <a:xfrm>
            <a:off x="5940152" y="4876006"/>
            <a:ext cx="86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1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3">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3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childTnLst>
                          </p:cTn>
                        </p:par>
                        <p:par>
                          <p:cTn id="29" fill="hold">
                            <p:stCondLst>
                              <p:cond delay="500"/>
                            </p:stCondLst>
                            <p:childTnLst>
                              <p:par>
                                <p:cTn id="30" presetID="2" presetClass="entr" presetSubtype="8"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0-#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250"/>
                                        <p:tgtEl>
                                          <p:spTgt spid="32"/>
                                        </p:tgtEl>
                                      </p:cBhvr>
                                    </p:animEffect>
                                  </p:childTnLst>
                                </p:cTn>
                              </p:par>
                            </p:childTnLst>
                          </p:cTn>
                        </p:par>
                        <p:par>
                          <p:cTn id="43" fill="hold">
                            <p:stCondLst>
                              <p:cond delay="250"/>
                            </p:stCondLst>
                            <p:childTnLst>
                              <p:par>
                                <p:cTn id="44" presetID="22" presetClass="entr" presetSubtype="8"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250"/>
                                        <p:tgtEl>
                                          <p:spTgt spid="18"/>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250"/>
                                        <p:tgtEl>
                                          <p:spTgt spid="34"/>
                                        </p:tgtEl>
                                      </p:cBhvr>
                                    </p:animEffect>
                                  </p:childTnLst>
                                </p:cTn>
                              </p:par>
                            </p:childTnLst>
                          </p:cTn>
                        </p:par>
                        <p:par>
                          <p:cTn id="51" fill="hold">
                            <p:stCondLst>
                              <p:cond delay="750"/>
                            </p:stCondLst>
                            <p:childTnLst>
                              <p:par>
                                <p:cTn id="52" presetID="22" presetClass="entr" presetSubtype="8"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250"/>
                                        <p:tgtEl>
                                          <p:spTgt spid="19"/>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250"/>
                                        <p:tgtEl>
                                          <p:spTgt spid="35"/>
                                        </p:tgtEl>
                                      </p:cBhvr>
                                    </p:animEffect>
                                  </p:childTnLst>
                                </p:cTn>
                              </p:par>
                            </p:childTnLst>
                          </p:cTn>
                        </p:par>
                        <p:par>
                          <p:cTn id="59" fill="hold">
                            <p:stCondLst>
                              <p:cond delay="1250"/>
                            </p:stCondLst>
                            <p:childTnLst>
                              <p:par>
                                <p:cTn id="60" presetID="22" presetClass="entr" presetSubtype="8"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250"/>
                                        <p:tgtEl>
                                          <p:spTgt spid="22"/>
                                        </p:tgtEl>
                                      </p:cBhvr>
                                    </p:animEffect>
                                  </p:childTnLst>
                                </p:cTn>
                              </p:par>
                            </p:childTnLst>
                          </p:cTn>
                        </p:par>
                        <p:par>
                          <p:cTn id="63" fill="hold">
                            <p:stCondLst>
                              <p:cond delay="1500"/>
                            </p:stCondLst>
                            <p:childTnLst>
                              <p:par>
                                <p:cTn id="64" presetID="22" presetClass="entr" presetSubtype="8" fill="hold" nodeType="after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left)">
                                      <p:cBhvr>
                                        <p:cTn id="66" dur="250"/>
                                        <p:tgtEl>
                                          <p:spTgt spid="36"/>
                                        </p:tgtEl>
                                      </p:cBhvr>
                                    </p:animEffect>
                                  </p:childTnLst>
                                </p:cTn>
                              </p:par>
                            </p:childTnLst>
                          </p:cTn>
                        </p:par>
                        <p:par>
                          <p:cTn id="67" fill="hold">
                            <p:stCondLst>
                              <p:cond delay="1750"/>
                            </p:stCondLst>
                            <p:childTnLst>
                              <p:par>
                                <p:cTn id="68" presetID="22" presetClass="entr" presetSubtype="8"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250"/>
                                        <p:tgtEl>
                                          <p:spTgt spid="25"/>
                                        </p:tgtEl>
                                      </p:cBhvr>
                                    </p:animEffect>
                                  </p:childTnLst>
                                </p:cTn>
                              </p:par>
                            </p:childTnLst>
                          </p:cTn>
                        </p:par>
                        <p:par>
                          <p:cTn id="71" fill="hold">
                            <p:stCondLst>
                              <p:cond delay="2000"/>
                            </p:stCondLst>
                            <p:childTnLst>
                              <p:par>
                                <p:cTn id="72" presetID="22" presetClass="entr" presetSubtype="8" fill="hold"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250"/>
                                        <p:tgtEl>
                                          <p:spTgt spid="37"/>
                                        </p:tgtEl>
                                      </p:cBhvr>
                                    </p:animEffect>
                                  </p:childTnLst>
                                </p:cTn>
                              </p:par>
                            </p:childTnLst>
                          </p:cTn>
                        </p:par>
                        <p:par>
                          <p:cTn id="75" fill="hold">
                            <p:stCondLst>
                              <p:cond delay="2250"/>
                            </p:stCondLst>
                            <p:childTnLst>
                              <p:par>
                                <p:cTn id="76" presetID="22" presetClass="entr" presetSubtype="8" fill="hold"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25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37"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anim calcmode="lin" valueType="num">
                                      <p:cBhvr>
                                        <p:cTn id="84" dur="500" fill="hold"/>
                                        <p:tgtEl>
                                          <p:spTgt spid="15"/>
                                        </p:tgtEl>
                                        <p:attrNameLst>
                                          <p:attrName>ppt_x</p:attrName>
                                        </p:attrNameLst>
                                      </p:cBhvr>
                                      <p:tavLst>
                                        <p:tav tm="0">
                                          <p:val>
                                            <p:strVal val="#ppt_x"/>
                                          </p:val>
                                        </p:tav>
                                        <p:tav tm="100000">
                                          <p:val>
                                            <p:strVal val="#ppt_x"/>
                                          </p:val>
                                        </p:tav>
                                      </p:tavLst>
                                    </p:anim>
                                    <p:anim calcmode="lin" valueType="num">
                                      <p:cBhvr>
                                        <p:cTn id="85" dur="450" decel="100000" fill="hold"/>
                                        <p:tgtEl>
                                          <p:spTgt spid="15"/>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wipe(up)">
                                      <p:cBhvr>
                                        <p:cTn id="90" dur="500"/>
                                        <p:tgtEl>
                                          <p:spTgt spid="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wipe(up)">
                                      <p:cBhvr>
                                        <p:cTn id="94" dur="500"/>
                                        <p:tgtEl>
                                          <p:spTgt spid="11"/>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15"/>
                                        </p:tgtEl>
                                        <p:attrNameLst>
                                          <p:attrName>style.visibility</p:attrName>
                                        </p:attrNameLst>
                                      </p:cBhvr>
                                      <p:to>
                                        <p:strVal val="visible"/>
                                      </p:to>
                                    </p:set>
                                    <p:animEffect transition="in" filter="wipe(left)">
                                      <p:cBhvr>
                                        <p:cTn id="98" dur="500"/>
                                        <p:tgtEl>
                                          <p:spTgt spid="115"/>
                                        </p:tgtEl>
                                      </p:cBhvr>
                                    </p:animEffect>
                                  </p:childTnLst>
                                </p:cTn>
                              </p:par>
                            </p:childTnLst>
                          </p:cTn>
                        </p:par>
                        <p:par>
                          <p:cTn id="99" fill="hold">
                            <p:stCondLst>
                              <p:cond delay="2000"/>
                            </p:stCondLst>
                            <p:childTnLst>
                              <p:par>
                                <p:cTn id="100" presetID="9" presetClass="entr" presetSubtype="0" fill="hold" nodeType="after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dissolve">
                                      <p:cBhvr>
                                        <p:cTn id="102" dur="500"/>
                                        <p:tgtEl>
                                          <p:spTgt spid="3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wipe(left)">
                                      <p:cBhvr>
                                        <p:cTn id="107" dur="250"/>
                                        <p:tgtEl>
                                          <p:spTgt spid="57"/>
                                        </p:tgtEl>
                                      </p:cBhvr>
                                    </p:animEffect>
                                  </p:childTnLst>
                                </p:cTn>
                              </p:par>
                            </p:childTnLst>
                          </p:cTn>
                        </p:par>
                        <p:par>
                          <p:cTn id="108" fill="hold">
                            <p:stCondLst>
                              <p:cond delay="250"/>
                            </p:stCondLst>
                            <p:childTnLst>
                              <p:par>
                                <p:cTn id="109" presetID="22" presetClass="entr" presetSubtype="8" fill="hold" nodeType="after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wipe(left)">
                                      <p:cBhvr>
                                        <p:cTn id="111" dur="250"/>
                                        <p:tgtEl>
                                          <p:spTgt spid="42"/>
                                        </p:tgtEl>
                                      </p:cBhvr>
                                    </p:animEffect>
                                  </p:childTnLst>
                                </p:cTn>
                              </p:par>
                            </p:childTnLst>
                          </p:cTn>
                        </p:par>
                        <p:par>
                          <p:cTn id="112" fill="hold">
                            <p:stCondLst>
                              <p:cond delay="500"/>
                            </p:stCondLst>
                            <p:childTnLst>
                              <p:par>
                                <p:cTn id="113" presetID="22" presetClass="entr" presetSubtype="8" fill="hold" nodeType="after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left)">
                                      <p:cBhvr>
                                        <p:cTn id="115" dur="250"/>
                                        <p:tgtEl>
                                          <p:spTgt spid="58"/>
                                        </p:tgtEl>
                                      </p:cBhvr>
                                    </p:animEffect>
                                  </p:childTnLst>
                                </p:cTn>
                              </p:par>
                            </p:childTnLst>
                          </p:cTn>
                        </p:par>
                        <p:par>
                          <p:cTn id="116" fill="hold">
                            <p:stCondLst>
                              <p:cond delay="750"/>
                            </p:stCondLst>
                            <p:childTnLst>
                              <p:par>
                                <p:cTn id="117" presetID="22" presetClass="entr" presetSubtype="8"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wipe(left)">
                                      <p:cBhvr>
                                        <p:cTn id="119" dur="250"/>
                                        <p:tgtEl>
                                          <p:spTgt spid="45"/>
                                        </p:tgtEl>
                                      </p:cBhvr>
                                    </p:animEffect>
                                  </p:childTnLst>
                                </p:cTn>
                              </p:par>
                            </p:childTnLst>
                          </p:cTn>
                        </p:par>
                        <p:par>
                          <p:cTn id="120" fill="hold">
                            <p:stCondLst>
                              <p:cond delay="1000"/>
                            </p:stCondLst>
                            <p:childTnLst>
                              <p:par>
                                <p:cTn id="121" presetID="22" presetClass="entr" presetSubtype="8" fill="hold" nodeType="after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wipe(left)">
                                      <p:cBhvr>
                                        <p:cTn id="123" dur="250"/>
                                        <p:tgtEl>
                                          <p:spTgt spid="59"/>
                                        </p:tgtEl>
                                      </p:cBhvr>
                                    </p:animEffect>
                                  </p:childTnLst>
                                </p:cTn>
                              </p:par>
                            </p:childTnLst>
                          </p:cTn>
                        </p:par>
                        <p:par>
                          <p:cTn id="124" fill="hold">
                            <p:stCondLst>
                              <p:cond delay="1250"/>
                            </p:stCondLst>
                            <p:childTnLst>
                              <p:par>
                                <p:cTn id="125" presetID="22" presetClass="entr" presetSubtype="8" fill="hold" nodeType="after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wipe(left)">
                                      <p:cBhvr>
                                        <p:cTn id="127" dur="250"/>
                                        <p:tgtEl>
                                          <p:spTgt spid="48"/>
                                        </p:tgtEl>
                                      </p:cBhvr>
                                    </p:animEffect>
                                  </p:childTnLst>
                                </p:cTn>
                              </p:par>
                            </p:childTnLst>
                          </p:cTn>
                        </p:par>
                        <p:par>
                          <p:cTn id="128" fill="hold">
                            <p:stCondLst>
                              <p:cond delay="1500"/>
                            </p:stCondLst>
                            <p:childTnLst>
                              <p:par>
                                <p:cTn id="129" presetID="22" presetClass="entr" presetSubtype="8" fill="hold" nodeType="after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wipe(left)">
                                      <p:cBhvr>
                                        <p:cTn id="131" dur="250"/>
                                        <p:tgtEl>
                                          <p:spTgt spid="60"/>
                                        </p:tgtEl>
                                      </p:cBhvr>
                                    </p:animEffect>
                                  </p:childTnLst>
                                </p:cTn>
                              </p:par>
                            </p:childTnLst>
                          </p:cTn>
                        </p:par>
                        <p:par>
                          <p:cTn id="132" fill="hold">
                            <p:stCondLst>
                              <p:cond delay="1750"/>
                            </p:stCondLst>
                            <p:childTnLst>
                              <p:par>
                                <p:cTn id="133" presetID="22" presetClass="entr" presetSubtype="8" fill="hold" nodeType="afterEffect">
                                  <p:stCondLst>
                                    <p:cond delay="0"/>
                                  </p:stCondLst>
                                  <p:childTnLst>
                                    <p:set>
                                      <p:cBhvr>
                                        <p:cTn id="134" dur="1" fill="hold">
                                          <p:stCondLst>
                                            <p:cond delay="0"/>
                                          </p:stCondLst>
                                        </p:cTn>
                                        <p:tgtEl>
                                          <p:spTgt spid="51"/>
                                        </p:tgtEl>
                                        <p:attrNameLst>
                                          <p:attrName>style.visibility</p:attrName>
                                        </p:attrNameLst>
                                      </p:cBhvr>
                                      <p:to>
                                        <p:strVal val="visible"/>
                                      </p:to>
                                    </p:set>
                                    <p:animEffect transition="in" filter="wipe(left)">
                                      <p:cBhvr>
                                        <p:cTn id="135" dur="250"/>
                                        <p:tgtEl>
                                          <p:spTgt spid="51"/>
                                        </p:tgtEl>
                                      </p:cBhvr>
                                    </p:animEffect>
                                  </p:childTnLst>
                                </p:cTn>
                              </p:par>
                            </p:childTnLst>
                          </p:cTn>
                        </p:par>
                        <p:par>
                          <p:cTn id="136" fill="hold">
                            <p:stCondLst>
                              <p:cond delay="2000"/>
                            </p:stCondLst>
                            <p:childTnLst>
                              <p:par>
                                <p:cTn id="137" presetID="22" presetClass="entr" presetSubtype="8" fill="hold" nodeType="after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wipe(left)">
                                      <p:cBhvr>
                                        <p:cTn id="139" dur="250"/>
                                        <p:tgtEl>
                                          <p:spTgt spid="61"/>
                                        </p:tgtEl>
                                      </p:cBhvr>
                                    </p:animEffect>
                                  </p:childTnLst>
                                </p:cTn>
                              </p:par>
                            </p:childTnLst>
                          </p:cTn>
                        </p:par>
                        <p:par>
                          <p:cTn id="140" fill="hold">
                            <p:stCondLst>
                              <p:cond delay="2250"/>
                            </p:stCondLst>
                            <p:childTnLst>
                              <p:par>
                                <p:cTn id="141" presetID="22" presetClass="entr" presetSubtype="8" fill="hold" nodeType="after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wipe(left)">
                                      <p:cBhvr>
                                        <p:cTn id="143" dur="250"/>
                                        <p:tgtEl>
                                          <p:spTgt spid="54"/>
                                        </p:tgtEl>
                                      </p:cBhvr>
                                    </p:animEffect>
                                  </p:childTnLst>
                                </p:cTn>
                              </p:par>
                            </p:childTnLst>
                          </p:cTn>
                        </p:par>
                      </p:childTnLst>
                    </p:cTn>
                  </p:par>
                  <p:par>
                    <p:cTn id="144" fill="hold">
                      <p:stCondLst>
                        <p:cond delay="indefinite"/>
                      </p:stCondLst>
                      <p:childTnLst>
                        <p:par>
                          <p:cTn id="145" fill="hold">
                            <p:stCondLst>
                              <p:cond delay="0"/>
                            </p:stCondLst>
                            <p:childTnLst>
                              <p:par>
                                <p:cTn id="146" presetID="37" presetClass="entr" presetSubtype="0" fill="hold" grpId="0" nodeType="clickEffect">
                                  <p:stCondLst>
                                    <p:cond delay="0"/>
                                  </p:stCondLst>
                                  <p:childTnLst>
                                    <p:set>
                                      <p:cBhvr>
                                        <p:cTn id="147" dur="1" fill="hold">
                                          <p:stCondLst>
                                            <p:cond delay="0"/>
                                          </p:stCondLst>
                                        </p:cTn>
                                        <p:tgtEl>
                                          <p:spTgt spid="41"/>
                                        </p:tgtEl>
                                        <p:attrNameLst>
                                          <p:attrName>style.visibility</p:attrName>
                                        </p:attrNameLst>
                                      </p:cBhvr>
                                      <p:to>
                                        <p:strVal val="visible"/>
                                      </p:to>
                                    </p:set>
                                    <p:animEffect transition="in" filter="fade">
                                      <p:cBhvr>
                                        <p:cTn id="148" dur="500"/>
                                        <p:tgtEl>
                                          <p:spTgt spid="41"/>
                                        </p:tgtEl>
                                      </p:cBhvr>
                                    </p:animEffect>
                                    <p:anim calcmode="lin" valueType="num">
                                      <p:cBhvr>
                                        <p:cTn id="149" dur="500" fill="hold"/>
                                        <p:tgtEl>
                                          <p:spTgt spid="41"/>
                                        </p:tgtEl>
                                        <p:attrNameLst>
                                          <p:attrName>ppt_x</p:attrName>
                                        </p:attrNameLst>
                                      </p:cBhvr>
                                      <p:tavLst>
                                        <p:tav tm="0">
                                          <p:val>
                                            <p:strVal val="#ppt_x"/>
                                          </p:val>
                                        </p:tav>
                                        <p:tav tm="100000">
                                          <p:val>
                                            <p:strVal val="#ppt_x"/>
                                          </p:val>
                                        </p:tav>
                                      </p:tavLst>
                                    </p:anim>
                                    <p:anim calcmode="lin" valueType="num">
                                      <p:cBhvr>
                                        <p:cTn id="150" dur="450" decel="100000" fill="hold"/>
                                        <p:tgtEl>
                                          <p:spTgt spid="41"/>
                                        </p:tgtEl>
                                        <p:attrNameLst>
                                          <p:attrName>ppt_y</p:attrName>
                                        </p:attrNameLst>
                                      </p:cBhvr>
                                      <p:tavLst>
                                        <p:tav tm="0">
                                          <p:val>
                                            <p:strVal val="#ppt_y+1"/>
                                          </p:val>
                                        </p:tav>
                                        <p:tav tm="100000">
                                          <p:val>
                                            <p:strVal val="#ppt_y-.03"/>
                                          </p:val>
                                        </p:tav>
                                      </p:tavLst>
                                    </p:anim>
                                    <p:anim calcmode="lin" valueType="num">
                                      <p:cBhvr>
                                        <p:cTn id="151" dur="50" accel="100000" fill="hold">
                                          <p:stCondLst>
                                            <p:cond delay="450"/>
                                          </p:stCondLst>
                                        </p:cTn>
                                        <p:tgtEl>
                                          <p:spTgt spid="41"/>
                                        </p:tgtEl>
                                        <p:attrNameLst>
                                          <p:attrName>ppt_y</p:attrName>
                                        </p:attrNameLst>
                                      </p:cBhvr>
                                      <p:tavLst>
                                        <p:tav tm="0">
                                          <p:val>
                                            <p:strVal val="#ppt_y-.03"/>
                                          </p:val>
                                        </p:tav>
                                        <p:tav tm="100000">
                                          <p:val>
                                            <p:strVal val="#ppt_y"/>
                                          </p:val>
                                        </p:tav>
                                      </p:tavLst>
                                    </p:anim>
                                  </p:childTnLst>
                                </p:cTn>
                              </p:par>
                            </p:childTnLst>
                          </p:cTn>
                        </p:par>
                        <p:par>
                          <p:cTn id="152" fill="hold">
                            <p:stCondLst>
                              <p:cond delay="500"/>
                            </p:stCondLst>
                            <p:childTnLst>
                              <p:par>
                                <p:cTn id="153" presetID="22" presetClass="entr" presetSubtype="1" fill="hold" grpId="0" nodeType="afterEffect">
                                  <p:stCondLst>
                                    <p:cond delay="0"/>
                                  </p:stCondLst>
                                  <p:childTnLst>
                                    <p:set>
                                      <p:cBhvr>
                                        <p:cTn id="154" dur="1" fill="hold">
                                          <p:stCondLst>
                                            <p:cond delay="0"/>
                                          </p:stCondLst>
                                        </p:cTn>
                                        <p:tgtEl>
                                          <p:spTgt spid="39"/>
                                        </p:tgtEl>
                                        <p:attrNameLst>
                                          <p:attrName>style.visibility</p:attrName>
                                        </p:attrNameLst>
                                      </p:cBhvr>
                                      <p:to>
                                        <p:strVal val="visible"/>
                                      </p:to>
                                    </p:set>
                                    <p:animEffect transition="in" filter="wipe(up)">
                                      <p:cBhvr>
                                        <p:cTn id="155" dur="500"/>
                                        <p:tgtEl>
                                          <p:spTgt spid="39"/>
                                        </p:tgtEl>
                                      </p:cBhvr>
                                    </p:animEffect>
                                  </p:childTnLst>
                                </p:cTn>
                              </p:par>
                            </p:childTnLst>
                          </p:cTn>
                        </p:par>
                        <p:par>
                          <p:cTn id="156" fill="hold">
                            <p:stCondLst>
                              <p:cond delay="1000"/>
                            </p:stCondLst>
                            <p:childTnLst>
                              <p:par>
                                <p:cTn id="157" presetID="22" presetClass="entr" presetSubtype="1" fill="hold" nodeType="afterEffect">
                                  <p:stCondLst>
                                    <p:cond delay="0"/>
                                  </p:stCondLst>
                                  <p:childTnLst>
                                    <p:set>
                                      <p:cBhvr>
                                        <p:cTn id="158" dur="1" fill="hold">
                                          <p:stCondLst>
                                            <p:cond delay="0"/>
                                          </p:stCondLst>
                                        </p:cTn>
                                        <p:tgtEl>
                                          <p:spTgt spid="40"/>
                                        </p:tgtEl>
                                        <p:attrNameLst>
                                          <p:attrName>style.visibility</p:attrName>
                                        </p:attrNameLst>
                                      </p:cBhvr>
                                      <p:to>
                                        <p:strVal val="visible"/>
                                      </p:to>
                                    </p:set>
                                    <p:animEffect transition="in" filter="wipe(up)">
                                      <p:cBhvr>
                                        <p:cTn id="159" dur="500"/>
                                        <p:tgtEl>
                                          <p:spTgt spid="40"/>
                                        </p:tgtEl>
                                      </p:cBhvr>
                                    </p:animEffect>
                                  </p:childTnLst>
                                </p:cTn>
                              </p:par>
                            </p:childTnLst>
                          </p:cTn>
                        </p:par>
                        <p:par>
                          <p:cTn id="160" fill="hold">
                            <p:stCondLst>
                              <p:cond delay="1500"/>
                            </p:stCondLst>
                            <p:childTnLst>
                              <p:par>
                                <p:cTn id="161" presetID="22" presetClass="entr" presetSubtype="8" fill="hold" nodeType="afterEffect">
                                  <p:stCondLst>
                                    <p:cond delay="0"/>
                                  </p:stCondLst>
                                  <p:childTnLst>
                                    <p:set>
                                      <p:cBhvr>
                                        <p:cTn id="162" dur="1" fill="hold">
                                          <p:stCondLst>
                                            <p:cond delay="0"/>
                                          </p:stCondLst>
                                        </p:cTn>
                                        <p:tgtEl>
                                          <p:spTgt spid="116"/>
                                        </p:tgtEl>
                                        <p:attrNameLst>
                                          <p:attrName>style.visibility</p:attrName>
                                        </p:attrNameLst>
                                      </p:cBhvr>
                                      <p:to>
                                        <p:strVal val="visible"/>
                                      </p:to>
                                    </p:set>
                                    <p:animEffect transition="in" filter="wipe(left)">
                                      <p:cBhvr>
                                        <p:cTn id="163" dur="500"/>
                                        <p:tgtEl>
                                          <p:spTgt spid="116"/>
                                        </p:tgtEl>
                                      </p:cBhvr>
                                    </p:animEffect>
                                  </p:childTnLst>
                                </p:cTn>
                              </p:par>
                            </p:childTnLst>
                          </p:cTn>
                        </p:par>
                        <p:par>
                          <p:cTn id="164" fill="hold">
                            <p:stCondLst>
                              <p:cond delay="2000"/>
                            </p:stCondLst>
                            <p:childTnLst>
                              <p:par>
                                <p:cTn id="165" presetID="9" presetClass="entr" presetSubtype="0" fill="hold" nodeType="afterEffect">
                                  <p:stCondLst>
                                    <p:cond delay="0"/>
                                  </p:stCondLst>
                                  <p:childTnLst>
                                    <p:set>
                                      <p:cBhvr>
                                        <p:cTn id="166" dur="1" fill="hold">
                                          <p:stCondLst>
                                            <p:cond delay="0"/>
                                          </p:stCondLst>
                                        </p:cTn>
                                        <p:tgtEl>
                                          <p:spTgt spid="62"/>
                                        </p:tgtEl>
                                        <p:attrNameLst>
                                          <p:attrName>style.visibility</p:attrName>
                                        </p:attrNameLst>
                                      </p:cBhvr>
                                      <p:to>
                                        <p:strVal val="visible"/>
                                      </p:to>
                                    </p:set>
                                    <p:animEffect transition="in" filter="dissolve">
                                      <p:cBhvr>
                                        <p:cTn id="167" dur="500"/>
                                        <p:tgtEl>
                                          <p:spTgt spid="62"/>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nodeType="clickEffect">
                                  <p:stCondLst>
                                    <p:cond delay="0"/>
                                  </p:stCondLst>
                                  <p:childTnLst>
                                    <p:set>
                                      <p:cBhvr>
                                        <p:cTn id="171" dur="1" fill="hold">
                                          <p:stCondLst>
                                            <p:cond delay="0"/>
                                          </p:stCondLst>
                                        </p:cTn>
                                        <p:tgtEl>
                                          <p:spTgt spid="81"/>
                                        </p:tgtEl>
                                        <p:attrNameLst>
                                          <p:attrName>style.visibility</p:attrName>
                                        </p:attrNameLst>
                                      </p:cBhvr>
                                      <p:to>
                                        <p:strVal val="visible"/>
                                      </p:to>
                                    </p:set>
                                    <p:animEffect transition="in" filter="wipe(left)">
                                      <p:cBhvr>
                                        <p:cTn id="172" dur="250"/>
                                        <p:tgtEl>
                                          <p:spTgt spid="81"/>
                                        </p:tgtEl>
                                      </p:cBhvr>
                                    </p:animEffect>
                                  </p:childTnLst>
                                </p:cTn>
                              </p:par>
                            </p:childTnLst>
                          </p:cTn>
                        </p:par>
                        <p:par>
                          <p:cTn id="173" fill="hold">
                            <p:stCondLst>
                              <p:cond delay="250"/>
                            </p:stCondLst>
                            <p:childTnLst>
                              <p:par>
                                <p:cTn id="174" presetID="22" presetClass="entr" presetSubtype="8" fill="hold" nodeType="afterEffect">
                                  <p:stCondLst>
                                    <p:cond delay="0"/>
                                  </p:stCondLst>
                                  <p:childTnLst>
                                    <p:set>
                                      <p:cBhvr>
                                        <p:cTn id="175" dur="1" fill="hold">
                                          <p:stCondLst>
                                            <p:cond delay="0"/>
                                          </p:stCondLst>
                                        </p:cTn>
                                        <p:tgtEl>
                                          <p:spTgt spid="66"/>
                                        </p:tgtEl>
                                        <p:attrNameLst>
                                          <p:attrName>style.visibility</p:attrName>
                                        </p:attrNameLst>
                                      </p:cBhvr>
                                      <p:to>
                                        <p:strVal val="visible"/>
                                      </p:to>
                                    </p:set>
                                    <p:animEffect transition="in" filter="wipe(left)">
                                      <p:cBhvr>
                                        <p:cTn id="176" dur="250"/>
                                        <p:tgtEl>
                                          <p:spTgt spid="66"/>
                                        </p:tgtEl>
                                      </p:cBhvr>
                                    </p:animEffect>
                                  </p:childTnLst>
                                </p:cTn>
                              </p:par>
                            </p:childTnLst>
                          </p:cTn>
                        </p:par>
                        <p:par>
                          <p:cTn id="177" fill="hold">
                            <p:stCondLst>
                              <p:cond delay="500"/>
                            </p:stCondLst>
                            <p:childTnLst>
                              <p:par>
                                <p:cTn id="178" presetID="22" presetClass="entr" presetSubtype="8" fill="hold" nodeType="afterEffect">
                                  <p:stCondLst>
                                    <p:cond delay="0"/>
                                  </p:stCondLst>
                                  <p:childTnLst>
                                    <p:set>
                                      <p:cBhvr>
                                        <p:cTn id="179" dur="1" fill="hold">
                                          <p:stCondLst>
                                            <p:cond delay="0"/>
                                          </p:stCondLst>
                                        </p:cTn>
                                        <p:tgtEl>
                                          <p:spTgt spid="82"/>
                                        </p:tgtEl>
                                        <p:attrNameLst>
                                          <p:attrName>style.visibility</p:attrName>
                                        </p:attrNameLst>
                                      </p:cBhvr>
                                      <p:to>
                                        <p:strVal val="visible"/>
                                      </p:to>
                                    </p:set>
                                    <p:animEffect transition="in" filter="wipe(left)">
                                      <p:cBhvr>
                                        <p:cTn id="180" dur="250"/>
                                        <p:tgtEl>
                                          <p:spTgt spid="82"/>
                                        </p:tgtEl>
                                      </p:cBhvr>
                                    </p:animEffect>
                                  </p:childTnLst>
                                </p:cTn>
                              </p:par>
                            </p:childTnLst>
                          </p:cTn>
                        </p:par>
                        <p:par>
                          <p:cTn id="181" fill="hold">
                            <p:stCondLst>
                              <p:cond delay="750"/>
                            </p:stCondLst>
                            <p:childTnLst>
                              <p:par>
                                <p:cTn id="182" presetID="22" presetClass="entr" presetSubtype="8" fill="hold" nodeType="afterEffect">
                                  <p:stCondLst>
                                    <p:cond delay="0"/>
                                  </p:stCondLst>
                                  <p:childTnLst>
                                    <p:set>
                                      <p:cBhvr>
                                        <p:cTn id="183" dur="1" fill="hold">
                                          <p:stCondLst>
                                            <p:cond delay="0"/>
                                          </p:stCondLst>
                                        </p:cTn>
                                        <p:tgtEl>
                                          <p:spTgt spid="83"/>
                                        </p:tgtEl>
                                        <p:attrNameLst>
                                          <p:attrName>style.visibility</p:attrName>
                                        </p:attrNameLst>
                                      </p:cBhvr>
                                      <p:to>
                                        <p:strVal val="visible"/>
                                      </p:to>
                                    </p:set>
                                    <p:animEffect transition="in" filter="wipe(left)">
                                      <p:cBhvr>
                                        <p:cTn id="184" dur="250"/>
                                        <p:tgtEl>
                                          <p:spTgt spid="83"/>
                                        </p:tgtEl>
                                      </p:cBhvr>
                                    </p:animEffect>
                                  </p:childTnLst>
                                </p:cTn>
                              </p:par>
                            </p:childTnLst>
                          </p:cTn>
                        </p:par>
                        <p:par>
                          <p:cTn id="185" fill="hold">
                            <p:stCondLst>
                              <p:cond delay="1000"/>
                            </p:stCondLst>
                            <p:childTnLst>
                              <p:par>
                                <p:cTn id="186" presetID="22" presetClass="entr" presetSubtype="8" fill="hold" nodeType="afterEffect">
                                  <p:stCondLst>
                                    <p:cond delay="0"/>
                                  </p:stCondLst>
                                  <p:childTnLst>
                                    <p:set>
                                      <p:cBhvr>
                                        <p:cTn id="187" dur="1" fill="hold">
                                          <p:stCondLst>
                                            <p:cond delay="0"/>
                                          </p:stCondLst>
                                        </p:cTn>
                                        <p:tgtEl>
                                          <p:spTgt spid="69"/>
                                        </p:tgtEl>
                                        <p:attrNameLst>
                                          <p:attrName>style.visibility</p:attrName>
                                        </p:attrNameLst>
                                      </p:cBhvr>
                                      <p:to>
                                        <p:strVal val="visible"/>
                                      </p:to>
                                    </p:set>
                                    <p:animEffect transition="in" filter="wipe(left)">
                                      <p:cBhvr>
                                        <p:cTn id="188" dur="250"/>
                                        <p:tgtEl>
                                          <p:spTgt spid="69"/>
                                        </p:tgtEl>
                                      </p:cBhvr>
                                    </p:animEffect>
                                  </p:childTnLst>
                                </p:cTn>
                              </p:par>
                            </p:childTnLst>
                          </p:cTn>
                        </p:par>
                        <p:par>
                          <p:cTn id="189" fill="hold">
                            <p:stCondLst>
                              <p:cond delay="1250"/>
                            </p:stCondLst>
                            <p:childTnLst>
                              <p:par>
                                <p:cTn id="190" presetID="22" presetClass="entr" presetSubtype="8" fill="hold" nodeType="after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left)">
                                      <p:cBhvr>
                                        <p:cTn id="192" dur="250"/>
                                        <p:tgtEl>
                                          <p:spTgt spid="72"/>
                                        </p:tgtEl>
                                      </p:cBhvr>
                                    </p:animEffect>
                                  </p:childTnLst>
                                </p:cTn>
                              </p:par>
                            </p:childTnLst>
                          </p:cTn>
                        </p:par>
                        <p:par>
                          <p:cTn id="193" fill="hold">
                            <p:stCondLst>
                              <p:cond delay="1500"/>
                            </p:stCondLst>
                            <p:childTnLst>
                              <p:par>
                                <p:cTn id="194" presetID="22" presetClass="entr" presetSubtype="8" fill="hold" nodeType="afterEffect">
                                  <p:stCondLst>
                                    <p:cond delay="0"/>
                                  </p:stCondLst>
                                  <p:childTnLst>
                                    <p:set>
                                      <p:cBhvr>
                                        <p:cTn id="195" dur="1" fill="hold">
                                          <p:stCondLst>
                                            <p:cond delay="0"/>
                                          </p:stCondLst>
                                        </p:cTn>
                                        <p:tgtEl>
                                          <p:spTgt spid="84"/>
                                        </p:tgtEl>
                                        <p:attrNameLst>
                                          <p:attrName>style.visibility</p:attrName>
                                        </p:attrNameLst>
                                      </p:cBhvr>
                                      <p:to>
                                        <p:strVal val="visible"/>
                                      </p:to>
                                    </p:set>
                                    <p:animEffect transition="in" filter="wipe(left)">
                                      <p:cBhvr>
                                        <p:cTn id="196" dur="250"/>
                                        <p:tgtEl>
                                          <p:spTgt spid="84"/>
                                        </p:tgtEl>
                                      </p:cBhvr>
                                    </p:animEffect>
                                  </p:childTnLst>
                                </p:cTn>
                              </p:par>
                            </p:childTnLst>
                          </p:cTn>
                        </p:par>
                        <p:par>
                          <p:cTn id="197" fill="hold">
                            <p:stCondLst>
                              <p:cond delay="1750"/>
                            </p:stCondLst>
                            <p:childTnLst>
                              <p:par>
                                <p:cTn id="198" presetID="22" presetClass="entr" presetSubtype="8" fill="hold" nodeType="afterEffect">
                                  <p:stCondLst>
                                    <p:cond delay="0"/>
                                  </p:stCondLst>
                                  <p:childTnLst>
                                    <p:set>
                                      <p:cBhvr>
                                        <p:cTn id="199" dur="1" fill="hold">
                                          <p:stCondLst>
                                            <p:cond delay="0"/>
                                          </p:stCondLst>
                                        </p:cTn>
                                        <p:tgtEl>
                                          <p:spTgt spid="75"/>
                                        </p:tgtEl>
                                        <p:attrNameLst>
                                          <p:attrName>style.visibility</p:attrName>
                                        </p:attrNameLst>
                                      </p:cBhvr>
                                      <p:to>
                                        <p:strVal val="visible"/>
                                      </p:to>
                                    </p:set>
                                    <p:animEffect transition="in" filter="wipe(left)">
                                      <p:cBhvr>
                                        <p:cTn id="200" dur="250"/>
                                        <p:tgtEl>
                                          <p:spTgt spid="75"/>
                                        </p:tgtEl>
                                      </p:cBhvr>
                                    </p:animEffect>
                                  </p:childTnLst>
                                </p:cTn>
                              </p:par>
                            </p:childTnLst>
                          </p:cTn>
                        </p:par>
                        <p:par>
                          <p:cTn id="201" fill="hold">
                            <p:stCondLst>
                              <p:cond delay="2000"/>
                            </p:stCondLst>
                            <p:childTnLst>
                              <p:par>
                                <p:cTn id="202" presetID="22" presetClass="entr" presetSubtype="8" fill="hold" nodeType="afterEffect">
                                  <p:stCondLst>
                                    <p:cond delay="0"/>
                                  </p:stCondLst>
                                  <p:childTnLst>
                                    <p:set>
                                      <p:cBhvr>
                                        <p:cTn id="203" dur="1" fill="hold">
                                          <p:stCondLst>
                                            <p:cond delay="0"/>
                                          </p:stCondLst>
                                        </p:cTn>
                                        <p:tgtEl>
                                          <p:spTgt spid="85"/>
                                        </p:tgtEl>
                                        <p:attrNameLst>
                                          <p:attrName>style.visibility</p:attrName>
                                        </p:attrNameLst>
                                      </p:cBhvr>
                                      <p:to>
                                        <p:strVal val="visible"/>
                                      </p:to>
                                    </p:set>
                                    <p:animEffect transition="in" filter="wipe(left)">
                                      <p:cBhvr>
                                        <p:cTn id="204" dur="250"/>
                                        <p:tgtEl>
                                          <p:spTgt spid="85"/>
                                        </p:tgtEl>
                                      </p:cBhvr>
                                    </p:animEffect>
                                  </p:childTnLst>
                                </p:cTn>
                              </p:par>
                            </p:childTnLst>
                          </p:cTn>
                        </p:par>
                        <p:par>
                          <p:cTn id="205" fill="hold">
                            <p:stCondLst>
                              <p:cond delay="2250"/>
                            </p:stCondLst>
                            <p:childTnLst>
                              <p:par>
                                <p:cTn id="206" presetID="22" presetClass="entr" presetSubtype="8" fill="hold" nodeType="afterEffect">
                                  <p:stCondLst>
                                    <p:cond delay="0"/>
                                  </p:stCondLst>
                                  <p:childTnLst>
                                    <p:set>
                                      <p:cBhvr>
                                        <p:cTn id="207" dur="1" fill="hold">
                                          <p:stCondLst>
                                            <p:cond delay="0"/>
                                          </p:stCondLst>
                                        </p:cTn>
                                        <p:tgtEl>
                                          <p:spTgt spid="78"/>
                                        </p:tgtEl>
                                        <p:attrNameLst>
                                          <p:attrName>style.visibility</p:attrName>
                                        </p:attrNameLst>
                                      </p:cBhvr>
                                      <p:to>
                                        <p:strVal val="visible"/>
                                      </p:to>
                                    </p:set>
                                    <p:animEffect transition="in" filter="wipe(left)">
                                      <p:cBhvr>
                                        <p:cTn id="208" dur="250"/>
                                        <p:tgtEl>
                                          <p:spTgt spid="78"/>
                                        </p:tgtEl>
                                      </p:cBhvr>
                                    </p:animEffect>
                                  </p:childTnLst>
                                </p:cTn>
                              </p:par>
                            </p:childTnLst>
                          </p:cTn>
                        </p:par>
                      </p:childTnLst>
                    </p:cTn>
                  </p:par>
                  <p:par>
                    <p:cTn id="209" fill="hold">
                      <p:stCondLst>
                        <p:cond delay="indefinite"/>
                      </p:stCondLst>
                      <p:childTnLst>
                        <p:par>
                          <p:cTn id="210" fill="hold">
                            <p:stCondLst>
                              <p:cond delay="0"/>
                            </p:stCondLst>
                            <p:childTnLst>
                              <p:par>
                                <p:cTn id="211" presetID="37" presetClass="entr" presetSubtype="0" fill="hold" nodeType="clickEffect">
                                  <p:stCondLst>
                                    <p:cond delay="0"/>
                                  </p:stCondLst>
                                  <p:childTnLst>
                                    <p:set>
                                      <p:cBhvr>
                                        <p:cTn id="212" dur="1" fill="hold">
                                          <p:stCondLst>
                                            <p:cond delay="0"/>
                                          </p:stCondLst>
                                        </p:cTn>
                                        <p:tgtEl>
                                          <p:spTgt spid="65">
                                            <p:txEl>
                                              <p:pRg st="0" end="0"/>
                                            </p:txEl>
                                          </p:spTgt>
                                        </p:tgtEl>
                                        <p:attrNameLst>
                                          <p:attrName>style.visibility</p:attrName>
                                        </p:attrNameLst>
                                      </p:cBhvr>
                                      <p:to>
                                        <p:strVal val="visible"/>
                                      </p:to>
                                    </p:set>
                                    <p:animEffect transition="in" filter="fade">
                                      <p:cBhvr>
                                        <p:cTn id="213" dur="500"/>
                                        <p:tgtEl>
                                          <p:spTgt spid="65">
                                            <p:txEl>
                                              <p:pRg st="0" end="0"/>
                                            </p:txEl>
                                          </p:spTgt>
                                        </p:tgtEl>
                                      </p:cBhvr>
                                    </p:animEffect>
                                    <p:anim calcmode="lin" valueType="num">
                                      <p:cBhvr>
                                        <p:cTn id="214"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215" dur="450" decel="100000" fill="hold"/>
                                        <p:tgtEl>
                                          <p:spTgt spid="65">
                                            <p:txEl>
                                              <p:pRg st="0" end="0"/>
                                            </p:txEl>
                                          </p:spTgt>
                                        </p:tgtEl>
                                        <p:attrNameLst>
                                          <p:attrName>ppt_y</p:attrName>
                                        </p:attrNameLst>
                                      </p:cBhvr>
                                      <p:tavLst>
                                        <p:tav tm="0">
                                          <p:val>
                                            <p:strVal val="#ppt_y+1"/>
                                          </p:val>
                                        </p:tav>
                                        <p:tav tm="100000">
                                          <p:val>
                                            <p:strVal val="#ppt_y-.03"/>
                                          </p:val>
                                        </p:tav>
                                      </p:tavLst>
                                    </p:anim>
                                    <p:anim calcmode="lin" valueType="num">
                                      <p:cBhvr>
                                        <p:cTn id="216" dur="50" accel="100000" fill="hold">
                                          <p:stCondLst>
                                            <p:cond delay="450"/>
                                          </p:stCondLst>
                                        </p:cTn>
                                        <p:tgtEl>
                                          <p:spTgt spid="65">
                                            <p:txEl>
                                              <p:pRg st="0" end="0"/>
                                            </p:txEl>
                                          </p:spTgt>
                                        </p:tgtEl>
                                        <p:attrNameLst>
                                          <p:attrName>ppt_y</p:attrName>
                                        </p:attrNameLst>
                                      </p:cBhvr>
                                      <p:tavLst>
                                        <p:tav tm="0">
                                          <p:val>
                                            <p:strVal val="#ppt_y-.03"/>
                                          </p:val>
                                        </p:tav>
                                        <p:tav tm="100000">
                                          <p:val>
                                            <p:strVal val="#ppt_y"/>
                                          </p:val>
                                        </p:tav>
                                      </p:tavLst>
                                    </p:anim>
                                  </p:childTnLst>
                                </p:cTn>
                              </p:par>
                            </p:childTnLst>
                          </p:cTn>
                        </p:par>
                        <p:par>
                          <p:cTn id="217" fill="hold">
                            <p:stCondLst>
                              <p:cond delay="500"/>
                            </p:stCondLst>
                            <p:childTnLst>
                              <p:par>
                                <p:cTn id="218" presetID="22" presetClass="entr" presetSubtype="1" fill="hold" grpId="0" nodeType="afterEffect">
                                  <p:stCondLst>
                                    <p:cond delay="0"/>
                                  </p:stCondLst>
                                  <p:childTnLst>
                                    <p:set>
                                      <p:cBhvr>
                                        <p:cTn id="219" dur="1" fill="hold">
                                          <p:stCondLst>
                                            <p:cond delay="0"/>
                                          </p:stCondLst>
                                        </p:cTn>
                                        <p:tgtEl>
                                          <p:spTgt spid="63"/>
                                        </p:tgtEl>
                                        <p:attrNameLst>
                                          <p:attrName>style.visibility</p:attrName>
                                        </p:attrNameLst>
                                      </p:cBhvr>
                                      <p:to>
                                        <p:strVal val="visible"/>
                                      </p:to>
                                    </p:set>
                                    <p:animEffect transition="in" filter="wipe(up)">
                                      <p:cBhvr>
                                        <p:cTn id="220" dur="500"/>
                                        <p:tgtEl>
                                          <p:spTgt spid="63"/>
                                        </p:tgtEl>
                                      </p:cBhvr>
                                    </p:animEffect>
                                  </p:childTnLst>
                                </p:cTn>
                              </p:par>
                            </p:childTnLst>
                          </p:cTn>
                        </p:par>
                        <p:par>
                          <p:cTn id="221" fill="hold">
                            <p:stCondLst>
                              <p:cond delay="1000"/>
                            </p:stCondLst>
                            <p:childTnLst>
                              <p:par>
                                <p:cTn id="222" presetID="22" presetClass="entr" presetSubtype="1" fill="hold" nodeType="afterEffect">
                                  <p:stCondLst>
                                    <p:cond delay="0"/>
                                  </p:stCondLst>
                                  <p:childTnLst>
                                    <p:set>
                                      <p:cBhvr>
                                        <p:cTn id="223" dur="1" fill="hold">
                                          <p:stCondLst>
                                            <p:cond delay="0"/>
                                          </p:stCondLst>
                                        </p:cTn>
                                        <p:tgtEl>
                                          <p:spTgt spid="64"/>
                                        </p:tgtEl>
                                        <p:attrNameLst>
                                          <p:attrName>style.visibility</p:attrName>
                                        </p:attrNameLst>
                                      </p:cBhvr>
                                      <p:to>
                                        <p:strVal val="visible"/>
                                      </p:to>
                                    </p:set>
                                    <p:animEffect transition="in" filter="wipe(up)">
                                      <p:cBhvr>
                                        <p:cTn id="224" dur="500"/>
                                        <p:tgtEl>
                                          <p:spTgt spid="64"/>
                                        </p:tgtEl>
                                      </p:cBhvr>
                                    </p:animEffect>
                                  </p:childTnLst>
                                </p:cTn>
                              </p:par>
                            </p:childTnLst>
                          </p:cTn>
                        </p:par>
                        <p:par>
                          <p:cTn id="225" fill="hold">
                            <p:stCondLst>
                              <p:cond delay="1500"/>
                            </p:stCondLst>
                            <p:childTnLst>
                              <p:par>
                                <p:cTn id="226" presetID="22" presetClass="entr" presetSubtype="8" fill="hold" nodeType="afterEffect">
                                  <p:stCondLst>
                                    <p:cond delay="0"/>
                                  </p:stCondLst>
                                  <p:childTnLst>
                                    <p:set>
                                      <p:cBhvr>
                                        <p:cTn id="227" dur="1" fill="hold">
                                          <p:stCondLst>
                                            <p:cond delay="0"/>
                                          </p:stCondLst>
                                        </p:cTn>
                                        <p:tgtEl>
                                          <p:spTgt spid="117"/>
                                        </p:tgtEl>
                                        <p:attrNameLst>
                                          <p:attrName>style.visibility</p:attrName>
                                        </p:attrNameLst>
                                      </p:cBhvr>
                                      <p:to>
                                        <p:strVal val="visible"/>
                                      </p:to>
                                    </p:set>
                                    <p:animEffect transition="in" filter="wipe(left)">
                                      <p:cBhvr>
                                        <p:cTn id="228" dur="500"/>
                                        <p:tgtEl>
                                          <p:spTgt spid="117"/>
                                        </p:tgtEl>
                                      </p:cBhvr>
                                    </p:animEffect>
                                  </p:childTnLst>
                                </p:cTn>
                              </p:par>
                            </p:childTnLst>
                          </p:cTn>
                        </p:par>
                        <p:par>
                          <p:cTn id="229" fill="hold">
                            <p:stCondLst>
                              <p:cond delay="2000"/>
                            </p:stCondLst>
                            <p:childTnLst>
                              <p:par>
                                <p:cTn id="230" presetID="9" presetClass="entr" presetSubtype="0" fill="hold" nodeType="afterEffect">
                                  <p:stCondLst>
                                    <p:cond delay="0"/>
                                  </p:stCondLst>
                                  <p:childTnLst>
                                    <p:set>
                                      <p:cBhvr>
                                        <p:cTn id="231" dur="1" fill="hold">
                                          <p:stCondLst>
                                            <p:cond delay="0"/>
                                          </p:stCondLst>
                                        </p:cTn>
                                        <p:tgtEl>
                                          <p:spTgt spid="86"/>
                                        </p:tgtEl>
                                        <p:attrNameLst>
                                          <p:attrName>style.visibility</p:attrName>
                                        </p:attrNameLst>
                                      </p:cBhvr>
                                      <p:to>
                                        <p:strVal val="visible"/>
                                      </p:to>
                                    </p:set>
                                    <p:animEffect transition="in" filter="dissolve">
                                      <p:cBhvr>
                                        <p:cTn id="232" dur="500"/>
                                        <p:tgtEl>
                                          <p:spTgt spid="86"/>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nodeType="clickEffect">
                                  <p:stCondLst>
                                    <p:cond delay="0"/>
                                  </p:stCondLst>
                                  <p:childTnLst>
                                    <p:set>
                                      <p:cBhvr>
                                        <p:cTn id="236" dur="1" fill="hold">
                                          <p:stCondLst>
                                            <p:cond delay="0"/>
                                          </p:stCondLst>
                                        </p:cTn>
                                        <p:tgtEl>
                                          <p:spTgt spid="105"/>
                                        </p:tgtEl>
                                        <p:attrNameLst>
                                          <p:attrName>style.visibility</p:attrName>
                                        </p:attrNameLst>
                                      </p:cBhvr>
                                      <p:to>
                                        <p:strVal val="visible"/>
                                      </p:to>
                                    </p:set>
                                    <p:animEffect transition="in" filter="wipe(left)">
                                      <p:cBhvr>
                                        <p:cTn id="237" dur="250"/>
                                        <p:tgtEl>
                                          <p:spTgt spid="105"/>
                                        </p:tgtEl>
                                      </p:cBhvr>
                                    </p:animEffect>
                                  </p:childTnLst>
                                </p:cTn>
                              </p:par>
                            </p:childTnLst>
                          </p:cTn>
                        </p:par>
                        <p:par>
                          <p:cTn id="238" fill="hold">
                            <p:stCondLst>
                              <p:cond delay="250"/>
                            </p:stCondLst>
                            <p:childTnLst>
                              <p:par>
                                <p:cTn id="239" presetID="22" presetClass="entr" presetSubtype="8" fill="hold" nodeType="afterEffect">
                                  <p:stCondLst>
                                    <p:cond delay="0"/>
                                  </p:stCondLst>
                                  <p:childTnLst>
                                    <p:set>
                                      <p:cBhvr>
                                        <p:cTn id="240" dur="1" fill="hold">
                                          <p:stCondLst>
                                            <p:cond delay="0"/>
                                          </p:stCondLst>
                                        </p:cTn>
                                        <p:tgtEl>
                                          <p:spTgt spid="106"/>
                                        </p:tgtEl>
                                        <p:attrNameLst>
                                          <p:attrName>style.visibility</p:attrName>
                                        </p:attrNameLst>
                                      </p:cBhvr>
                                      <p:to>
                                        <p:strVal val="visible"/>
                                      </p:to>
                                    </p:set>
                                    <p:animEffect transition="in" filter="wipe(left)">
                                      <p:cBhvr>
                                        <p:cTn id="241" dur="250"/>
                                        <p:tgtEl>
                                          <p:spTgt spid="106"/>
                                        </p:tgtEl>
                                      </p:cBhvr>
                                    </p:animEffect>
                                  </p:childTnLst>
                                </p:cTn>
                              </p:par>
                            </p:childTnLst>
                          </p:cTn>
                        </p:par>
                        <p:par>
                          <p:cTn id="242" fill="hold">
                            <p:stCondLst>
                              <p:cond delay="500"/>
                            </p:stCondLst>
                            <p:childTnLst>
                              <p:par>
                                <p:cTn id="243" presetID="22" presetClass="entr" presetSubtype="8" fill="hold" nodeType="afterEffect">
                                  <p:stCondLst>
                                    <p:cond delay="0"/>
                                  </p:stCondLst>
                                  <p:childTnLst>
                                    <p:set>
                                      <p:cBhvr>
                                        <p:cTn id="244" dur="1" fill="hold">
                                          <p:stCondLst>
                                            <p:cond delay="0"/>
                                          </p:stCondLst>
                                        </p:cTn>
                                        <p:tgtEl>
                                          <p:spTgt spid="93"/>
                                        </p:tgtEl>
                                        <p:attrNameLst>
                                          <p:attrName>style.visibility</p:attrName>
                                        </p:attrNameLst>
                                      </p:cBhvr>
                                      <p:to>
                                        <p:strVal val="visible"/>
                                      </p:to>
                                    </p:set>
                                    <p:animEffect transition="in" filter="wipe(left)">
                                      <p:cBhvr>
                                        <p:cTn id="245" dur="250"/>
                                        <p:tgtEl>
                                          <p:spTgt spid="93"/>
                                        </p:tgtEl>
                                      </p:cBhvr>
                                    </p:animEffect>
                                  </p:childTnLst>
                                </p:cTn>
                              </p:par>
                            </p:childTnLst>
                          </p:cTn>
                        </p:par>
                        <p:par>
                          <p:cTn id="246" fill="hold">
                            <p:stCondLst>
                              <p:cond delay="750"/>
                            </p:stCondLst>
                            <p:childTnLst>
                              <p:par>
                                <p:cTn id="247" presetID="22" presetClass="entr" presetSubtype="8" fill="hold" nodeType="afterEffect">
                                  <p:stCondLst>
                                    <p:cond delay="0"/>
                                  </p:stCondLst>
                                  <p:childTnLst>
                                    <p:set>
                                      <p:cBhvr>
                                        <p:cTn id="248" dur="1" fill="hold">
                                          <p:stCondLst>
                                            <p:cond delay="0"/>
                                          </p:stCondLst>
                                        </p:cTn>
                                        <p:tgtEl>
                                          <p:spTgt spid="90"/>
                                        </p:tgtEl>
                                        <p:attrNameLst>
                                          <p:attrName>style.visibility</p:attrName>
                                        </p:attrNameLst>
                                      </p:cBhvr>
                                      <p:to>
                                        <p:strVal val="visible"/>
                                      </p:to>
                                    </p:set>
                                    <p:animEffect transition="in" filter="wipe(left)">
                                      <p:cBhvr>
                                        <p:cTn id="249" dur="250"/>
                                        <p:tgtEl>
                                          <p:spTgt spid="90"/>
                                        </p:tgtEl>
                                      </p:cBhvr>
                                    </p:animEffect>
                                  </p:childTnLst>
                                </p:cTn>
                              </p:par>
                            </p:childTnLst>
                          </p:cTn>
                        </p:par>
                        <p:par>
                          <p:cTn id="250" fill="hold">
                            <p:stCondLst>
                              <p:cond delay="1000"/>
                            </p:stCondLst>
                            <p:childTnLst>
                              <p:par>
                                <p:cTn id="251" presetID="22" presetClass="entr" presetSubtype="8" fill="hold" nodeType="afterEffect">
                                  <p:stCondLst>
                                    <p:cond delay="0"/>
                                  </p:stCondLst>
                                  <p:childTnLst>
                                    <p:set>
                                      <p:cBhvr>
                                        <p:cTn id="252" dur="1" fill="hold">
                                          <p:stCondLst>
                                            <p:cond delay="0"/>
                                          </p:stCondLst>
                                        </p:cTn>
                                        <p:tgtEl>
                                          <p:spTgt spid="107"/>
                                        </p:tgtEl>
                                        <p:attrNameLst>
                                          <p:attrName>style.visibility</p:attrName>
                                        </p:attrNameLst>
                                      </p:cBhvr>
                                      <p:to>
                                        <p:strVal val="visible"/>
                                      </p:to>
                                    </p:set>
                                    <p:animEffect transition="in" filter="wipe(left)">
                                      <p:cBhvr>
                                        <p:cTn id="253" dur="250"/>
                                        <p:tgtEl>
                                          <p:spTgt spid="107"/>
                                        </p:tgtEl>
                                      </p:cBhvr>
                                    </p:animEffect>
                                  </p:childTnLst>
                                </p:cTn>
                              </p:par>
                            </p:childTnLst>
                          </p:cTn>
                        </p:par>
                        <p:par>
                          <p:cTn id="254" fill="hold">
                            <p:stCondLst>
                              <p:cond delay="1250"/>
                            </p:stCondLst>
                            <p:childTnLst>
                              <p:par>
                                <p:cTn id="255" presetID="22" presetClass="entr" presetSubtype="8" fill="hold" nodeType="after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wipe(left)">
                                      <p:cBhvr>
                                        <p:cTn id="257" dur="250"/>
                                        <p:tgtEl>
                                          <p:spTgt spid="96"/>
                                        </p:tgtEl>
                                      </p:cBhvr>
                                    </p:animEffect>
                                  </p:childTnLst>
                                </p:cTn>
                              </p:par>
                            </p:childTnLst>
                          </p:cTn>
                        </p:par>
                        <p:par>
                          <p:cTn id="258" fill="hold">
                            <p:stCondLst>
                              <p:cond delay="1500"/>
                            </p:stCondLst>
                            <p:childTnLst>
                              <p:par>
                                <p:cTn id="259" presetID="22" presetClass="entr" presetSubtype="8" fill="hold" nodeType="afterEffect">
                                  <p:stCondLst>
                                    <p:cond delay="0"/>
                                  </p:stCondLst>
                                  <p:childTnLst>
                                    <p:set>
                                      <p:cBhvr>
                                        <p:cTn id="260" dur="1" fill="hold">
                                          <p:stCondLst>
                                            <p:cond delay="0"/>
                                          </p:stCondLst>
                                        </p:cTn>
                                        <p:tgtEl>
                                          <p:spTgt spid="108"/>
                                        </p:tgtEl>
                                        <p:attrNameLst>
                                          <p:attrName>style.visibility</p:attrName>
                                        </p:attrNameLst>
                                      </p:cBhvr>
                                      <p:to>
                                        <p:strVal val="visible"/>
                                      </p:to>
                                    </p:set>
                                    <p:animEffect transition="in" filter="wipe(left)">
                                      <p:cBhvr>
                                        <p:cTn id="261" dur="250"/>
                                        <p:tgtEl>
                                          <p:spTgt spid="108"/>
                                        </p:tgtEl>
                                      </p:cBhvr>
                                    </p:animEffect>
                                  </p:childTnLst>
                                </p:cTn>
                              </p:par>
                            </p:childTnLst>
                          </p:cTn>
                        </p:par>
                        <p:par>
                          <p:cTn id="262" fill="hold">
                            <p:stCondLst>
                              <p:cond delay="1750"/>
                            </p:stCondLst>
                            <p:childTnLst>
                              <p:par>
                                <p:cTn id="263" presetID="22" presetClass="entr" presetSubtype="8" fill="hold" nodeType="after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wipe(left)">
                                      <p:cBhvr>
                                        <p:cTn id="265" dur="250"/>
                                        <p:tgtEl>
                                          <p:spTgt spid="99"/>
                                        </p:tgtEl>
                                      </p:cBhvr>
                                    </p:animEffect>
                                  </p:childTnLst>
                                </p:cTn>
                              </p:par>
                            </p:childTnLst>
                          </p:cTn>
                        </p:par>
                        <p:par>
                          <p:cTn id="266" fill="hold">
                            <p:stCondLst>
                              <p:cond delay="2000"/>
                            </p:stCondLst>
                            <p:childTnLst>
                              <p:par>
                                <p:cTn id="267" presetID="22" presetClass="entr" presetSubtype="8" fill="hold" nodeType="afterEffect">
                                  <p:stCondLst>
                                    <p:cond delay="0"/>
                                  </p:stCondLst>
                                  <p:childTnLst>
                                    <p:set>
                                      <p:cBhvr>
                                        <p:cTn id="268" dur="1" fill="hold">
                                          <p:stCondLst>
                                            <p:cond delay="0"/>
                                          </p:stCondLst>
                                        </p:cTn>
                                        <p:tgtEl>
                                          <p:spTgt spid="109"/>
                                        </p:tgtEl>
                                        <p:attrNameLst>
                                          <p:attrName>style.visibility</p:attrName>
                                        </p:attrNameLst>
                                      </p:cBhvr>
                                      <p:to>
                                        <p:strVal val="visible"/>
                                      </p:to>
                                    </p:set>
                                    <p:animEffect transition="in" filter="wipe(left)">
                                      <p:cBhvr>
                                        <p:cTn id="269" dur="250"/>
                                        <p:tgtEl>
                                          <p:spTgt spid="109"/>
                                        </p:tgtEl>
                                      </p:cBhvr>
                                    </p:animEffect>
                                  </p:childTnLst>
                                </p:cTn>
                              </p:par>
                            </p:childTnLst>
                          </p:cTn>
                        </p:par>
                        <p:par>
                          <p:cTn id="270" fill="hold">
                            <p:stCondLst>
                              <p:cond delay="2250"/>
                            </p:stCondLst>
                            <p:childTnLst>
                              <p:par>
                                <p:cTn id="271" presetID="22" presetClass="entr" presetSubtype="8" fill="hold" nodeType="afterEffect">
                                  <p:stCondLst>
                                    <p:cond delay="0"/>
                                  </p:stCondLst>
                                  <p:childTnLst>
                                    <p:set>
                                      <p:cBhvr>
                                        <p:cTn id="272" dur="1" fill="hold">
                                          <p:stCondLst>
                                            <p:cond delay="0"/>
                                          </p:stCondLst>
                                        </p:cTn>
                                        <p:tgtEl>
                                          <p:spTgt spid="102"/>
                                        </p:tgtEl>
                                        <p:attrNameLst>
                                          <p:attrName>style.visibility</p:attrName>
                                        </p:attrNameLst>
                                      </p:cBhvr>
                                      <p:to>
                                        <p:strVal val="visible"/>
                                      </p:to>
                                    </p:set>
                                    <p:animEffect transition="in" filter="wipe(left)">
                                      <p:cBhvr>
                                        <p:cTn id="273" dur="250"/>
                                        <p:tgtEl>
                                          <p:spTgt spid="102"/>
                                        </p:tgtEl>
                                      </p:cBhvr>
                                    </p:animEffect>
                                  </p:childTnLst>
                                </p:cTn>
                              </p:par>
                            </p:childTnLst>
                          </p:cTn>
                        </p:par>
                        <p:par>
                          <p:cTn id="274" fill="hold">
                            <p:stCondLst>
                              <p:cond delay="2500"/>
                            </p:stCondLst>
                            <p:childTnLst>
                              <p:par>
                                <p:cTn id="275" presetID="37" presetClass="entr" presetSubtype="0" fill="hold" grpId="0" nodeType="afterEffect">
                                  <p:stCondLst>
                                    <p:cond delay="0"/>
                                  </p:stCondLst>
                                  <p:childTnLst>
                                    <p:set>
                                      <p:cBhvr>
                                        <p:cTn id="276" dur="1" fill="hold">
                                          <p:stCondLst>
                                            <p:cond delay="0"/>
                                          </p:stCondLst>
                                        </p:cTn>
                                        <p:tgtEl>
                                          <p:spTgt spid="89"/>
                                        </p:tgtEl>
                                        <p:attrNameLst>
                                          <p:attrName>style.visibility</p:attrName>
                                        </p:attrNameLst>
                                      </p:cBhvr>
                                      <p:to>
                                        <p:strVal val="visible"/>
                                      </p:to>
                                    </p:set>
                                    <p:animEffect transition="in" filter="fade">
                                      <p:cBhvr>
                                        <p:cTn id="277" dur="500"/>
                                        <p:tgtEl>
                                          <p:spTgt spid="89"/>
                                        </p:tgtEl>
                                      </p:cBhvr>
                                    </p:animEffect>
                                    <p:anim calcmode="lin" valueType="num">
                                      <p:cBhvr>
                                        <p:cTn id="278" dur="500" fill="hold"/>
                                        <p:tgtEl>
                                          <p:spTgt spid="89"/>
                                        </p:tgtEl>
                                        <p:attrNameLst>
                                          <p:attrName>ppt_x</p:attrName>
                                        </p:attrNameLst>
                                      </p:cBhvr>
                                      <p:tavLst>
                                        <p:tav tm="0">
                                          <p:val>
                                            <p:strVal val="#ppt_x"/>
                                          </p:val>
                                        </p:tav>
                                        <p:tav tm="100000">
                                          <p:val>
                                            <p:strVal val="#ppt_x"/>
                                          </p:val>
                                        </p:tav>
                                      </p:tavLst>
                                    </p:anim>
                                    <p:anim calcmode="lin" valueType="num">
                                      <p:cBhvr>
                                        <p:cTn id="279" dur="450" decel="100000" fill="hold"/>
                                        <p:tgtEl>
                                          <p:spTgt spid="89"/>
                                        </p:tgtEl>
                                        <p:attrNameLst>
                                          <p:attrName>ppt_y</p:attrName>
                                        </p:attrNameLst>
                                      </p:cBhvr>
                                      <p:tavLst>
                                        <p:tav tm="0">
                                          <p:val>
                                            <p:strVal val="#ppt_y+1"/>
                                          </p:val>
                                        </p:tav>
                                        <p:tav tm="100000">
                                          <p:val>
                                            <p:strVal val="#ppt_y-.03"/>
                                          </p:val>
                                        </p:tav>
                                      </p:tavLst>
                                    </p:anim>
                                    <p:anim calcmode="lin" valueType="num">
                                      <p:cBhvr>
                                        <p:cTn id="280" dur="50" accel="100000" fill="hold">
                                          <p:stCondLst>
                                            <p:cond delay="450"/>
                                          </p:stCondLst>
                                        </p:cTn>
                                        <p:tgtEl>
                                          <p:spTgt spid="89"/>
                                        </p:tgtEl>
                                        <p:attrNameLst>
                                          <p:attrName>ppt_y</p:attrName>
                                        </p:attrNameLst>
                                      </p:cBhvr>
                                      <p:tavLst>
                                        <p:tav tm="0">
                                          <p:val>
                                            <p:strVal val="#ppt_y-.03"/>
                                          </p:val>
                                        </p:tav>
                                        <p:tav tm="100000">
                                          <p:val>
                                            <p:strVal val="#ppt_y"/>
                                          </p:val>
                                        </p:tav>
                                      </p:tavLst>
                                    </p:anim>
                                  </p:childTnLst>
                                </p:cTn>
                              </p:par>
                              <p:par>
                                <p:cTn id="281" presetID="12" presetClass="entr" presetSubtype="8" fill="hold" nodeType="withEffect">
                                  <p:stCondLst>
                                    <p:cond delay="0"/>
                                  </p:stCondLst>
                                  <p:childTnLst>
                                    <p:set>
                                      <p:cBhvr>
                                        <p:cTn id="282" dur="1" fill="hold">
                                          <p:stCondLst>
                                            <p:cond delay="0"/>
                                          </p:stCondLst>
                                        </p:cTn>
                                        <p:tgtEl>
                                          <p:spTgt spid="113"/>
                                        </p:tgtEl>
                                        <p:attrNameLst>
                                          <p:attrName>style.visibility</p:attrName>
                                        </p:attrNameLst>
                                      </p:cBhvr>
                                      <p:to>
                                        <p:strVal val="visible"/>
                                      </p:to>
                                    </p:set>
                                    <p:anim calcmode="lin" valueType="num">
                                      <p:cBhvr additive="base">
                                        <p:cTn id="283" dur="500"/>
                                        <p:tgtEl>
                                          <p:spTgt spid="113"/>
                                        </p:tgtEl>
                                        <p:attrNameLst>
                                          <p:attrName>ppt_x</p:attrName>
                                        </p:attrNameLst>
                                      </p:cBhvr>
                                      <p:tavLst>
                                        <p:tav tm="0">
                                          <p:val>
                                            <p:strVal val="#ppt_x-#ppt_w*1.125000"/>
                                          </p:val>
                                        </p:tav>
                                        <p:tav tm="100000">
                                          <p:val>
                                            <p:strVal val="#ppt_x"/>
                                          </p:val>
                                        </p:tav>
                                      </p:tavLst>
                                    </p:anim>
                                    <p:animEffect transition="in" filter="wipe(right)">
                                      <p:cBhvr>
                                        <p:cTn id="284"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3" grpId="0"/>
      <p:bldP spid="14" grpId="0"/>
      <p:bldP spid="15" grpId="0"/>
      <p:bldP spid="39" grpId="0"/>
      <p:bldP spid="41" grpId="0"/>
      <p:bldP spid="63" grpId="0"/>
      <p:bldP spid="8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a:extLst>
              <a:ext uri="{FF2B5EF4-FFF2-40B4-BE49-F238E27FC236}">
                <a16:creationId xmlns:a16="http://schemas.microsoft.com/office/drawing/2014/main" id="{9A387B51-8554-D74F-8FAD-1FD40E79F2F0}"/>
              </a:ext>
            </a:extLst>
          </p:cNvPr>
          <p:cNvSpPr/>
          <p:nvPr/>
        </p:nvSpPr>
        <p:spPr>
          <a:xfrm>
            <a:off x="0" y="0"/>
            <a:ext cx="9144000" cy="5143500"/>
          </a:xfrm>
          <a:prstGeom prst="rect">
            <a:avLst/>
          </a:prstGeom>
          <a:solidFill>
            <a:srgbClr val="94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9">
            <a:extLst>
              <a:ext uri="{FF2B5EF4-FFF2-40B4-BE49-F238E27FC236}">
                <a16:creationId xmlns:a16="http://schemas.microsoft.com/office/drawing/2014/main" id="{EF8060FF-2BC2-EE42-A531-F97705C118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609136"/>
            <a:ext cx="3923204" cy="3925227"/>
          </a:xfrm>
          <a:prstGeom prst="rect">
            <a:avLst/>
          </a:prstGeom>
          <a:effectLst>
            <a:outerShdw blurRad="50800" dist="38100" dir="2700000" algn="tl" rotWithShape="0">
              <a:prstClr val="black">
                <a:alpha val="40000"/>
              </a:prstClr>
            </a:outerShdw>
          </a:effectLst>
        </p:spPr>
      </p:pic>
      <p:sp>
        <p:nvSpPr>
          <p:cNvPr id="4" name="TextBox 7">
            <a:extLst>
              <a:ext uri="{FF2B5EF4-FFF2-40B4-BE49-F238E27FC236}">
                <a16:creationId xmlns:a16="http://schemas.microsoft.com/office/drawing/2014/main" id="{D15D1B64-8384-804F-B0F5-18031A4B0AC2}"/>
              </a:ext>
            </a:extLst>
          </p:cNvPr>
          <p:cNvSpPr>
            <a:spLocks noChangeArrowheads="1"/>
          </p:cNvSpPr>
          <p:nvPr/>
        </p:nvSpPr>
        <p:spPr bwMode="auto">
          <a:xfrm>
            <a:off x="3972875" y="2722577"/>
            <a:ext cx="5622719"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40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mn-ea"/>
                <a:sym typeface="+mn-lt"/>
              </a:rPr>
              <a:t>DEMO</a:t>
            </a:r>
            <a:endParaRPr lang="zh-CN" altLang="en-US" sz="4000" b="1" dirty="0">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mn-ea"/>
              <a:sym typeface="+mn-lt"/>
            </a:endParaRPr>
          </a:p>
        </p:txBody>
      </p:sp>
      <p:sp>
        <p:nvSpPr>
          <p:cNvPr id="5" name="矩形 15">
            <a:extLst>
              <a:ext uri="{FF2B5EF4-FFF2-40B4-BE49-F238E27FC236}">
                <a16:creationId xmlns:a16="http://schemas.microsoft.com/office/drawing/2014/main" id="{011F0824-6710-7B44-BC99-DCD2B28099FA}"/>
              </a:ext>
            </a:extLst>
          </p:cNvPr>
          <p:cNvSpPr/>
          <p:nvPr/>
        </p:nvSpPr>
        <p:spPr>
          <a:xfrm>
            <a:off x="5900126" y="1299129"/>
            <a:ext cx="1768218" cy="1569660"/>
          </a:xfrm>
          <a:prstGeom prst="rect">
            <a:avLst/>
          </a:prstGeom>
        </p:spPr>
        <p:txBody>
          <a:bodyPr wrap="square">
            <a:spAutoFit/>
          </a:bodyPr>
          <a:lstStyle/>
          <a:p>
            <a:pPr fontAlgn="auto">
              <a:spcBef>
                <a:spcPts val="0"/>
              </a:spcBef>
              <a:spcAft>
                <a:spcPts val="0"/>
              </a:spcAft>
              <a:defRPr/>
            </a:pPr>
            <a:r>
              <a:rPr lang="en-US" altLang="zh-CN" sz="9600" spc="300" dirty="0">
                <a:solidFill>
                  <a:srgbClr val="DD6144"/>
                </a:solidFill>
                <a:effectLst>
                  <a:outerShdw blurRad="38100" dist="38100" dir="2700000" algn="tl">
                    <a:srgbClr val="000000">
                      <a:alpha val="43137"/>
                    </a:srgbClr>
                  </a:outerShdw>
                </a:effectLst>
                <a:latin typeface="Cambria" panose="02040503050406030204" pitchFamily="18" charset="0"/>
                <a:cs typeface="+mn-ea"/>
                <a:sym typeface="+mn-lt"/>
              </a:rPr>
              <a:t>03</a:t>
            </a:r>
            <a:endParaRPr lang="zh-CN" altLang="en-US" sz="9600" spc="300" dirty="0">
              <a:solidFill>
                <a:srgbClr val="DD6144"/>
              </a:solidFill>
              <a:effectLst>
                <a:outerShdw blurRad="38100" dist="38100" dir="2700000" algn="tl">
                  <a:srgbClr val="000000">
                    <a:alpha val="43137"/>
                  </a:srgbClr>
                </a:outerShdw>
              </a:effectLst>
              <a:latin typeface="Cambria" panose="02040503050406030204" pitchFamily="18" charset="0"/>
              <a:cs typeface="+mn-ea"/>
              <a:sym typeface="+mn-lt"/>
            </a:endParaRPr>
          </a:p>
        </p:txBody>
      </p:sp>
      <p:sp>
        <p:nvSpPr>
          <p:cNvPr id="6" name="矩形: 圆角 16">
            <a:extLst>
              <a:ext uri="{FF2B5EF4-FFF2-40B4-BE49-F238E27FC236}">
                <a16:creationId xmlns:a16="http://schemas.microsoft.com/office/drawing/2014/main" id="{5A77DA27-C4B9-EF48-858F-D14620BD29DA}"/>
              </a:ext>
            </a:extLst>
          </p:cNvPr>
          <p:cNvSpPr/>
          <p:nvPr/>
        </p:nvSpPr>
        <p:spPr>
          <a:xfrm>
            <a:off x="179512" y="226462"/>
            <a:ext cx="8784976" cy="4690575"/>
          </a:xfrm>
          <a:prstGeom prst="roundRect">
            <a:avLst>
              <a:gd name="adj" fmla="val 6072"/>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9109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calcmode="lin" valueType="num">
                                      <p:cBhvr>
                                        <p:cTn id="23"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4" dur="250" fill="hold"/>
                                        <p:tgtEl>
                                          <p:spTgt spid="4"/>
                                        </p:tgtEl>
                                        <p:attrNameLst>
                                          <p:attrName>ppt_y</p:attrName>
                                        </p:attrNameLst>
                                      </p:cBhvr>
                                      <p:tavLst>
                                        <p:tav tm="0">
                                          <p:val>
                                            <p:strVal val="#ppt_y"/>
                                          </p:val>
                                        </p:tav>
                                        <p:tav tm="100000">
                                          <p:val>
                                            <p:strVal val="#ppt_y"/>
                                          </p:val>
                                        </p:tav>
                                      </p:tavLst>
                                    </p:anim>
                                    <p:anim calcmode="lin" valueType="num">
                                      <p:cBhvr>
                                        <p:cTn id="25"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6"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250" tmFilter="0,0; .5, 1; 1, 1"/>
                                        <p:tgtEl>
                                          <p:spTgt spid="4"/>
                                        </p:tgtEl>
                                      </p:cBhvr>
                                    </p:animEffect>
                                  </p:childTnLst>
                                </p:cTn>
                              </p:par>
                            </p:childTnLst>
                          </p:cTn>
                        </p:par>
                        <p:par>
                          <p:cTn id="28" fill="hold">
                            <p:stCondLst>
                              <p:cond delay="2325"/>
                            </p:stCondLst>
                            <p:childTnLst>
                              <p:par>
                                <p:cTn id="29" presetID="36" presetClass="emph" presetSubtype="0" fill="hold" grpId="1" nodeType="afterEffect">
                                  <p:stCondLst>
                                    <p:cond delay="0"/>
                                  </p:stCondLst>
                                  <p:iterate type="lt">
                                    <p:tmPct val="10000"/>
                                  </p:iterate>
                                  <p:childTnLst>
                                    <p:animScale>
                                      <p:cBhvr>
                                        <p:cTn id="30" dur="250" autoRev="1" fill="hold">
                                          <p:stCondLst>
                                            <p:cond delay="0"/>
                                          </p:stCondLst>
                                        </p:cTn>
                                        <p:tgtEl>
                                          <p:spTgt spid="4"/>
                                        </p:tgtEl>
                                      </p:cBhvr>
                                      <p:to x="80000" y="100000"/>
                                    </p:animScale>
                                    <p:anim by="(#ppt_w*0.10)" calcmode="lin" valueType="num">
                                      <p:cBhvr>
                                        <p:cTn id="31" dur="250" autoRev="1" fill="hold">
                                          <p:stCondLst>
                                            <p:cond delay="0"/>
                                          </p:stCondLst>
                                        </p:cTn>
                                        <p:tgtEl>
                                          <p:spTgt spid="4"/>
                                        </p:tgtEl>
                                        <p:attrNameLst>
                                          <p:attrName>ppt_x</p:attrName>
                                        </p:attrNameLst>
                                      </p:cBhvr>
                                    </p:anim>
                                    <p:anim by="(-#ppt_w*0.10)" calcmode="lin" valueType="num">
                                      <p:cBhvr>
                                        <p:cTn id="32" dur="250" autoRev="1" fill="hold">
                                          <p:stCondLst>
                                            <p:cond delay="0"/>
                                          </p:stCondLst>
                                        </p:cTn>
                                        <p:tgtEl>
                                          <p:spTgt spid="4"/>
                                        </p:tgtEl>
                                        <p:attrNameLst>
                                          <p:attrName>ppt_y</p:attrName>
                                        </p:attrNameLst>
                                      </p:cBhvr>
                                    </p:anim>
                                    <p:animRot by="-480000">
                                      <p:cBhvr>
                                        <p:cTn id="33" dur="250" autoRev="1"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AFD3488-11B9-48C1-B179-4937EDFBBFE1}"/>
              </a:ext>
            </a:extLst>
          </p:cNvPr>
          <p:cNvSpPr/>
          <p:nvPr/>
        </p:nvSpPr>
        <p:spPr>
          <a:xfrm>
            <a:off x="0" y="-47874"/>
            <a:ext cx="9144000" cy="5143500"/>
          </a:xfrm>
          <a:prstGeom prst="rect">
            <a:avLst/>
          </a:prstGeom>
          <a:solidFill>
            <a:srgbClr val="94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C89BED3-B9EC-4829-A809-400FA83A8C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609136"/>
            <a:ext cx="3923204" cy="3925227"/>
          </a:xfrm>
          <a:prstGeom prst="rect">
            <a:avLst/>
          </a:prstGeom>
          <a:effectLst>
            <a:outerShdw blurRad="50800" dist="38100" dir="2700000" algn="tl" rotWithShape="0">
              <a:prstClr val="black">
                <a:alpha val="40000"/>
              </a:prstClr>
            </a:outerShdw>
          </a:effectLst>
        </p:spPr>
      </p:pic>
      <p:sp>
        <p:nvSpPr>
          <p:cNvPr id="13" name="矩形: 圆角 12">
            <a:extLst>
              <a:ext uri="{FF2B5EF4-FFF2-40B4-BE49-F238E27FC236}">
                <a16:creationId xmlns:a16="http://schemas.microsoft.com/office/drawing/2014/main" id="{8E34213D-D0CF-472E-B143-E7D76C8F0CB4}"/>
              </a:ext>
            </a:extLst>
          </p:cNvPr>
          <p:cNvSpPr/>
          <p:nvPr/>
        </p:nvSpPr>
        <p:spPr>
          <a:xfrm>
            <a:off x="179512" y="226462"/>
            <a:ext cx="8784976" cy="4690575"/>
          </a:xfrm>
          <a:prstGeom prst="roundRect">
            <a:avLst>
              <a:gd name="adj" fmla="val 6072"/>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7">
            <a:extLst>
              <a:ext uri="{FF2B5EF4-FFF2-40B4-BE49-F238E27FC236}">
                <a16:creationId xmlns:a16="http://schemas.microsoft.com/office/drawing/2014/main" id="{928A0C93-98DD-42C7-BC5B-F31DB00F93CB}"/>
              </a:ext>
            </a:extLst>
          </p:cNvPr>
          <p:cNvSpPr>
            <a:spLocks noChangeArrowheads="1"/>
          </p:cNvSpPr>
          <p:nvPr/>
        </p:nvSpPr>
        <p:spPr bwMode="auto">
          <a:xfrm>
            <a:off x="3715398" y="2139702"/>
            <a:ext cx="5622719"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5400" b="1" dirty="0">
                <a:solidFill>
                  <a:schemeClr val="bg1"/>
                </a:solidFill>
                <a:effectLst>
                  <a:outerShdw blurRad="38100" dist="38100" dir="2700000" algn="tl">
                    <a:srgbClr val="000000">
                      <a:alpha val="43137"/>
                    </a:srgbClr>
                  </a:outerShdw>
                </a:effectLst>
                <a:latin typeface="Calibri" panose="020F0502020204030204" pitchFamily="34" charset="0"/>
                <a:ea typeface="微软雅黑" panose="020B0503020204020204" pitchFamily="34" charset="-122"/>
                <a:cs typeface="Calibri" panose="020F0502020204030204" pitchFamily="34" charset="0"/>
                <a:sym typeface="+mn-lt"/>
              </a:rPr>
              <a:t>THANK YOU</a:t>
            </a:r>
          </a:p>
        </p:txBody>
      </p:sp>
      <p:sp>
        <p:nvSpPr>
          <p:cNvPr id="11" name="矩形 19">
            <a:extLst>
              <a:ext uri="{FF2B5EF4-FFF2-40B4-BE49-F238E27FC236}">
                <a16:creationId xmlns:a16="http://schemas.microsoft.com/office/drawing/2014/main" id="{F24FCE43-D5AF-E547-9DDC-DE925AF3BDE9}"/>
              </a:ext>
            </a:extLst>
          </p:cNvPr>
          <p:cNvSpPr/>
          <p:nvPr/>
        </p:nvSpPr>
        <p:spPr>
          <a:xfrm>
            <a:off x="4246732" y="985298"/>
            <a:ext cx="4752721" cy="1015663"/>
          </a:xfrm>
          <a:prstGeom prst="rect">
            <a:avLst/>
          </a:prstGeom>
        </p:spPr>
        <p:txBody>
          <a:bodyPr wrap="square">
            <a:spAutoFit/>
          </a:bodyPr>
          <a:lstStyle/>
          <a:p>
            <a:pPr algn="ctr" fontAlgn="auto">
              <a:spcBef>
                <a:spcPts val="0"/>
              </a:spcBef>
              <a:spcAft>
                <a:spcPts val="0"/>
              </a:spcAft>
              <a:defRPr/>
            </a:pPr>
            <a:r>
              <a:rPr lang="en-US" altLang="zh-CN" sz="6000" spc="300" dirty="0" err="1">
                <a:solidFill>
                  <a:srgbClr val="DD6144"/>
                </a:solidFill>
                <a:effectLst>
                  <a:outerShdw blurRad="38100" dist="38100" dir="2700000" algn="tl">
                    <a:srgbClr val="000000">
                      <a:alpha val="43137"/>
                    </a:srgbClr>
                  </a:outerShdw>
                </a:effectLst>
                <a:latin typeface="Cooper Black" panose="0208090404030B020404" pitchFamily="18" charset="77"/>
                <a:cs typeface="+mn-ea"/>
                <a:sym typeface="+mn-lt"/>
              </a:rPr>
              <a:t>Nhóm</a:t>
            </a:r>
            <a:r>
              <a:rPr lang="en-US" altLang="zh-CN" sz="6000" spc="300" dirty="0">
                <a:solidFill>
                  <a:srgbClr val="DD6144"/>
                </a:solidFill>
                <a:effectLst>
                  <a:outerShdw blurRad="38100" dist="38100" dir="2700000" algn="tl">
                    <a:srgbClr val="000000">
                      <a:alpha val="43137"/>
                    </a:srgbClr>
                  </a:outerShdw>
                </a:effectLst>
                <a:latin typeface="Cooper Black" panose="0208090404030B020404" pitchFamily="18" charset="77"/>
                <a:cs typeface="+mn-ea"/>
                <a:sym typeface="+mn-lt"/>
              </a:rPr>
              <a:t> 20</a:t>
            </a:r>
            <a:endParaRPr lang="zh-CN" altLang="en-US" sz="6000" spc="300" dirty="0">
              <a:solidFill>
                <a:srgbClr val="DD6144"/>
              </a:solidFill>
              <a:effectLst>
                <a:outerShdw blurRad="38100" dist="38100" dir="2700000" algn="tl">
                  <a:srgbClr val="000000">
                    <a:alpha val="43137"/>
                  </a:srgbClr>
                </a:outerShdw>
              </a:effectLst>
              <a:latin typeface="Cooper Black" panose="0208090404030B020404" pitchFamily="18" charset="77"/>
              <a:cs typeface="+mn-ea"/>
              <a:sym typeface="+mn-lt"/>
            </a:endParaRPr>
          </a:p>
        </p:txBody>
      </p:sp>
    </p:spTree>
    <p:extLst>
      <p:ext uri="{BB962C8B-B14F-4D97-AF65-F5344CB8AC3E}">
        <p14:creationId xmlns:p14="http://schemas.microsoft.com/office/powerpoint/2010/main" val="88496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by="(-#ppt_w*2)" calcmode="lin" valueType="num">
                                      <p:cBhvr rctx="PPT">
                                        <p:cTn id="23" dur="500" autoRev="1" fill="hold">
                                          <p:stCondLst>
                                            <p:cond delay="0"/>
                                          </p:stCondLst>
                                        </p:cTn>
                                        <p:tgtEl>
                                          <p:spTgt spid="14"/>
                                        </p:tgtEl>
                                        <p:attrNameLst>
                                          <p:attrName>ppt_w</p:attrName>
                                        </p:attrNameLst>
                                      </p:cBhvr>
                                    </p:anim>
                                    <p:anim by="(#ppt_w*0.50)" calcmode="lin" valueType="num">
                                      <p:cBhvr>
                                        <p:cTn id="24" dur="500" decel="50000" autoRev="1" fill="hold">
                                          <p:stCondLst>
                                            <p:cond delay="0"/>
                                          </p:stCondLst>
                                        </p:cTn>
                                        <p:tgtEl>
                                          <p:spTgt spid="14"/>
                                        </p:tgtEl>
                                        <p:attrNameLst>
                                          <p:attrName>ppt_x</p:attrName>
                                        </p:attrNameLst>
                                      </p:cBhvr>
                                    </p:anim>
                                    <p:anim from="(-#ppt_h/2)" to="(#ppt_y)" calcmode="lin" valueType="num">
                                      <p:cBhvr>
                                        <p:cTn id="25" dur="1000" fill="hold">
                                          <p:stCondLst>
                                            <p:cond delay="0"/>
                                          </p:stCondLst>
                                        </p:cTn>
                                        <p:tgtEl>
                                          <p:spTgt spid="14"/>
                                        </p:tgtEl>
                                        <p:attrNameLst>
                                          <p:attrName>ppt_y</p:attrName>
                                        </p:attrNameLst>
                                      </p:cBhvr>
                                    </p:anim>
                                    <p:animRot by="21600000">
                                      <p:cBhvr>
                                        <p:cTn id="26" dur="1000" fill="hold">
                                          <p:stCondLst>
                                            <p:cond delay="0"/>
                                          </p:stCondLst>
                                        </p:cTn>
                                        <p:tgtEl>
                                          <p:spTgt spid="14"/>
                                        </p:tgtEl>
                                        <p:attrNameLst>
                                          <p:attrName>r</p:attrName>
                                        </p:attrNameLst>
                                      </p:cBhvr>
                                    </p:animRot>
                                  </p:childTnLst>
                                </p:cTn>
                              </p:par>
                            </p:childTnLst>
                          </p:cTn>
                        </p:par>
                        <p:par>
                          <p:cTn id="27" fill="hold">
                            <p:stCondLst>
                              <p:cond delay="3700"/>
                            </p:stCondLst>
                            <p:childTnLst>
                              <p:par>
                                <p:cTn id="28" presetID="36" presetClass="emph" presetSubtype="0" fill="hold" grpId="1" nodeType="afterEffect">
                                  <p:stCondLst>
                                    <p:cond delay="0"/>
                                  </p:stCondLst>
                                  <p:iterate type="lt">
                                    <p:tmPct val="10000"/>
                                  </p:iterate>
                                  <p:childTnLst>
                                    <p:animScale>
                                      <p:cBhvr>
                                        <p:cTn id="29" dur="250" autoRev="1" fill="hold">
                                          <p:stCondLst>
                                            <p:cond delay="0"/>
                                          </p:stCondLst>
                                        </p:cTn>
                                        <p:tgtEl>
                                          <p:spTgt spid="14"/>
                                        </p:tgtEl>
                                      </p:cBhvr>
                                      <p:to x="80000" y="100000"/>
                                    </p:animScale>
                                    <p:anim by="(#ppt_w*0.10)" calcmode="lin" valueType="num">
                                      <p:cBhvr>
                                        <p:cTn id="30" dur="250" autoRev="1" fill="hold">
                                          <p:stCondLst>
                                            <p:cond delay="0"/>
                                          </p:stCondLst>
                                        </p:cTn>
                                        <p:tgtEl>
                                          <p:spTgt spid="14"/>
                                        </p:tgtEl>
                                        <p:attrNameLst>
                                          <p:attrName>ppt_x</p:attrName>
                                        </p:attrNameLst>
                                      </p:cBhvr>
                                    </p:anim>
                                    <p:anim by="(-#ppt_w*0.10)" calcmode="lin" valueType="num">
                                      <p:cBhvr>
                                        <p:cTn id="31" dur="250" autoRev="1" fill="hold">
                                          <p:stCondLst>
                                            <p:cond delay="0"/>
                                          </p:stCondLst>
                                        </p:cTn>
                                        <p:tgtEl>
                                          <p:spTgt spid="14"/>
                                        </p:tgtEl>
                                        <p:attrNameLst>
                                          <p:attrName>ppt_y</p:attrName>
                                        </p:attrNameLst>
                                      </p:cBhvr>
                                    </p:anim>
                                    <p:animRot by="-480000">
                                      <p:cBhvr>
                                        <p:cTn id="32" dur="250" autoRev="1"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4" grpId="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E477CD5-B762-4CB8-A604-50F0FB1AA753}"/>
              </a:ext>
            </a:extLst>
          </p:cNvPr>
          <p:cNvSpPr/>
          <p:nvPr/>
        </p:nvSpPr>
        <p:spPr>
          <a:xfrm>
            <a:off x="0" y="0"/>
            <a:ext cx="9144000" cy="5143500"/>
          </a:xfrm>
          <a:prstGeom prst="rect">
            <a:avLst/>
          </a:prstGeom>
          <a:solidFill>
            <a:srgbClr val="94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220335A-7ACC-48D0-A048-E044E0113A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609136"/>
            <a:ext cx="3923204" cy="3925227"/>
          </a:xfrm>
          <a:prstGeom prst="rect">
            <a:avLst/>
          </a:prstGeom>
          <a:effectLst>
            <a:outerShdw blurRad="50800" dist="38100" dir="2700000" algn="tl" rotWithShape="0">
              <a:prstClr val="black">
                <a:alpha val="40000"/>
              </a:prstClr>
            </a:outerShdw>
          </a:effectLst>
        </p:spPr>
      </p:pic>
      <p:sp>
        <p:nvSpPr>
          <p:cNvPr id="11" name="TextBox 7">
            <a:extLst>
              <a:ext uri="{FF2B5EF4-FFF2-40B4-BE49-F238E27FC236}">
                <a16:creationId xmlns:a16="http://schemas.microsoft.com/office/drawing/2014/main" id="{A9E0FE50-C7F9-48FE-8DA3-0935C0ABF80F}"/>
              </a:ext>
            </a:extLst>
          </p:cNvPr>
          <p:cNvSpPr>
            <a:spLocks noChangeArrowheads="1"/>
          </p:cNvSpPr>
          <p:nvPr/>
        </p:nvSpPr>
        <p:spPr bwMode="auto">
          <a:xfrm>
            <a:off x="3972875" y="2722577"/>
            <a:ext cx="5622719"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4000"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mn-ea"/>
                <a:sym typeface="+mn-lt"/>
              </a:rPr>
              <a:t>PROXY LÀ GÌ ?</a:t>
            </a:r>
            <a:endParaRPr lang="zh-CN" altLang="en-US" sz="4000" b="1">
              <a:solidFill>
                <a:schemeClr val="bg1"/>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cs typeface="+mn-ea"/>
              <a:sym typeface="+mn-lt"/>
            </a:endParaRPr>
          </a:p>
        </p:txBody>
      </p:sp>
      <p:sp>
        <p:nvSpPr>
          <p:cNvPr id="16" name="矩形 15">
            <a:extLst>
              <a:ext uri="{FF2B5EF4-FFF2-40B4-BE49-F238E27FC236}">
                <a16:creationId xmlns:a16="http://schemas.microsoft.com/office/drawing/2014/main" id="{007DEF8F-9765-4046-8381-0BCC3E2ABD35}"/>
              </a:ext>
            </a:extLst>
          </p:cNvPr>
          <p:cNvSpPr/>
          <p:nvPr/>
        </p:nvSpPr>
        <p:spPr>
          <a:xfrm>
            <a:off x="5900126" y="1299129"/>
            <a:ext cx="1768218" cy="1569660"/>
          </a:xfrm>
          <a:prstGeom prst="rect">
            <a:avLst/>
          </a:prstGeom>
        </p:spPr>
        <p:txBody>
          <a:bodyPr wrap="square">
            <a:spAutoFit/>
          </a:bodyPr>
          <a:lstStyle/>
          <a:p>
            <a:pPr fontAlgn="auto">
              <a:spcBef>
                <a:spcPts val="0"/>
              </a:spcBef>
              <a:spcAft>
                <a:spcPts val="0"/>
              </a:spcAft>
              <a:defRPr/>
            </a:pPr>
            <a:r>
              <a:rPr lang="en-US" altLang="zh-CN" sz="9600" spc="300">
                <a:solidFill>
                  <a:srgbClr val="DD6144"/>
                </a:solidFill>
                <a:effectLst>
                  <a:outerShdw blurRad="38100" dist="38100" dir="2700000" algn="tl">
                    <a:srgbClr val="000000">
                      <a:alpha val="43137"/>
                    </a:srgbClr>
                  </a:outerShdw>
                </a:effectLst>
                <a:latin typeface="Cambria" panose="02040503050406030204" pitchFamily="18" charset="0"/>
                <a:cs typeface="+mn-ea"/>
                <a:sym typeface="+mn-lt"/>
              </a:rPr>
              <a:t>01</a:t>
            </a:r>
            <a:endParaRPr lang="zh-CN" altLang="en-US" sz="9600" spc="300">
              <a:solidFill>
                <a:srgbClr val="DD6144"/>
              </a:solidFill>
              <a:effectLst>
                <a:outerShdw blurRad="38100" dist="38100" dir="2700000" algn="tl">
                  <a:srgbClr val="000000">
                    <a:alpha val="43137"/>
                  </a:srgbClr>
                </a:outerShdw>
              </a:effectLst>
              <a:latin typeface="Cambria" panose="02040503050406030204" pitchFamily="18" charset="0"/>
              <a:cs typeface="+mn-ea"/>
              <a:sym typeface="+mn-lt"/>
            </a:endParaRPr>
          </a:p>
        </p:txBody>
      </p:sp>
      <p:sp>
        <p:nvSpPr>
          <p:cNvPr id="17" name="矩形: 圆角 16">
            <a:extLst>
              <a:ext uri="{FF2B5EF4-FFF2-40B4-BE49-F238E27FC236}">
                <a16:creationId xmlns:a16="http://schemas.microsoft.com/office/drawing/2014/main" id="{EB4434B6-5B3D-46B5-BF57-1F2D6D33EE0F}"/>
              </a:ext>
            </a:extLst>
          </p:cNvPr>
          <p:cNvSpPr/>
          <p:nvPr/>
        </p:nvSpPr>
        <p:spPr>
          <a:xfrm>
            <a:off x="179512" y="226462"/>
            <a:ext cx="8784976" cy="4690575"/>
          </a:xfrm>
          <a:prstGeom prst="roundRect">
            <a:avLst>
              <a:gd name="adj" fmla="val 6072"/>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72883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1"/>
                                        </p:tgtEl>
                                        <p:attrNameLst>
                                          <p:attrName>style.visibility</p:attrName>
                                        </p:attrNameLst>
                                      </p:cBhvr>
                                      <p:to>
                                        <p:strVal val="visible"/>
                                      </p:to>
                                    </p:set>
                                    <p:anim calcmode="lin" valueType="num">
                                      <p:cBhvr>
                                        <p:cTn id="23" dur="2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4" dur="250" fill="hold"/>
                                        <p:tgtEl>
                                          <p:spTgt spid="11"/>
                                        </p:tgtEl>
                                        <p:attrNameLst>
                                          <p:attrName>ppt_y</p:attrName>
                                        </p:attrNameLst>
                                      </p:cBhvr>
                                      <p:tavLst>
                                        <p:tav tm="0">
                                          <p:val>
                                            <p:strVal val="#ppt_y"/>
                                          </p:val>
                                        </p:tav>
                                        <p:tav tm="100000">
                                          <p:val>
                                            <p:strVal val="#ppt_y"/>
                                          </p:val>
                                        </p:tav>
                                      </p:tavLst>
                                    </p:anim>
                                    <p:anim calcmode="lin" valueType="num">
                                      <p:cBhvr>
                                        <p:cTn id="25" dur="2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6" dur="2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7" dur="250" tmFilter="0,0; .5, 1; 1, 1"/>
                                        <p:tgtEl>
                                          <p:spTgt spid="11"/>
                                        </p:tgtEl>
                                      </p:cBhvr>
                                    </p:animEffect>
                                  </p:childTnLst>
                                </p:cTn>
                              </p:par>
                            </p:childTnLst>
                          </p:cTn>
                        </p:par>
                        <p:par>
                          <p:cTn id="28" fill="hold">
                            <p:stCondLst>
                              <p:cond delay="2475"/>
                            </p:stCondLst>
                            <p:childTnLst>
                              <p:par>
                                <p:cTn id="29" presetID="36" presetClass="emph" presetSubtype="0" fill="hold" grpId="1" nodeType="afterEffect">
                                  <p:stCondLst>
                                    <p:cond delay="0"/>
                                  </p:stCondLst>
                                  <p:iterate type="lt">
                                    <p:tmPct val="10000"/>
                                  </p:iterate>
                                  <p:childTnLst>
                                    <p:animScale>
                                      <p:cBhvr>
                                        <p:cTn id="30" dur="250" autoRev="1" fill="hold">
                                          <p:stCondLst>
                                            <p:cond delay="0"/>
                                          </p:stCondLst>
                                        </p:cTn>
                                        <p:tgtEl>
                                          <p:spTgt spid="11"/>
                                        </p:tgtEl>
                                      </p:cBhvr>
                                      <p:to x="80000" y="100000"/>
                                    </p:animScale>
                                    <p:anim by="(#ppt_w*0.10)" calcmode="lin" valueType="num">
                                      <p:cBhvr>
                                        <p:cTn id="31" dur="250" autoRev="1" fill="hold">
                                          <p:stCondLst>
                                            <p:cond delay="0"/>
                                          </p:stCondLst>
                                        </p:cTn>
                                        <p:tgtEl>
                                          <p:spTgt spid="11"/>
                                        </p:tgtEl>
                                        <p:attrNameLst>
                                          <p:attrName>ppt_x</p:attrName>
                                        </p:attrNameLst>
                                      </p:cBhvr>
                                    </p:anim>
                                    <p:anim by="(-#ppt_w*0.10)" calcmode="lin" valueType="num">
                                      <p:cBhvr>
                                        <p:cTn id="32" dur="250" autoRev="1" fill="hold">
                                          <p:stCondLst>
                                            <p:cond delay="0"/>
                                          </p:stCondLst>
                                        </p:cTn>
                                        <p:tgtEl>
                                          <p:spTgt spid="11"/>
                                        </p:tgtEl>
                                        <p:attrNameLst>
                                          <p:attrName>ppt_y</p:attrName>
                                        </p:attrNameLst>
                                      </p:cBhvr>
                                    </p:anim>
                                    <p:animRot by="-480000">
                                      <p:cBhvr>
                                        <p:cTn id="33" dur="2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4E0004-6B38-EC41-87F4-43540313F16E}"/>
              </a:ext>
            </a:extLst>
          </p:cNvPr>
          <p:cNvSpPr/>
          <p:nvPr/>
        </p:nvSpPr>
        <p:spPr>
          <a:xfrm>
            <a:off x="499408" y="101416"/>
            <a:ext cx="1725152" cy="369332"/>
          </a:xfrm>
          <a:prstGeom prst="rect">
            <a:avLst/>
          </a:prstGeom>
        </p:spPr>
        <p:txBody>
          <a:bodyPr wrap="none">
            <a:spAutoFit/>
          </a:bodyPr>
          <a:lstStyle/>
          <a:p>
            <a:pPr fontAlgn="auto">
              <a:spcBef>
                <a:spcPts val="0"/>
              </a:spcBef>
              <a:spcAft>
                <a:spcPts val="0"/>
              </a:spcAft>
              <a:defRPr/>
            </a:pP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rPr>
              <a:t>Định nghĩa</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mn-ea"/>
              <a:sym typeface="+mn-lt"/>
            </a:endParaRPr>
          </a:p>
        </p:txBody>
      </p:sp>
      <p:sp>
        <p:nvSpPr>
          <p:cNvPr id="4" name="Rectangle 3">
            <a:extLst>
              <a:ext uri="{FF2B5EF4-FFF2-40B4-BE49-F238E27FC236}">
                <a16:creationId xmlns:a16="http://schemas.microsoft.com/office/drawing/2014/main" id="{845A7236-44D9-D849-B93A-460E0C34B37D}"/>
              </a:ext>
            </a:extLst>
          </p:cNvPr>
          <p:cNvSpPr/>
          <p:nvPr/>
        </p:nvSpPr>
        <p:spPr>
          <a:xfrm>
            <a:off x="755576" y="735546"/>
            <a:ext cx="7789069" cy="923330"/>
          </a:xfrm>
          <a:prstGeom prst="rect">
            <a:avLst/>
          </a:prstGeom>
        </p:spPr>
        <p:txBody>
          <a:bodyPr wrap="square">
            <a:spAutoFit/>
          </a:bodyPr>
          <a:lstStyle/>
          <a:p>
            <a:pPr algn="just"/>
            <a:r>
              <a:rPr lang="en-VN" dirty="0">
                <a:latin typeface="Cambria" panose="02040503050406030204" pitchFamily="18" charset="0"/>
              </a:rPr>
              <a:t>Proxy là một Internet server làm nhiệm vụ chuyển tiếp thông tin và kiểm soát tạo sự an toàn cho việc truy cập Internet của các máy khách, còn gọi là khách hàng sử dụng dịch vụ Internet.</a:t>
            </a:r>
          </a:p>
        </p:txBody>
      </p:sp>
      <p:pic>
        <p:nvPicPr>
          <p:cNvPr id="5" name="Picture 4">
            <a:extLst>
              <a:ext uri="{FF2B5EF4-FFF2-40B4-BE49-F238E27FC236}">
                <a16:creationId xmlns:a16="http://schemas.microsoft.com/office/drawing/2014/main" id="{35D6BFC8-2033-AD4A-B660-65B99EC418BC}"/>
              </a:ext>
            </a:extLst>
          </p:cNvPr>
          <p:cNvPicPr>
            <a:picLocks noChangeAspect="1"/>
          </p:cNvPicPr>
          <p:nvPr/>
        </p:nvPicPr>
        <p:blipFill>
          <a:blip r:embed="rId2"/>
          <a:stretch>
            <a:fillRect/>
          </a:stretch>
        </p:blipFill>
        <p:spPr>
          <a:xfrm>
            <a:off x="1763688" y="1910904"/>
            <a:ext cx="5380562" cy="2690281"/>
          </a:xfrm>
          <a:prstGeom prst="rect">
            <a:avLst/>
          </a:prstGeom>
          <a:ln>
            <a:noFill/>
          </a:ln>
          <a:effectLst>
            <a:softEdge rad="112500"/>
          </a:effectLst>
        </p:spPr>
      </p:pic>
      <p:cxnSp>
        <p:nvCxnSpPr>
          <p:cNvPr id="6" name="直接连接符 1">
            <a:extLst>
              <a:ext uri="{FF2B5EF4-FFF2-40B4-BE49-F238E27FC236}">
                <a16:creationId xmlns:a16="http://schemas.microsoft.com/office/drawing/2014/main" id="{4370D7FE-5838-C54B-8D9F-543E3F9C5BA4}"/>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12" name="Graphic 11" descr="Lightbulb and gear">
            <a:extLst>
              <a:ext uri="{FF2B5EF4-FFF2-40B4-BE49-F238E27FC236}">
                <a16:creationId xmlns:a16="http://schemas.microsoft.com/office/drawing/2014/main" id="{664FEEEC-7554-6342-8C15-F653FFDEE3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319" y="137762"/>
            <a:ext cx="374089" cy="374089"/>
          </a:xfrm>
          <a:prstGeom prst="rect">
            <a:avLst/>
          </a:prstGeom>
        </p:spPr>
      </p:pic>
    </p:spTree>
    <p:extLst>
      <p:ext uri="{BB962C8B-B14F-4D97-AF65-F5344CB8AC3E}">
        <p14:creationId xmlns:p14="http://schemas.microsoft.com/office/powerpoint/2010/main" val="36406865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ppt_w</p:attrName>
                                        </p:attrNameLst>
                                      </p:cBhvr>
                                      <p:tavLst>
                                        <p:tav tm="0">
                                          <p:val>
                                            <p:fltVal val="0"/>
                                          </p:val>
                                        </p:tav>
                                        <p:tav tm="100000">
                                          <p:val>
                                            <p:strVal val="#ppt_w"/>
                                          </p:val>
                                        </p:tav>
                                      </p:tavLst>
                                    </p:anim>
                                    <p:anim calcmode="lin" valueType="num">
                                      <p:cBhvr>
                                        <p:cTn id="8" dur="250" fill="hold"/>
                                        <p:tgtEl>
                                          <p:spTgt spid="12"/>
                                        </p:tgtEl>
                                        <p:attrNameLst>
                                          <p:attrName>ppt_h</p:attrName>
                                        </p:attrNameLst>
                                      </p:cBhvr>
                                      <p:tavLst>
                                        <p:tav tm="0">
                                          <p:val>
                                            <p:fltVal val="0"/>
                                          </p:val>
                                        </p:tav>
                                        <p:tav tm="100000">
                                          <p:val>
                                            <p:strVal val="#ppt_h"/>
                                          </p:val>
                                        </p:tav>
                                      </p:tavLst>
                                    </p:anim>
                                    <p:animEffect transition="in" filter="fade">
                                      <p:cBhvr>
                                        <p:cTn id="9" dur="250"/>
                                        <p:tgtEl>
                                          <p:spTgt spid="12"/>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3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additive="base">
                                        <p:cTn id="2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9E92D65-C155-E94C-AAAB-69C0672530F0}"/>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 name="等腰三角形 6">
            <a:extLst>
              <a:ext uri="{FF2B5EF4-FFF2-40B4-BE49-F238E27FC236}">
                <a16:creationId xmlns:a16="http://schemas.microsoft.com/office/drawing/2014/main" id="{90F8C895-E2DB-424A-B514-11161761A46A}"/>
              </a:ext>
            </a:extLst>
          </p:cNvPr>
          <p:cNvSpPr/>
          <p:nvPr/>
        </p:nvSpPr>
        <p:spPr>
          <a:xfrm flipV="1">
            <a:off x="4222882" y="4334196"/>
            <a:ext cx="401180" cy="196043"/>
          </a:xfrm>
          <a:prstGeom prst="triangle">
            <a:avLst>
              <a:gd name="adj" fmla="val 50907"/>
            </a:avLst>
          </a:prstGeom>
          <a:solidFill>
            <a:schemeClr val="accent2">
              <a:lumMod val="75000"/>
              <a:lumOff val="25000"/>
            </a:schemeClr>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4" name="等腰三角形 7">
            <a:extLst>
              <a:ext uri="{FF2B5EF4-FFF2-40B4-BE49-F238E27FC236}">
                <a16:creationId xmlns:a16="http://schemas.microsoft.com/office/drawing/2014/main" id="{7D1975D0-8F5E-AB4C-8866-B1E7F90652D1}"/>
              </a:ext>
            </a:extLst>
          </p:cNvPr>
          <p:cNvSpPr/>
          <p:nvPr/>
        </p:nvSpPr>
        <p:spPr>
          <a:xfrm rot="7200000" flipV="1">
            <a:off x="3190820" y="2577367"/>
            <a:ext cx="401158" cy="196053"/>
          </a:xfrm>
          <a:prstGeom prst="triangle">
            <a:avLst>
              <a:gd name="adj" fmla="val 50907"/>
            </a:avLst>
          </a:prstGeom>
          <a:solidFill>
            <a:srgbClr val="00B0F0"/>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5" name="等腰三角形 8">
            <a:extLst>
              <a:ext uri="{FF2B5EF4-FFF2-40B4-BE49-F238E27FC236}">
                <a16:creationId xmlns:a16="http://schemas.microsoft.com/office/drawing/2014/main" id="{469E21B8-586A-8440-B7A2-2F6857091617}"/>
              </a:ext>
            </a:extLst>
          </p:cNvPr>
          <p:cNvSpPr/>
          <p:nvPr/>
        </p:nvSpPr>
        <p:spPr>
          <a:xfrm rot="14400000" flipV="1">
            <a:off x="5192231" y="2481859"/>
            <a:ext cx="401158" cy="196053"/>
          </a:xfrm>
          <a:prstGeom prst="triangle">
            <a:avLst>
              <a:gd name="adj" fmla="val 50907"/>
            </a:avLst>
          </a:prstGeom>
          <a:solidFill>
            <a:srgbClr val="00B0F0"/>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00B0F0"/>
              </a:solidFill>
              <a:ea typeface="微软雅黑" panose="020B0503020204020204" pitchFamily="34" charset="-122"/>
            </a:endParaRPr>
          </a:p>
        </p:txBody>
      </p:sp>
      <p:sp>
        <p:nvSpPr>
          <p:cNvPr id="6" name="任意多边形 9">
            <a:extLst>
              <a:ext uri="{FF2B5EF4-FFF2-40B4-BE49-F238E27FC236}">
                <a16:creationId xmlns:a16="http://schemas.microsoft.com/office/drawing/2014/main" id="{4C526619-250C-8F47-AA9A-BC6C469B71DE}"/>
              </a:ext>
            </a:extLst>
          </p:cNvPr>
          <p:cNvSpPr/>
          <p:nvPr/>
        </p:nvSpPr>
        <p:spPr>
          <a:xfrm>
            <a:off x="2559338" y="2730256"/>
            <a:ext cx="1844832" cy="1594664"/>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flip="none" rotWithShape="1">
            <a:gsLst>
              <a:gs pos="100000">
                <a:schemeClr val="bg1">
                  <a:lumMod val="95000"/>
                </a:schemeClr>
              </a:gs>
              <a:gs pos="0">
                <a:schemeClr val="bg1">
                  <a:lumMod val="75000"/>
                </a:schemeClr>
              </a:gs>
            </a:gsLst>
            <a:lin ang="2700000" scaled="1"/>
            <a:tileRect/>
          </a:gradFill>
          <a:ln w="2540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7" name="任意多边形 10">
            <a:extLst>
              <a:ext uri="{FF2B5EF4-FFF2-40B4-BE49-F238E27FC236}">
                <a16:creationId xmlns:a16="http://schemas.microsoft.com/office/drawing/2014/main" id="{AB77C171-B817-7541-870E-F75C384CC105}"/>
              </a:ext>
            </a:extLst>
          </p:cNvPr>
          <p:cNvSpPr/>
          <p:nvPr/>
        </p:nvSpPr>
        <p:spPr>
          <a:xfrm flipH="1">
            <a:off x="4429997" y="2727496"/>
            <a:ext cx="1844832" cy="1594664"/>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a:gsLst>
              <a:gs pos="0">
                <a:schemeClr val="bg1">
                  <a:lumMod val="95000"/>
                </a:schemeClr>
              </a:gs>
              <a:gs pos="100000">
                <a:schemeClr val="bg1">
                  <a:lumMod val="75000"/>
                </a:schemeClr>
              </a:gs>
            </a:gsLst>
            <a:lin ang="18900000" scaled="0"/>
          </a:gradFill>
          <a:ln w="25400">
            <a:gradFill>
              <a:gsLst>
                <a:gs pos="0">
                  <a:schemeClr val="bg1"/>
                </a:gs>
                <a:gs pos="100000">
                  <a:schemeClr val="bg1">
                    <a:lumMod val="85000"/>
                  </a:schemeClr>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8" name="任意多边形 11">
            <a:extLst>
              <a:ext uri="{FF2B5EF4-FFF2-40B4-BE49-F238E27FC236}">
                <a16:creationId xmlns:a16="http://schemas.microsoft.com/office/drawing/2014/main" id="{3E318A54-BFF4-044F-BA1C-63C61C277F5F}"/>
              </a:ext>
            </a:extLst>
          </p:cNvPr>
          <p:cNvSpPr/>
          <p:nvPr/>
        </p:nvSpPr>
        <p:spPr>
          <a:xfrm rot="14400000" flipH="1">
            <a:off x="3263708" y="1505228"/>
            <a:ext cx="1844735" cy="1594748"/>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flip="none" rotWithShape="1">
            <a:gsLst>
              <a:gs pos="100000">
                <a:schemeClr val="bg1">
                  <a:lumMod val="95000"/>
                </a:schemeClr>
              </a:gs>
              <a:gs pos="0">
                <a:schemeClr val="bg1">
                  <a:lumMod val="75000"/>
                </a:schemeClr>
              </a:gs>
            </a:gsLst>
            <a:lin ang="900000" scaled="0"/>
            <a:tileRect/>
          </a:gradFill>
          <a:ln w="25400">
            <a:gradFill flip="none" rotWithShape="1">
              <a:gsLst>
                <a:gs pos="0">
                  <a:schemeClr val="bg1"/>
                </a:gs>
                <a:gs pos="100000">
                  <a:schemeClr val="bg1">
                    <a:lumMod val="85000"/>
                  </a:schemeClr>
                </a:gs>
              </a:gsLst>
              <a:lin ang="9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grpSp>
        <p:nvGrpSpPr>
          <p:cNvPr id="9" name="组合 12">
            <a:extLst>
              <a:ext uri="{FF2B5EF4-FFF2-40B4-BE49-F238E27FC236}">
                <a16:creationId xmlns:a16="http://schemas.microsoft.com/office/drawing/2014/main" id="{0D06497F-BD64-594C-951C-E35AF454E23C}"/>
              </a:ext>
            </a:extLst>
          </p:cNvPr>
          <p:cNvGrpSpPr/>
          <p:nvPr/>
        </p:nvGrpSpPr>
        <p:grpSpPr>
          <a:xfrm>
            <a:off x="3224686" y="1850921"/>
            <a:ext cx="1253948" cy="785565"/>
            <a:chOff x="4299023" y="1921477"/>
            <a:chExt cx="1671712" cy="1047339"/>
          </a:xfrm>
          <a:solidFill>
            <a:schemeClr val="accent1"/>
          </a:solidFill>
        </p:grpSpPr>
        <p:sp>
          <p:nvSpPr>
            <p:cNvPr id="10" name="任意多边形 13">
              <a:extLst>
                <a:ext uri="{FF2B5EF4-FFF2-40B4-BE49-F238E27FC236}">
                  <a16:creationId xmlns:a16="http://schemas.microsoft.com/office/drawing/2014/main" id="{8D66DE21-C3E8-DB4D-8A55-2A504086A6A1}"/>
                </a:ext>
              </a:extLst>
            </p:cNvPr>
            <p:cNvSpPr/>
            <p:nvPr/>
          </p:nvSpPr>
          <p:spPr>
            <a:xfrm rot="15321110">
              <a:off x="4611209" y="1609291"/>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00B0F0"/>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11" name="文本框 31">
              <a:extLst>
                <a:ext uri="{FF2B5EF4-FFF2-40B4-BE49-F238E27FC236}">
                  <a16:creationId xmlns:a16="http://schemas.microsoft.com/office/drawing/2014/main" id="{1EDAD4E2-753E-BE4C-B94B-A2B31B7561A4}"/>
                </a:ext>
              </a:extLst>
            </p:cNvPr>
            <p:cNvSpPr txBox="1"/>
            <p:nvPr/>
          </p:nvSpPr>
          <p:spPr>
            <a:xfrm>
              <a:off x="5091959" y="2124416"/>
              <a:ext cx="785133" cy="492556"/>
            </a:xfrm>
            <a:prstGeom prst="rect">
              <a:avLst/>
            </a:prstGeom>
            <a:noFill/>
          </p:spPr>
          <p:txBody>
            <a:bodyPr wrap="square" rtlCol="0">
              <a:spAutoFit/>
            </a:bodyPr>
            <a:lstStyle/>
            <a:p>
              <a:pPr algn="ctr"/>
              <a:r>
                <a:rPr lang="en-US" altLang="zh-CN" sz="1800" dirty="0">
                  <a:solidFill>
                    <a:prstClr val="white"/>
                  </a:solidFill>
                  <a:latin typeface="Impact" panose="020B0806030902050204" pitchFamily="34" charset="0"/>
                  <a:ea typeface="微软雅黑" panose="020B0503020204020204" pitchFamily="34" charset="-122"/>
                  <a:cs typeface="Iskoola Pota" panose="020B0502040204020203" pitchFamily="34" charset="0"/>
                </a:rPr>
                <a:t>01</a:t>
              </a:r>
              <a:endParaRPr lang="zh-CN" altLang="en-US" sz="1800" dirty="0">
                <a:solidFill>
                  <a:prstClr val="white"/>
                </a:solidFill>
                <a:latin typeface="Impact" panose="020B0806030902050204" pitchFamily="34" charset="0"/>
                <a:ea typeface="微软雅黑" panose="020B0503020204020204" pitchFamily="34" charset="-122"/>
                <a:cs typeface="Iskoola Pota" panose="020B0502040204020203" pitchFamily="34" charset="0"/>
              </a:endParaRPr>
            </a:p>
          </p:txBody>
        </p:sp>
      </p:grpSp>
      <p:grpSp>
        <p:nvGrpSpPr>
          <p:cNvPr id="12" name="组合 18">
            <a:extLst>
              <a:ext uri="{FF2B5EF4-FFF2-40B4-BE49-F238E27FC236}">
                <a16:creationId xmlns:a16="http://schemas.microsoft.com/office/drawing/2014/main" id="{35992D69-1BB0-8F48-B596-5CA61231CAE7}"/>
              </a:ext>
            </a:extLst>
          </p:cNvPr>
          <p:cNvGrpSpPr/>
          <p:nvPr/>
        </p:nvGrpSpPr>
        <p:grpSpPr>
          <a:xfrm>
            <a:off x="5143751" y="2567366"/>
            <a:ext cx="785606" cy="1253881"/>
            <a:chOff x="6857441" y="2876664"/>
            <a:chExt cx="1047339" cy="1671712"/>
          </a:xfrm>
        </p:grpSpPr>
        <p:sp>
          <p:nvSpPr>
            <p:cNvPr id="13" name="任意多边形 19">
              <a:extLst>
                <a:ext uri="{FF2B5EF4-FFF2-40B4-BE49-F238E27FC236}">
                  <a16:creationId xmlns:a16="http://schemas.microsoft.com/office/drawing/2014/main" id="{A893476C-C125-F644-836D-CB2971711A89}"/>
                </a:ext>
              </a:extLst>
            </p:cNvPr>
            <p:cNvSpPr/>
            <p:nvPr/>
          </p:nvSpPr>
          <p:spPr>
            <a:xfrm rot="921110">
              <a:off x="6857441" y="2876664"/>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00B0F0"/>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rgbClr val="00B0F0"/>
                </a:solidFill>
                <a:ea typeface="微软雅黑" panose="020B0503020204020204" pitchFamily="34" charset="-122"/>
              </a:endParaRPr>
            </a:p>
          </p:txBody>
        </p:sp>
        <p:sp>
          <p:nvSpPr>
            <p:cNvPr id="14" name="文本框 33">
              <a:extLst>
                <a:ext uri="{FF2B5EF4-FFF2-40B4-BE49-F238E27FC236}">
                  <a16:creationId xmlns:a16="http://schemas.microsoft.com/office/drawing/2014/main" id="{66965604-BB82-824D-B333-6C1E1DEFA0A0}"/>
                </a:ext>
              </a:extLst>
            </p:cNvPr>
            <p:cNvSpPr txBox="1"/>
            <p:nvPr/>
          </p:nvSpPr>
          <p:spPr>
            <a:xfrm>
              <a:off x="6964271" y="3614308"/>
              <a:ext cx="785133" cy="492557"/>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ea typeface="微软雅黑" panose="020B0503020204020204" pitchFamily="34" charset="-122"/>
                  <a:cs typeface="Iskoola Pota" panose="020B0502040204020203" pitchFamily="34" charset="0"/>
                </a:rPr>
                <a:t>02</a:t>
              </a:r>
              <a:endParaRPr lang="zh-CN" altLang="en-US" sz="1800" dirty="0">
                <a:solidFill>
                  <a:schemeClr val="bg1"/>
                </a:solidFill>
                <a:latin typeface="Impact" panose="020B0806030902050204" pitchFamily="34" charset="0"/>
                <a:ea typeface="微软雅黑" panose="020B0503020204020204" pitchFamily="34" charset="-122"/>
                <a:cs typeface="Iskoola Pota" panose="020B0502040204020203" pitchFamily="34" charset="0"/>
              </a:endParaRPr>
            </a:p>
          </p:txBody>
        </p:sp>
      </p:grpSp>
      <p:sp>
        <p:nvSpPr>
          <p:cNvPr id="15" name="文本框 51">
            <a:extLst>
              <a:ext uri="{FF2B5EF4-FFF2-40B4-BE49-F238E27FC236}">
                <a16:creationId xmlns:a16="http://schemas.microsoft.com/office/drawing/2014/main" id="{EBC25F68-D3B0-954B-9BC0-6E844CA65DC5}"/>
              </a:ext>
            </a:extLst>
          </p:cNvPr>
          <p:cNvSpPr txBox="1"/>
          <p:nvPr/>
        </p:nvSpPr>
        <p:spPr>
          <a:xfrm>
            <a:off x="3842807" y="2547334"/>
            <a:ext cx="1297653" cy="323165"/>
          </a:xfrm>
          <a:prstGeom prst="rect">
            <a:avLst/>
          </a:prstGeom>
          <a:noFill/>
        </p:spPr>
        <p:txBody>
          <a:bodyPr wrap="square" rtlCol="0">
            <a:spAutoFit/>
          </a:bodyPr>
          <a:lstStyle/>
          <a:p>
            <a:r>
              <a:rPr lang="en-US" altLang="zh-CN" sz="1500" b="1" dirty="0" err="1">
                <a:solidFill>
                  <a:srgbClr val="00B0F0"/>
                </a:solidFill>
                <a:latin typeface="Cambria" panose="02040503050406030204" pitchFamily="18" charset="0"/>
                <a:ea typeface="微软雅黑" panose="020B0503020204020204" pitchFamily="34" charset="-122"/>
              </a:rPr>
              <a:t>Chuyển</a:t>
            </a:r>
            <a:r>
              <a:rPr lang="en-US" altLang="zh-CN" sz="1500" b="1" dirty="0">
                <a:solidFill>
                  <a:srgbClr val="00B0F0"/>
                </a:solidFill>
                <a:latin typeface="Cambria" panose="02040503050406030204" pitchFamily="18" charset="0"/>
                <a:ea typeface="微软雅黑" panose="020B0503020204020204" pitchFamily="34" charset="-122"/>
              </a:rPr>
              <a:t> </a:t>
            </a:r>
            <a:r>
              <a:rPr lang="en-US" altLang="zh-CN" sz="1500" b="1" dirty="0" err="1">
                <a:solidFill>
                  <a:srgbClr val="00B0F0"/>
                </a:solidFill>
                <a:latin typeface="Cambria" panose="02040503050406030204" pitchFamily="18" charset="0"/>
                <a:ea typeface="微软雅黑" panose="020B0503020204020204" pitchFamily="34" charset="-122"/>
              </a:rPr>
              <a:t>tiếp</a:t>
            </a:r>
            <a:endParaRPr lang="zh-CN" altLang="en-US" sz="1500" b="1" dirty="0">
              <a:solidFill>
                <a:srgbClr val="00B0F0"/>
              </a:solidFill>
              <a:latin typeface="Cambria" panose="02040503050406030204" pitchFamily="18" charset="0"/>
              <a:ea typeface="微软雅黑" panose="020B0503020204020204" pitchFamily="34" charset="-122"/>
            </a:endParaRPr>
          </a:p>
        </p:txBody>
      </p:sp>
      <p:sp>
        <p:nvSpPr>
          <p:cNvPr id="16" name="文本框 52">
            <a:extLst>
              <a:ext uri="{FF2B5EF4-FFF2-40B4-BE49-F238E27FC236}">
                <a16:creationId xmlns:a16="http://schemas.microsoft.com/office/drawing/2014/main" id="{0F3144D5-6771-4048-A4FE-5200EABA8F57}"/>
              </a:ext>
            </a:extLst>
          </p:cNvPr>
          <p:cNvSpPr txBox="1"/>
          <p:nvPr/>
        </p:nvSpPr>
        <p:spPr>
          <a:xfrm>
            <a:off x="3147477" y="3394244"/>
            <a:ext cx="1021918" cy="323165"/>
          </a:xfrm>
          <a:prstGeom prst="rect">
            <a:avLst/>
          </a:prstGeom>
          <a:noFill/>
        </p:spPr>
        <p:txBody>
          <a:bodyPr wrap="square" rtlCol="0">
            <a:spAutoFit/>
          </a:bodyPr>
          <a:lstStyle/>
          <a:p>
            <a:r>
              <a:rPr lang="en-US" altLang="zh-CN" sz="1500" b="1" dirty="0" err="1">
                <a:solidFill>
                  <a:srgbClr val="00B0F0"/>
                </a:solidFill>
                <a:latin typeface="Cambria" panose="02040503050406030204" pitchFamily="18" charset="0"/>
                <a:ea typeface="微软雅黑" panose="020B0503020204020204" pitchFamily="34" charset="-122"/>
              </a:rPr>
              <a:t>Hiệu</a:t>
            </a:r>
            <a:r>
              <a:rPr lang="en-US" altLang="zh-CN" sz="1500" b="1" dirty="0">
                <a:solidFill>
                  <a:srgbClr val="00B0F0"/>
                </a:solidFill>
                <a:latin typeface="Cambria" panose="02040503050406030204" pitchFamily="18" charset="0"/>
                <a:ea typeface="微软雅黑" panose="020B0503020204020204" pitchFamily="34" charset="-122"/>
              </a:rPr>
              <a:t> </a:t>
            </a:r>
            <a:r>
              <a:rPr lang="en-US" altLang="zh-CN" sz="1500" b="1" dirty="0" err="1">
                <a:solidFill>
                  <a:srgbClr val="00B0F0"/>
                </a:solidFill>
                <a:latin typeface="Cambria" panose="02040503050406030204" pitchFamily="18" charset="0"/>
                <a:ea typeface="微软雅黑" panose="020B0503020204020204" pitchFamily="34" charset="-122"/>
              </a:rPr>
              <a:t>suất</a:t>
            </a:r>
            <a:endParaRPr lang="zh-CN" altLang="en-US" sz="1500" b="1" dirty="0">
              <a:solidFill>
                <a:srgbClr val="00B0F0"/>
              </a:solidFill>
              <a:latin typeface="Cambria" panose="02040503050406030204" pitchFamily="18" charset="0"/>
              <a:ea typeface="微软雅黑" panose="020B0503020204020204" pitchFamily="34" charset="-122"/>
            </a:endParaRPr>
          </a:p>
        </p:txBody>
      </p:sp>
      <p:sp>
        <p:nvSpPr>
          <p:cNvPr id="17" name="文本框 53">
            <a:extLst>
              <a:ext uri="{FF2B5EF4-FFF2-40B4-BE49-F238E27FC236}">
                <a16:creationId xmlns:a16="http://schemas.microsoft.com/office/drawing/2014/main" id="{00929B51-244D-264F-94E4-3E4A278EBB56}"/>
              </a:ext>
            </a:extLst>
          </p:cNvPr>
          <p:cNvSpPr txBox="1"/>
          <p:nvPr/>
        </p:nvSpPr>
        <p:spPr>
          <a:xfrm>
            <a:off x="4548441" y="3756450"/>
            <a:ext cx="1075776" cy="323165"/>
          </a:xfrm>
          <a:prstGeom prst="rect">
            <a:avLst/>
          </a:prstGeom>
          <a:noFill/>
        </p:spPr>
        <p:txBody>
          <a:bodyPr wrap="square" rtlCol="0">
            <a:spAutoFit/>
          </a:bodyPr>
          <a:lstStyle/>
          <a:p>
            <a:r>
              <a:rPr lang="en-US" altLang="zh-CN" sz="1500" b="1" dirty="0" err="1">
                <a:solidFill>
                  <a:srgbClr val="00B0F0"/>
                </a:solidFill>
                <a:latin typeface="Cambria" panose="02040503050406030204" pitchFamily="18" charset="0"/>
                <a:ea typeface="微软雅黑" panose="020B0503020204020204" pitchFamily="34" charset="-122"/>
              </a:rPr>
              <a:t>Bảo</a:t>
            </a:r>
            <a:r>
              <a:rPr lang="en-US" altLang="zh-CN" sz="1500" b="1" dirty="0">
                <a:solidFill>
                  <a:srgbClr val="00B0F0"/>
                </a:solidFill>
                <a:latin typeface="Cambria" panose="02040503050406030204" pitchFamily="18" charset="0"/>
                <a:ea typeface="微软雅黑" panose="020B0503020204020204" pitchFamily="34" charset="-122"/>
              </a:rPr>
              <a:t> </a:t>
            </a:r>
            <a:r>
              <a:rPr lang="en-US" altLang="zh-CN" sz="1500" b="1" dirty="0" err="1">
                <a:solidFill>
                  <a:srgbClr val="00B0F0"/>
                </a:solidFill>
                <a:latin typeface="Cambria" panose="02040503050406030204" pitchFamily="18" charset="0"/>
                <a:ea typeface="微软雅黑" panose="020B0503020204020204" pitchFamily="34" charset="-122"/>
              </a:rPr>
              <a:t>mật</a:t>
            </a:r>
            <a:endParaRPr lang="zh-CN" altLang="en-US" sz="1500" b="1" dirty="0">
              <a:solidFill>
                <a:srgbClr val="00B0F0"/>
              </a:solidFill>
              <a:latin typeface="Cambria" panose="02040503050406030204" pitchFamily="18" charset="0"/>
              <a:ea typeface="微软雅黑" panose="020B0503020204020204" pitchFamily="34" charset="-122"/>
            </a:endParaRPr>
          </a:p>
        </p:txBody>
      </p:sp>
      <p:grpSp>
        <p:nvGrpSpPr>
          <p:cNvPr id="18" name="组合 24">
            <a:extLst>
              <a:ext uri="{FF2B5EF4-FFF2-40B4-BE49-F238E27FC236}">
                <a16:creationId xmlns:a16="http://schemas.microsoft.com/office/drawing/2014/main" id="{C3C8ABC2-9EE3-5E44-8ADE-8E3C5C199FA2}"/>
              </a:ext>
            </a:extLst>
          </p:cNvPr>
          <p:cNvGrpSpPr/>
          <p:nvPr/>
        </p:nvGrpSpPr>
        <p:grpSpPr>
          <a:xfrm>
            <a:off x="989135" y="2712195"/>
            <a:ext cx="2340620" cy="1156373"/>
            <a:chOff x="1318674" y="3069754"/>
            <a:chExt cx="3120421" cy="1541712"/>
          </a:xfrm>
        </p:grpSpPr>
        <p:sp>
          <p:nvSpPr>
            <p:cNvPr id="19" name="任意多边形 25">
              <a:extLst>
                <a:ext uri="{FF2B5EF4-FFF2-40B4-BE49-F238E27FC236}">
                  <a16:creationId xmlns:a16="http://schemas.microsoft.com/office/drawing/2014/main" id="{C69AADF0-04A8-9949-B123-3B186C0A3480}"/>
                </a:ext>
              </a:extLst>
            </p:cNvPr>
            <p:cNvSpPr/>
            <p:nvPr/>
          </p:nvSpPr>
          <p:spPr>
            <a:xfrm rot="5400000" flipH="1">
              <a:off x="1566832" y="2933868"/>
              <a:ext cx="1488088" cy="1808019"/>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 fmla="*/ 1616857 w 1616857"/>
                <a:gd name="connsiteY0" fmla="*/ 2249715 h 2249715"/>
                <a:gd name="connsiteX1" fmla="*/ 1616857 w 1616857"/>
                <a:gd name="connsiteY1" fmla="*/ 1 h 2249715"/>
                <a:gd name="connsiteX2" fmla="*/ 1 w 1616857"/>
                <a:gd name="connsiteY2" fmla="*/ 0 h 2249715"/>
              </a:gdLst>
              <a:ahLst/>
              <a:cxnLst>
                <a:cxn ang="0">
                  <a:pos x="connsiteX0" y="connsiteY0"/>
                </a:cxn>
                <a:cxn ang="0">
                  <a:pos x="connsiteX1" y="connsiteY1"/>
                </a:cxn>
                <a:cxn ang="0">
                  <a:pos x="connsiteX2" y="connsiteY2"/>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20" name="椭圆 26">
              <a:extLst>
                <a:ext uri="{FF2B5EF4-FFF2-40B4-BE49-F238E27FC236}">
                  <a16:creationId xmlns:a16="http://schemas.microsoft.com/office/drawing/2014/main" id="{C24C6448-E47A-7C45-9385-64568F60CE0F}"/>
                </a:ext>
              </a:extLst>
            </p:cNvPr>
            <p:cNvSpPr/>
            <p:nvPr/>
          </p:nvSpPr>
          <p:spPr>
            <a:xfrm rot="5400000" flipH="1">
              <a:off x="4377801" y="4550172"/>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21" name="椭圆 27">
              <a:extLst>
                <a:ext uri="{FF2B5EF4-FFF2-40B4-BE49-F238E27FC236}">
                  <a16:creationId xmlns:a16="http://schemas.microsoft.com/office/drawing/2014/main" id="{76A67B41-75F8-734C-B589-CA90E36A07B9}"/>
                </a:ext>
              </a:extLst>
            </p:cNvPr>
            <p:cNvSpPr/>
            <p:nvPr/>
          </p:nvSpPr>
          <p:spPr>
            <a:xfrm rot="5400000" flipH="1">
              <a:off x="1316612" y="3071816"/>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cxnSp>
          <p:nvCxnSpPr>
            <p:cNvPr id="22" name="直接连接符 28">
              <a:extLst>
                <a:ext uri="{FF2B5EF4-FFF2-40B4-BE49-F238E27FC236}">
                  <a16:creationId xmlns:a16="http://schemas.microsoft.com/office/drawing/2014/main" id="{41891B0A-0B9E-524D-AE9A-193A6333C007}"/>
                </a:ext>
              </a:extLst>
            </p:cNvPr>
            <p:cNvCxnSpPr>
              <a:stCxn id="19" idx="2"/>
            </p:cNvCxnSpPr>
            <p:nvPr/>
          </p:nvCxnSpPr>
          <p:spPr>
            <a:xfrm>
              <a:off x="3214886" y="4581921"/>
              <a:ext cx="1152128" cy="1"/>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23" name="组合 29">
            <a:extLst>
              <a:ext uri="{FF2B5EF4-FFF2-40B4-BE49-F238E27FC236}">
                <a16:creationId xmlns:a16="http://schemas.microsoft.com/office/drawing/2014/main" id="{72C0CB04-B7DD-B643-87E0-93C5993BC88C}"/>
              </a:ext>
            </a:extLst>
          </p:cNvPr>
          <p:cNvGrpSpPr/>
          <p:nvPr/>
        </p:nvGrpSpPr>
        <p:grpSpPr>
          <a:xfrm>
            <a:off x="4475908" y="1555821"/>
            <a:ext cx="3222466" cy="554993"/>
            <a:chOff x="5967100" y="1528041"/>
            <a:chExt cx="4296062" cy="739934"/>
          </a:xfrm>
        </p:grpSpPr>
        <p:sp>
          <p:nvSpPr>
            <p:cNvPr id="24" name="任意多边形 30">
              <a:extLst>
                <a:ext uri="{FF2B5EF4-FFF2-40B4-BE49-F238E27FC236}">
                  <a16:creationId xmlns:a16="http://schemas.microsoft.com/office/drawing/2014/main" id="{FFD27FBB-7FD4-2049-8C1A-CF0F8129588F}"/>
                </a:ext>
              </a:extLst>
            </p:cNvPr>
            <p:cNvSpPr/>
            <p:nvPr/>
          </p:nvSpPr>
          <p:spPr>
            <a:xfrm rot="5400000">
              <a:off x="6625879" y="986999"/>
              <a:ext cx="666846" cy="1808019"/>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 fmla="*/ 1616857 w 1616857"/>
                <a:gd name="connsiteY0" fmla="*/ 2249715 h 2249715"/>
                <a:gd name="connsiteX1" fmla="*/ 1616857 w 1616857"/>
                <a:gd name="connsiteY1" fmla="*/ 1 h 2249715"/>
                <a:gd name="connsiteX2" fmla="*/ 1 w 1616857"/>
                <a:gd name="connsiteY2" fmla="*/ 0 h 2249715"/>
              </a:gdLst>
              <a:ahLst/>
              <a:cxnLst>
                <a:cxn ang="0">
                  <a:pos x="connsiteX0" y="connsiteY0"/>
                </a:cxn>
                <a:cxn ang="0">
                  <a:pos x="connsiteX1" y="connsiteY1"/>
                </a:cxn>
                <a:cxn ang="0">
                  <a:pos x="connsiteX2" y="connsiteY2"/>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25" name="椭圆 31">
              <a:extLst>
                <a:ext uri="{FF2B5EF4-FFF2-40B4-BE49-F238E27FC236}">
                  <a16:creationId xmlns:a16="http://schemas.microsoft.com/office/drawing/2014/main" id="{D1E4DE33-32C7-CC4B-803D-AEF6A3766D6E}"/>
                </a:ext>
              </a:extLst>
            </p:cNvPr>
            <p:cNvSpPr/>
            <p:nvPr/>
          </p:nvSpPr>
          <p:spPr>
            <a:xfrm rot="5400000" flipH="1">
              <a:off x="10201868" y="1525835"/>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26" name="椭圆 32">
              <a:extLst>
                <a:ext uri="{FF2B5EF4-FFF2-40B4-BE49-F238E27FC236}">
                  <a16:creationId xmlns:a16="http://schemas.microsoft.com/office/drawing/2014/main" id="{233A369D-4A36-964A-9823-9ACB8F1CA880}"/>
                </a:ext>
              </a:extLst>
            </p:cNvPr>
            <p:cNvSpPr/>
            <p:nvPr/>
          </p:nvSpPr>
          <p:spPr>
            <a:xfrm rot="5400000" flipH="1">
              <a:off x="5965038" y="2202414"/>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cxnSp>
          <p:nvCxnSpPr>
            <p:cNvPr id="27" name="直接连接符 33">
              <a:extLst>
                <a:ext uri="{FF2B5EF4-FFF2-40B4-BE49-F238E27FC236}">
                  <a16:creationId xmlns:a16="http://schemas.microsoft.com/office/drawing/2014/main" id="{FF478ADD-C775-984F-96C5-8D8318873817}"/>
                </a:ext>
              </a:extLst>
            </p:cNvPr>
            <p:cNvCxnSpPr/>
            <p:nvPr/>
          </p:nvCxnSpPr>
          <p:spPr>
            <a:xfrm>
              <a:off x="7863312" y="1557585"/>
              <a:ext cx="2336350" cy="0"/>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28" name="组合 34">
            <a:extLst>
              <a:ext uri="{FF2B5EF4-FFF2-40B4-BE49-F238E27FC236}">
                <a16:creationId xmlns:a16="http://schemas.microsoft.com/office/drawing/2014/main" id="{05B18AA6-1188-7743-A604-B566A7B1788F}"/>
              </a:ext>
            </a:extLst>
          </p:cNvPr>
          <p:cNvGrpSpPr/>
          <p:nvPr/>
        </p:nvGrpSpPr>
        <p:grpSpPr>
          <a:xfrm>
            <a:off x="5328185" y="3295899"/>
            <a:ext cx="2214533" cy="554993"/>
            <a:chOff x="7103319" y="3847966"/>
            <a:chExt cx="2952327" cy="739934"/>
          </a:xfrm>
        </p:grpSpPr>
        <p:sp>
          <p:nvSpPr>
            <p:cNvPr id="29" name="任意多边形 35">
              <a:extLst>
                <a:ext uri="{FF2B5EF4-FFF2-40B4-BE49-F238E27FC236}">
                  <a16:creationId xmlns:a16="http://schemas.microsoft.com/office/drawing/2014/main" id="{0B554274-5C45-D44C-9FDC-C5541812C490}"/>
                </a:ext>
              </a:extLst>
            </p:cNvPr>
            <p:cNvSpPr/>
            <p:nvPr/>
          </p:nvSpPr>
          <p:spPr>
            <a:xfrm rot="5400000">
              <a:off x="7498068" y="3570955"/>
              <a:ext cx="666846" cy="1279958"/>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 fmla="*/ 1616857 w 1616857"/>
                <a:gd name="connsiteY0" fmla="*/ 2249715 h 2249715"/>
                <a:gd name="connsiteX1" fmla="*/ 1616857 w 1616857"/>
                <a:gd name="connsiteY1" fmla="*/ 1 h 2249715"/>
                <a:gd name="connsiteX2" fmla="*/ 1 w 1616857"/>
                <a:gd name="connsiteY2" fmla="*/ 0 h 2249715"/>
              </a:gdLst>
              <a:ahLst/>
              <a:cxnLst>
                <a:cxn ang="0">
                  <a:pos x="connsiteX0" y="connsiteY0"/>
                </a:cxn>
                <a:cxn ang="0">
                  <a:pos x="connsiteX1" y="connsiteY1"/>
                </a:cxn>
                <a:cxn ang="0">
                  <a:pos x="connsiteX2" y="connsiteY2"/>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30" name="椭圆 36">
              <a:extLst>
                <a:ext uri="{FF2B5EF4-FFF2-40B4-BE49-F238E27FC236}">
                  <a16:creationId xmlns:a16="http://schemas.microsoft.com/office/drawing/2014/main" id="{C5EA619B-D9B7-6741-B94F-BAA2632AA3FB}"/>
                </a:ext>
              </a:extLst>
            </p:cNvPr>
            <p:cNvSpPr/>
            <p:nvPr/>
          </p:nvSpPr>
          <p:spPr>
            <a:xfrm rot="5400000" flipH="1">
              <a:off x="9994352" y="3845760"/>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31" name="椭圆 37">
              <a:extLst>
                <a:ext uri="{FF2B5EF4-FFF2-40B4-BE49-F238E27FC236}">
                  <a16:creationId xmlns:a16="http://schemas.microsoft.com/office/drawing/2014/main" id="{43BA5DED-D009-7043-BE1D-14C275A24BC5}"/>
                </a:ext>
              </a:extLst>
            </p:cNvPr>
            <p:cNvSpPr/>
            <p:nvPr/>
          </p:nvSpPr>
          <p:spPr>
            <a:xfrm rot="5400000" flipH="1">
              <a:off x="7101257" y="4522339"/>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cxnSp>
          <p:nvCxnSpPr>
            <p:cNvPr id="32" name="直接连接符 38">
              <a:extLst>
                <a:ext uri="{FF2B5EF4-FFF2-40B4-BE49-F238E27FC236}">
                  <a16:creationId xmlns:a16="http://schemas.microsoft.com/office/drawing/2014/main" id="{AC80B16B-A73F-8642-8AB1-D882C23087A2}"/>
                </a:ext>
              </a:extLst>
            </p:cNvPr>
            <p:cNvCxnSpPr/>
            <p:nvPr/>
          </p:nvCxnSpPr>
          <p:spPr>
            <a:xfrm>
              <a:off x="8471470" y="3877510"/>
              <a:ext cx="1492211" cy="0"/>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33" name="组合 39">
            <a:extLst>
              <a:ext uri="{FF2B5EF4-FFF2-40B4-BE49-F238E27FC236}">
                <a16:creationId xmlns:a16="http://schemas.microsoft.com/office/drawing/2014/main" id="{13B797D6-3C09-7447-932D-70A913F975CC}"/>
              </a:ext>
            </a:extLst>
          </p:cNvPr>
          <p:cNvGrpSpPr/>
          <p:nvPr/>
        </p:nvGrpSpPr>
        <p:grpSpPr>
          <a:xfrm>
            <a:off x="5922327" y="1577979"/>
            <a:ext cx="2898145" cy="1023394"/>
            <a:chOff x="7895405" y="1557586"/>
            <a:chExt cx="3863689" cy="1364423"/>
          </a:xfrm>
        </p:grpSpPr>
        <p:sp>
          <p:nvSpPr>
            <p:cNvPr id="34" name="文本框 91">
              <a:extLst>
                <a:ext uri="{FF2B5EF4-FFF2-40B4-BE49-F238E27FC236}">
                  <a16:creationId xmlns:a16="http://schemas.microsoft.com/office/drawing/2014/main" id="{66FC6C69-AA27-B948-A0B8-8D0AAA17B2D3}"/>
                </a:ext>
              </a:extLst>
            </p:cNvPr>
            <p:cNvSpPr txBox="1"/>
            <p:nvPr/>
          </p:nvSpPr>
          <p:spPr>
            <a:xfrm>
              <a:off x="7895405" y="1557586"/>
              <a:ext cx="1452521" cy="369304"/>
            </a:xfrm>
            <a:prstGeom prst="rect">
              <a:avLst/>
            </a:prstGeom>
            <a:noFill/>
          </p:spPr>
          <p:txBody>
            <a:bodyPr wrap="square" rtlCol="0">
              <a:spAutoFit/>
            </a:bodyPr>
            <a:lstStyle/>
            <a:p>
              <a:r>
                <a:rPr lang="en-US" altLang="zh-CN" sz="1200" b="1" dirty="0" err="1">
                  <a:solidFill>
                    <a:schemeClr val="accent1"/>
                  </a:solidFill>
                  <a:latin typeface="Cambria" panose="02040503050406030204" pitchFamily="18" charset="0"/>
                  <a:ea typeface="微软雅黑" pitchFamily="34" charset="-122"/>
                </a:rPr>
                <a:t>Chuyển</a:t>
              </a:r>
              <a:r>
                <a:rPr lang="en-US" altLang="zh-CN" sz="1200" b="1" dirty="0">
                  <a:solidFill>
                    <a:schemeClr val="accent1"/>
                  </a:solidFill>
                  <a:latin typeface="Cambria" panose="02040503050406030204" pitchFamily="18" charset="0"/>
                  <a:ea typeface="微软雅黑" pitchFamily="34" charset="-122"/>
                </a:rPr>
                <a:t> </a:t>
              </a:r>
              <a:r>
                <a:rPr lang="en-US" altLang="zh-CN" sz="1200" b="1" dirty="0" err="1">
                  <a:solidFill>
                    <a:schemeClr val="accent1"/>
                  </a:solidFill>
                  <a:latin typeface="Cambria" panose="02040503050406030204" pitchFamily="18" charset="0"/>
                  <a:ea typeface="微软雅黑" pitchFamily="34" charset="-122"/>
                </a:rPr>
                <a:t>tiếp</a:t>
              </a:r>
              <a:endParaRPr lang="zh-CN" altLang="en-US" sz="1200" b="1" dirty="0">
                <a:solidFill>
                  <a:schemeClr val="accent1"/>
                </a:solidFill>
                <a:latin typeface="Cambria" panose="02040503050406030204" pitchFamily="18" charset="0"/>
                <a:ea typeface="微软雅黑" pitchFamily="34" charset="-122"/>
              </a:endParaRPr>
            </a:p>
          </p:txBody>
        </p:sp>
        <p:sp>
          <p:nvSpPr>
            <p:cNvPr id="35" name="矩形 47">
              <a:extLst>
                <a:ext uri="{FF2B5EF4-FFF2-40B4-BE49-F238E27FC236}">
                  <a16:creationId xmlns:a16="http://schemas.microsoft.com/office/drawing/2014/main" id="{C1A17EF9-E593-4446-BE01-B612085A77F7}"/>
                </a:ext>
              </a:extLst>
            </p:cNvPr>
            <p:cNvSpPr>
              <a:spLocks noChangeArrowheads="1"/>
            </p:cNvSpPr>
            <p:nvPr/>
          </p:nvSpPr>
          <p:spPr bwMode="auto">
            <a:xfrm>
              <a:off x="7941855" y="1917627"/>
              <a:ext cx="3817239" cy="100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gn="just">
                <a:lnSpc>
                  <a:spcPct val="130000"/>
                </a:lnSpc>
                <a:spcBef>
                  <a:spcPct val="0"/>
                </a:spcBef>
              </a:pPr>
              <a:r>
                <a:rPr lang="vi-VN" altLang="zh-CN" sz="900" dirty="0">
                  <a:solidFill>
                    <a:schemeClr val="tx1">
                      <a:lumMod val="50000"/>
                      <a:lumOff val="50000"/>
                    </a:schemeClr>
                  </a:solidFill>
                  <a:latin typeface="Cambria" panose="02040503050406030204" pitchFamily="18" charset="0"/>
                  <a:ea typeface="微软雅黑" pitchFamily="34" charset="-122"/>
                </a:rPr>
                <a:t>Lưu lượng truy cập Internet sẽ truyền qua máy chủ proxy theo đường của nó đến địa chỉ bạn yêu cầu và máy chủ proxy đó sẽ chuyển tiếp dữ liệu nhận được từ website đến người dùng.</a:t>
              </a:r>
              <a:endParaRPr lang="en-US" altLang="zh-CN" sz="900" dirty="0">
                <a:solidFill>
                  <a:schemeClr val="tx1">
                    <a:lumMod val="50000"/>
                    <a:lumOff val="50000"/>
                  </a:schemeClr>
                </a:solidFill>
                <a:latin typeface="Cambria" panose="02040503050406030204" pitchFamily="18" charset="0"/>
                <a:ea typeface="微软雅黑" pitchFamily="34" charset="-122"/>
                <a:sym typeface="微软雅黑" pitchFamily="34" charset="-122"/>
              </a:endParaRPr>
            </a:p>
          </p:txBody>
        </p:sp>
      </p:grpSp>
      <p:grpSp>
        <p:nvGrpSpPr>
          <p:cNvPr id="36" name="组合 42">
            <a:extLst>
              <a:ext uri="{FF2B5EF4-FFF2-40B4-BE49-F238E27FC236}">
                <a16:creationId xmlns:a16="http://schemas.microsoft.com/office/drawing/2014/main" id="{D340EABD-C229-2A4D-B2A0-FD9D26B0D9F8}"/>
              </a:ext>
            </a:extLst>
          </p:cNvPr>
          <p:cNvGrpSpPr/>
          <p:nvPr/>
        </p:nvGrpSpPr>
        <p:grpSpPr>
          <a:xfrm>
            <a:off x="6365828" y="3346186"/>
            <a:ext cx="2670667" cy="1037524"/>
            <a:chOff x="8486666" y="3915011"/>
            <a:chExt cx="3560427" cy="1383259"/>
          </a:xfrm>
        </p:grpSpPr>
        <p:sp>
          <p:nvSpPr>
            <p:cNvPr id="37" name="文本框 112">
              <a:extLst>
                <a:ext uri="{FF2B5EF4-FFF2-40B4-BE49-F238E27FC236}">
                  <a16:creationId xmlns:a16="http://schemas.microsoft.com/office/drawing/2014/main" id="{1058566E-809B-A048-AE7D-7A6C7AB218A3}"/>
                </a:ext>
              </a:extLst>
            </p:cNvPr>
            <p:cNvSpPr txBox="1"/>
            <p:nvPr/>
          </p:nvSpPr>
          <p:spPr>
            <a:xfrm>
              <a:off x="8486666" y="3915011"/>
              <a:ext cx="1280948" cy="369303"/>
            </a:xfrm>
            <a:prstGeom prst="rect">
              <a:avLst/>
            </a:prstGeom>
            <a:noFill/>
          </p:spPr>
          <p:txBody>
            <a:bodyPr wrap="square" rtlCol="0">
              <a:spAutoFit/>
            </a:bodyPr>
            <a:lstStyle/>
            <a:p>
              <a:r>
                <a:rPr lang="en-US" altLang="zh-CN" sz="1200" b="1" dirty="0" err="1">
                  <a:solidFill>
                    <a:schemeClr val="accent3"/>
                  </a:solidFill>
                  <a:latin typeface="Cambria" panose="02040503050406030204" pitchFamily="18" charset="0"/>
                  <a:ea typeface="微软雅黑" pitchFamily="34" charset="-122"/>
                </a:rPr>
                <a:t>Bảo</a:t>
              </a:r>
              <a:r>
                <a:rPr lang="en-US" altLang="zh-CN" sz="1200" b="1" dirty="0">
                  <a:solidFill>
                    <a:schemeClr val="accent3"/>
                  </a:solidFill>
                  <a:latin typeface="Cambria" panose="02040503050406030204" pitchFamily="18" charset="0"/>
                  <a:ea typeface="微软雅黑" pitchFamily="34" charset="-122"/>
                </a:rPr>
                <a:t> </a:t>
              </a:r>
              <a:r>
                <a:rPr lang="en-US" altLang="zh-CN" sz="1200" b="1" dirty="0" err="1">
                  <a:solidFill>
                    <a:schemeClr val="accent3"/>
                  </a:solidFill>
                  <a:latin typeface="Cambria" panose="02040503050406030204" pitchFamily="18" charset="0"/>
                  <a:ea typeface="微软雅黑" pitchFamily="34" charset="-122"/>
                </a:rPr>
                <a:t>mật</a:t>
              </a:r>
              <a:endParaRPr lang="zh-CN" altLang="en-US" sz="1200" b="1" dirty="0">
                <a:solidFill>
                  <a:schemeClr val="accent3"/>
                </a:solidFill>
                <a:latin typeface="Cambria" panose="02040503050406030204" pitchFamily="18" charset="0"/>
                <a:ea typeface="微软雅黑" pitchFamily="34" charset="-122"/>
              </a:endParaRPr>
            </a:p>
          </p:txBody>
        </p:sp>
        <p:sp>
          <p:nvSpPr>
            <p:cNvPr id="38" name="矩形 47">
              <a:extLst>
                <a:ext uri="{FF2B5EF4-FFF2-40B4-BE49-F238E27FC236}">
                  <a16:creationId xmlns:a16="http://schemas.microsoft.com/office/drawing/2014/main" id="{FD888E58-0DBD-F146-B6C3-0D03B850DA65}"/>
                </a:ext>
              </a:extLst>
            </p:cNvPr>
            <p:cNvSpPr>
              <a:spLocks noChangeArrowheads="1"/>
            </p:cNvSpPr>
            <p:nvPr/>
          </p:nvSpPr>
          <p:spPr bwMode="auto">
            <a:xfrm>
              <a:off x="8543479" y="4293890"/>
              <a:ext cx="3503614" cy="100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gn="just">
                <a:lnSpc>
                  <a:spcPct val="130000"/>
                </a:lnSpc>
                <a:spcBef>
                  <a:spcPct val="0"/>
                </a:spcBef>
              </a:pPr>
              <a:r>
                <a:rPr lang="vi-VN" altLang="zh-CN" sz="900" dirty="0">
                  <a:solidFill>
                    <a:schemeClr val="tx1">
                      <a:lumMod val="50000"/>
                      <a:lumOff val="50000"/>
                    </a:schemeClr>
                  </a:solidFill>
                  <a:latin typeface="Cambria" panose="02040503050406030204" pitchFamily="18" charset="0"/>
                  <a:ea typeface="微软雅黑" pitchFamily="34" charset="-122"/>
                </a:rPr>
                <a:t>Làm chức năng tạm giữ những yêu cầu Internet của các máy khách để chúng không giao tiếp trực tiếp Internet. Người dùng sẽ không truy cập được những trang web không cho phép (bị cấm).</a:t>
              </a:r>
              <a:endParaRPr lang="en-US" altLang="zh-CN" sz="900" dirty="0">
                <a:solidFill>
                  <a:schemeClr val="tx1">
                    <a:lumMod val="50000"/>
                    <a:lumOff val="50000"/>
                  </a:schemeClr>
                </a:solidFill>
                <a:latin typeface="Cambria" panose="02040503050406030204" pitchFamily="18" charset="0"/>
                <a:ea typeface="微软雅黑" pitchFamily="34" charset="-122"/>
                <a:sym typeface="微软雅黑" pitchFamily="34" charset="-122"/>
              </a:endParaRPr>
            </a:p>
          </p:txBody>
        </p:sp>
      </p:grpSp>
      <p:grpSp>
        <p:nvGrpSpPr>
          <p:cNvPr id="39" name="组合 45">
            <a:extLst>
              <a:ext uri="{FF2B5EF4-FFF2-40B4-BE49-F238E27FC236}">
                <a16:creationId xmlns:a16="http://schemas.microsoft.com/office/drawing/2014/main" id="{92F785FA-75B2-E347-A4C9-7F6B7A80AC32}"/>
              </a:ext>
            </a:extLst>
          </p:cNvPr>
          <p:cNvGrpSpPr/>
          <p:nvPr/>
        </p:nvGrpSpPr>
        <p:grpSpPr>
          <a:xfrm>
            <a:off x="179513" y="2773015"/>
            <a:ext cx="2403837" cy="931064"/>
            <a:chOff x="239318" y="3150841"/>
            <a:chExt cx="3204700" cy="1241323"/>
          </a:xfrm>
        </p:grpSpPr>
        <p:sp>
          <p:nvSpPr>
            <p:cNvPr id="40" name="文本框 120">
              <a:extLst>
                <a:ext uri="{FF2B5EF4-FFF2-40B4-BE49-F238E27FC236}">
                  <a16:creationId xmlns:a16="http://schemas.microsoft.com/office/drawing/2014/main" id="{4FA9B219-3107-7A4A-859B-4A77AB873820}"/>
                </a:ext>
              </a:extLst>
            </p:cNvPr>
            <p:cNvSpPr txBox="1"/>
            <p:nvPr/>
          </p:nvSpPr>
          <p:spPr>
            <a:xfrm>
              <a:off x="1622472" y="3150841"/>
              <a:ext cx="1821546" cy="369303"/>
            </a:xfrm>
            <a:prstGeom prst="rect">
              <a:avLst/>
            </a:prstGeom>
            <a:noFill/>
          </p:spPr>
          <p:txBody>
            <a:bodyPr wrap="square" rtlCol="0">
              <a:spAutoFit/>
            </a:bodyPr>
            <a:lstStyle/>
            <a:p>
              <a:r>
                <a:rPr lang="en-US" altLang="zh-CN" sz="1200" b="1" dirty="0" err="1">
                  <a:solidFill>
                    <a:schemeClr val="accent2"/>
                  </a:solidFill>
                  <a:latin typeface="Cambria" panose="02040503050406030204" pitchFamily="18" charset="0"/>
                  <a:ea typeface="微软雅黑" pitchFamily="34" charset="-122"/>
                  <a:cs typeface="Times New Roman" panose="02020603050405020304" pitchFamily="18" charset="0"/>
                </a:rPr>
                <a:t>Tăng</a:t>
              </a:r>
              <a:r>
                <a:rPr lang="en-US" altLang="zh-CN" sz="1200" b="1" dirty="0">
                  <a:solidFill>
                    <a:schemeClr val="accent2"/>
                  </a:solidFill>
                  <a:latin typeface="Cambria" panose="02040503050406030204" pitchFamily="18" charset="0"/>
                  <a:ea typeface="微软雅黑" pitchFamily="34" charset="-122"/>
                  <a:cs typeface="Times New Roman" panose="02020603050405020304" pitchFamily="18" charset="0"/>
                </a:rPr>
                <a:t> </a:t>
              </a:r>
              <a:r>
                <a:rPr lang="en-US" altLang="zh-CN" sz="1200" b="1" dirty="0" err="1">
                  <a:solidFill>
                    <a:schemeClr val="accent2"/>
                  </a:solidFill>
                  <a:latin typeface="Cambria" panose="02040503050406030204" pitchFamily="18" charset="0"/>
                  <a:ea typeface="微软雅黑" pitchFamily="34" charset="-122"/>
                  <a:cs typeface="Times New Roman" panose="02020603050405020304" pitchFamily="18" charset="0"/>
                </a:rPr>
                <a:t>hiệu</a:t>
              </a:r>
              <a:r>
                <a:rPr lang="en-US" altLang="zh-CN" sz="1200" b="1" dirty="0">
                  <a:solidFill>
                    <a:schemeClr val="accent2"/>
                  </a:solidFill>
                  <a:latin typeface="Cambria" panose="02040503050406030204" pitchFamily="18" charset="0"/>
                  <a:ea typeface="微软雅黑" pitchFamily="34" charset="-122"/>
                  <a:cs typeface="Times New Roman" panose="02020603050405020304" pitchFamily="18" charset="0"/>
                </a:rPr>
                <a:t> </a:t>
              </a:r>
              <a:r>
                <a:rPr lang="en-US" altLang="zh-CN" sz="1200" b="1" dirty="0" err="1">
                  <a:solidFill>
                    <a:schemeClr val="accent2"/>
                  </a:solidFill>
                  <a:latin typeface="Cambria" panose="02040503050406030204" pitchFamily="18" charset="0"/>
                  <a:ea typeface="微软雅黑" pitchFamily="34" charset="-122"/>
                  <a:cs typeface="Times New Roman" panose="02020603050405020304" pitchFamily="18" charset="0"/>
                </a:rPr>
                <a:t>suất</a:t>
              </a:r>
              <a:endParaRPr lang="zh-CN" altLang="en-US" sz="1200" b="1" dirty="0">
                <a:solidFill>
                  <a:schemeClr val="accent2"/>
                </a:solidFill>
                <a:latin typeface="Cambria" panose="02040503050406030204" pitchFamily="18" charset="0"/>
                <a:ea typeface="微软雅黑" pitchFamily="34" charset="-122"/>
                <a:cs typeface="Times New Roman" panose="02020603050405020304" pitchFamily="18" charset="0"/>
              </a:endParaRPr>
            </a:p>
          </p:txBody>
        </p:sp>
        <p:sp>
          <p:nvSpPr>
            <p:cNvPr id="41" name="矩形 47">
              <a:extLst>
                <a:ext uri="{FF2B5EF4-FFF2-40B4-BE49-F238E27FC236}">
                  <a16:creationId xmlns:a16="http://schemas.microsoft.com/office/drawing/2014/main" id="{15762091-E0C1-1D49-BCFA-D21F323EA2AE}"/>
                </a:ext>
              </a:extLst>
            </p:cNvPr>
            <p:cNvSpPr>
              <a:spLocks noChangeArrowheads="1"/>
            </p:cNvSpPr>
            <p:nvPr/>
          </p:nvSpPr>
          <p:spPr bwMode="auto">
            <a:xfrm>
              <a:off x="239318" y="3539610"/>
              <a:ext cx="2903561" cy="85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gn="just">
                <a:lnSpc>
                  <a:spcPct val="130000"/>
                </a:lnSpc>
                <a:spcBef>
                  <a:spcPct val="0"/>
                </a:spcBef>
              </a:pPr>
              <a:r>
                <a:rPr lang="vi-VN" altLang="zh-CN" sz="750" dirty="0">
                  <a:solidFill>
                    <a:schemeClr val="tx1">
                      <a:lumMod val="50000"/>
                      <a:lumOff val="50000"/>
                    </a:schemeClr>
                  </a:solidFill>
                  <a:latin typeface="微软雅黑" pitchFamily="34" charset="-122"/>
                  <a:ea typeface="微软雅黑" pitchFamily="34" charset="-122"/>
                </a:rPr>
                <a:t>Website được lưu trữ cục bộ, trang này sẽ được truy cập mà không cần phải kết nối Internet, giúp giảm chi phí kết nối và tốc độ duyệt web nhanh hơn.</a:t>
              </a: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sp>
        <p:nvSpPr>
          <p:cNvPr id="43" name="Rectangle 42">
            <a:extLst>
              <a:ext uri="{FF2B5EF4-FFF2-40B4-BE49-F238E27FC236}">
                <a16:creationId xmlns:a16="http://schemas.microsoft.com/office/drawing/2014/main" id="{733E2252-AF98-D14B-9A7F-F8F2E7C0034C}"/>
              </a:ext>
            </a:extLst>
          </p:cNvPr>
          <p:cNvSpPr/>
          <p:nvPr/>
        </p:nvSpPr>
        <p:spPr>
          <a:xfrm>
            <a:off x="499408" y="101416"/>
            <a:ext cx="1150380"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Vai</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trò</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endParaRPr>
          </a:p>
        </p:txBody>
      </p:sp>
      <p:pic>
        <p:nvPicPr>
          <p:cNvPr id="44" name="Graphic 43" descr="Lightbulb and gear">
            <a:extLst>
              <a:ext uri="{FF2B5EF4-FFF2-40B4-BE49-F238E27FC236}">
                <a16:creationId xmlns:a16="http://schemas.microsoft.com/office/drawing/2014/main" id="{D6F165C9-7F2C-1648-B063-2820BE7898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grpSp>
        <p:nvGrpSpPr>
          <p:cNvPr id="46" name="Group 45">
            <a:extLst>
              <a:ext uri="{FF2B5EF4-FFF2-40B4-BE49-F238E27FC236}">
                <a16:creationId xmlns:a16="http://schemas.microsoft.com/office/drawing/2014/main" id="{5BF8E2EC-8F3B-D846-AA4D-3A389142B768}"/>
              </a:ext>
            </a:extLst>
          </p:cNvPr>
          <p:cNvGrpSpPr/>
          <p:nvPr/>
        </p:nvGrpSpPr>
        <p:grpSpPr>
          <a:xfrm>
            <a:off x="3391399" y="3622545"/>
            <a:ext cx="820871" cy="1253881"/>
            <a:chOff x="3391399" y="3622545"/>
            <a:chExt cx="820871" cy="1253881"/>
          </a:xfrm>
        </p:grpSpPr>
        <p:sp>
          <p:nvSpPr>
            <p:cNvPr id="42" name="任意多边形 16">
              <a:extLst>
                <a:ext uri="{FF2B5EF4-FFF2-40B4-BE49-F238E27FC236}">
                  <a16:creationId xmlns:a16="http://schemas.microsoft.com/office/drawing/2014/main" id="{E42BF569-DA01-7F4E-B845-AB1CB0D31BBA}"/>
                </a:ext>
              </a:extLst>
            </p:cNvPr>
            <p:cNvSpPr/>
            <p:nvPr/>
          </p:nvSpPr>
          <p:spPr>
            <a:xfrm rot="8121110">
              <a:off x="3426664" y="3622545"/>
              <a:ext cx="785606" cy="1253881"/>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00B0F0"/>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a typeface="微软雅黑" panose="020B0503020204020204" pitchFamily="34" charset="-122"/>
              </a:endParaRPr>
            </a:p>
          </p:txBody>
        </p:sp>
        <p:sp>
          <p:nvSpPr>
            <p:cNvPr id="45" name="文本框 33">
              <a:extLst>
                <a:ext uri="{FF2B5EF4-FFF2-40B4-BE49-F238E27FC236}">
                  <a16:creationId xmlns:a16="http://schemas.microsoft.com/office/drawing/2014/main" id="{8995F823-F78F-FC4F-8368-78AAF8E6B7A5}"/>
                </a:ext>
              </a:extLst>
            </p:cNvPr>
            <p:cNvSpPr txBox="1"/>
            <p:nvPr/>
          </p:nvSpPr>
          <p:spPr>
            <a:xfrm>
              <a:off x="3391399" y="3918032"/>
              <a:ext cx="588926" cy="369446"/>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ea typeface="微软雅黑" panose="020B0503020204020204" pitchFamily="34" charset="-122"/>
                  <a:cs typeface="Iskoola Pota" panose="020B0502040204020203" pitchFamily="34" charset="0"/>
                </a:rPr>
                <a:t>03</a:t>
              </a:r>
              <a:endParaRPr lang="zh-CN" altLang="en-US" sz="1800" dirty="0">
                <a:solidFill>
                  <a:schemeClr val="bg1"/>
                </a:solidFill>
                <a:latin typeface="Impact" panose="020B0806030902050204" pitchFamily="34" charset="0"/>
                <a:ea typeface="微软雅黑" panose="020B0503020204020204" pitchFamily="34" charset="-122"/>
                <a:cs typeface="Iskoola Pota" panose="020B0502040204020203" pitchFamily="34" charset="0"/>
              </a:endParaRPr>
            </a:p>
          </p:txBody>
        </p:sp>
      </p:grpSp>
    </p:spTree>
    <p:extLst>
      <p:ext uri="{BB962C8B-B14F-4D97-AF65-F5344CB8AC3E}">
        <p14:creationId xmlns:p14="http://schemas.microsoft.com/office/powerpoint/2010/main" val="5130998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250" fill="hold"/>
                                        <p:tgtEl>
                                          <p:spTgt spid="44"/>
                                        </p:tgtEl>
                                        <p:attrNameLst>
                                          <p:attrName>ppt_w</p:attrName>
                                        </p:attrNameLst>
                                      </p:cBhvr>
                                      <p:tavLst>
                                        <p:tav tm="0">
                                          <p:val>
                                            <p:fltVal val="0"/>
                                          </p:val>
                                        </p:tav>
                                        <p:tav tm="100000">
                                          <p:val>
                                            <p:strVal val="#ppt_w"/>
                                          </p:val>
                                        </p:tav>
                                      </p:tavLst>
                                    </p:anim>
                                    <p:anim calcmode="lin" valueType="num">
                                      <p:cBhvr>
                                        <p:cTn id="8" dur="250" fill="hold"/>
                                        <p:tgtEl>
                                          <p:spTgt spid="44"/>
                                        </p:tgtEl>
                                        <p:attrNameLst>
                                          <p:attrName>ppt_h</p:attrName>
                                        </p:attrNameLst>
                                      </p:cBhvr>
                                      <p:tavLst>
                                        <p:tav tm="0">
                                          <p:val>
                                            <p:fltVal val="0"/>
                                          </p:val>
                                        </p:tav>
                                        <p:tav tm="100000">
                                          <p:val>
                                            <p:strVal val="#ppt_h"/>
                                          </p:val>
                                        </p:tav>
                                      </p:tavLst>
                                    </p:anim>
                                    <p:animEffect transition="in" filter="fade">
                                      <p:cBhvr>
                                        <p:cTn id="9" dur="250"/>
                                        <p:tgtEl>
                                          <p:spTgt spid="44"/>
                                        </p:tgtEl>
                                      </p:cBhvr>
                                    </p:animEffect>
                                  </p:childTnLst>
                                </p:cTn>
                              </p:par>
                            </p:childTnLst>
                          </p:cTn>
                        </p:par>
                        <p:par>
                          <p:cTn id="10" fill="hold">
                            <p:stCondLst>
                              <p:cond delay="250"/>
                            </p:stCondLst>
                            <p:childTnLst>
                              <p:par>
                                <p:cTn id="11" presetID="12" presetClass="entr" presetSubtype="8"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p:tgtEl>
                                          <p:spTgt spid="43"/>
                                        </p:tgtEl>
                                        <p:attrNameLst>
                                          <p:attrName>ppt_x</p:attrName>
                                        </p:attrNameLst>
                                      </p:cBhvr>
                                      <p:tavLst>
                                        <p:tav tm="0">
                                          <p:val>
                                            <p:strVal val="#ppt_x-#ppt_w*1.125000"/>
                                          </p:val>
                                        </p:tav>
                                        <p:tav tm="100000">
                                          <p:val>
                                            <p:strVal val="#ppt_x"/>
                                          </p:val>
                                        </p:tav>
                                      </p:tavLst>
                                    </p:anim>
                                    <p:animEffect transition="in" filter="wipe(right)">
                                      <p:cBhvr>
                                        <p:cTn id="14" dur="500"/>
                                        <p:tgtEl>
                                          <p:spTgt spid="43"/>
                                        </p:tgtEl>
                                      </p:cBhvr>
                                    </p:animEffect>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300"/>
                                        <p:tgtEl>
                                          <p:spTgt spid="2"/>
                                        </p:tgtEl>
                                      </p:cBhvr>
                                    </p:animEffect>
                                  </p:childTnLst>
                                </p:cTn>
                              </p:par>
                            </p:childTnLst>
                          </p:cTn>
                        </p:par>
                        <p:par>
                          <p:cTn id="18" fill="hold">
                            <p:stCondLst>
                              <p:cond delay="750"/>
                            </p:stCondLst>
                            <p:childTnLst>
                              <p:par>
                                <p:cTn id="19" presetID="2" presetClass="entr" presetSubtype="1"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0-#ppt_w/2"/>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right)">
                                      <p:cBhvr>
                                        <p:cTn id="35" dur="250"/>
                                        <p:tgtEl>
                                          <p:spTgt spid="4"/>
                                        </p:tgtEl>
                                      </p:cBhvr>
                                    </p:animEffect>
                                  </p:childTnLst>
                                </p:cTn>
                              </p:par>
                            </p:childTnLst>
                          </p:cTn>
                        </p:par>
                        <p:par>
                          <p:cTn id="36" fill="hold">
                            <p:stCondLst>
                              <p:cond delay="250"/>
                            </p:stCondLst>
                            <p:childTnLst>
                              <p:par>
                                <p:cTn id="37" presetID="2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par>
                          <p:cTn id="45" fill="hold">
                            <p:stCondLst>
                              <p:cond delay="750"/>
                            </p:stCondLst>
                            <p:childTnLst>
                              <p:par>
                                <p:cTn id="46" presetID="22" presetClass="entr" presetSubtype="8"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par>
                          <p:cTn id="49" fill="hold">
                            <p:stCondLst>
                              <p:cond delay="1250"/>
                            </p:stCondLst>
                            <p:childTnLst>
                              <p:par>
                                <p:cTn id="50" presetID="47"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anim calcmode="lin" valueType="num">
                                      <p:cBhvr>
                                        <p:cTn id="53" dur="500" fill="hold"/>
                                        <p:tgtEl>
                                          <p:spTgt spid="33"/>
                                        </p:tgtEl>
                                        <p:attrNameLst>
                                          <p:attrName>ppt_x</p:attrName>
                                        </p:attrNameLst>
                                      </p:cBhvr>
                                      <p:tavLst>
                                        <p:tav tm="0">
                                          <p:val>
                                            <p:strVal val="#ppt_x"/>
                                          </p:val>
                                        </p:tav>
                                        <p:tav tm="100000">
                                          <p:val>
                                            <p:strVal val="#ppt_x"/>
                                          </p:val>
                                        </p:tav>
                                      </p:tavLst>
                                    </p:anim>
                                    <p:anim calcmode="lin" valueType="num">
                                      <p:cBhvr>
                                        <p:cTn id="54"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50"/>
                                        <p:tgtEl>
                                          <p:spTgt spid="5"/>
                                        </p:tgtEl>
                                      </p:cBhvr>
                                    </p:animEffect>
                                  </p:childTnLst>
                                </p:cTn>
                              </p:par>
                            </p:childTnLst>
                          </p:cTn>
                        </p:par>
                        <p:par>
                          <p:cTn id="60" fill="hold">
                            <p:stCondLst>
                              <p:cond delay="250"/>
                            </p:stCondLst>
                            <p:childTnLst>
                              <p:par>
                                <p:cTn id="61" presetID="22" presetClass="entr" presetSubtype="1"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500"/>
                                        <p:tgtEl>
                                          <p:spTgt spid="12"/>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ppt_w</p:attrName>
                                        </p:attrNameLst>
                                      </p:cBhvr>
                                      <p:tavLst>
                                        <p:tav tm="0">
                                          <p:val>
                                            <p:fltVal val="0"/>
                                          </p:val>
                                        </p:tav>
                                        <p:tav tm="100000">
                                          <p:val>
                                            <p:strVal val="#ppt_w"/>
                                          </p:val>
                                        </p:tav>
                                      </p:tavLst>
                                    </p:anim>
                                    <p:anim calcmode="lin" valueType="num">
                                      <p:cBhvr>
                                        <p:cTn id="67" dur="500" fill="hold"/>
                                        <p:tgtEl>
                                          <p:spTgt spid="17"/>
                                        </p:tgtEl>
                                        <p:attrNameLst>
                                          <p:attrName>ppt_h</p:attrName>
                                        </p:attrNameLst>
                                      </p:cBhvr>
                                      <p:tavLst>
                                        <p:tav tm="0">
                                          <p:val>
                                            <p:fltVal val="0"/>
                                          </p:val>
                                        </p:tav>
                                        <p:tav tm="100000">
                                          <p:val>
                                            <p:strVal val="#ppt_h"/>
                                          </p:val>
                                        </p:tav>
                                      </p:tavLst>
                                    </p:anim>
                                    <p:animEffect transition="in" filter="fade">
                                      <p:cBhvr>
                                        <p:cTn id="68" dur="500"/>
                                        <p:tgtEl>
                                          <p:spTgt spid="17"/>
                                        </p:tgtEl>
                                      </p:cBhvr>
                                    </p:animEffect>
                                  </p:childTnLst>
                                </p:cTn>
                              </p:par>
                            </p:childTnLst>
                          </p:cTn>
                        </p:par>
                        <p:par>
                          <p:cTn id="69" fill="hold">
                            <p:stCondLst>
                              <p:cond delay="750"/>
                            </p:stCondLst>
                            <p:childTnLst>
                              <p:par>
                                <p:cTn id="70" presetID="22" presetClass="entr" presetSubtype="8" fill="hold"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left)">
                                      <p:cBhvr>
                                        <p:cTn id="72" dur="250"/>
                                        <p:tgtEl>
                                          <p:spTgt spid="28"/>
                                        </p:tgtEl>
                                      </p:cBhvr>
                                    </p:animEffect>
                                  </p:childTnLst>
                                </p:cTn>
                              </p:par>
                            </p:childTnLst>
                          </p:cTn>
                        </p:par>
                        <p:par>
                          <p:cTn id="73" fill="hold">
                            <p:stCondLst>
                              <p:cond delay="1000"/>
                            </p:stCondLst>
                            <p:childTnLst>
                              <p:par>
                                <p:cTn id="74" presetID="42" presetClass="entr" presetSubtype="0" fill="hold"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anim calcmode="lin" valueType="num">
                                      <p:cBhvr>
                                        <p:cTn id="77" dur="500" fill="hold"/>
                                        <p:tgtEl>
                                          <p:spTgt spid="36"/>
                                        </p:tgtEl>
                                        <p:attrNameLst>
                                          <p:attrName>ppt_x</p:attrName>
                                        </p:attrNameLst>
                                      </p:cBhvr>
                                      <p:tavLst>
                                        <p:tav tm="0">
                                          <p:val>
                                            <p:strVal val="#ppt_x"/>
                                          </p:val>
                                        </p:tav>
                                        <p:tav tm="100000">
                                          <p:val>
                                            <p:strVal val="#ppt_x"/>
                                          </p:val>
                                        </p:tav>
                                      </p:tavLst>
                                    </p:anim>
                                    <p:anim calcmode="lin" valueType="num">
                                      <p:cBhvr>
                                        <p:cTn id="78"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up)">
                                      <p:cBhvr>
                                        <p:cTn id="83" dur="500"/>
                                        <p:tgtEl>
                                          <p:spTgt spid="3"/>
                                        </p:tgtEl>
                                      </p:cBhvr>
                                    </p:animEffec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wipe(down)">
                                      <p:cBhvr>
                                        <p:cTn id="87" dur="500"/>
                                        <p:tgtEl>
                                          <p:spTgt spid="46"/>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16"/>
                                        </p:tgtEl>
                                        <p:attrNameLst>
                                          <p:attrName>style.visibility</p:attrName>
                                        </p:attrNameLst>
                                      </p:cBhvr>
                                      <p:to>
                                        <p:strVal val="visible"/>
                                      </p:to>
                                    </p:set>
                                    <p:anim calcmode="lin" valueType="num">
                                      <p:cBhvr>
                                        <p:cTn id="90" dur="500" fill="hold"/>
                                        <p:tgtEl>
                                          <p:spTgt spid="16"/>
                                        </p:tgtEl>
                                        <p:attrNameLst>
                                          <p:attrName>ppt_w</p:attrName>
                                        </p:attrNameLst>
                                      </p:cBhvr>
                                      <p:tavLst>
                                        <p:tav tm="0">
                                          <p:val>
                                            <p:fltVal val="0"/>
                                          </p:val>
                                        </p:tav>
                                        <p:tav tm="100000">
                                          <p:val>
                                            <p:strVal val="#ppt_w"/>
                                          </p:val>
                                        </p:tav>
                                      </p:tavLst>
                                    </p:anim>
                                    <p:anim calcmode="lin" valueType="num">
                                      <p:cBhvr>
                                        <p:cTn id="91" dur="500" fill="hold"/>
                                        <p:tgtEl>
                                          <p:spTgt spid="16"/>
                                        </p:tgtEl>
                                        <p:attrNameLst>
                                          <p:attrName>ppt_h</p:attrName>
                                        </p:attrNameLst>
                                      </p:cBhvr>
                                      <p:tavLst>
                                        <p:tav tm="0">
                                          <p:val>
                                            <p:fltVal val="0"/>
                                          </p:val>
                                        </p:tav>
                                        <p:tav tm="100000">
                                          <p:val>
                                            <p:strVal val="#ppt_h"/>
                                          </p:val>
                                        </p:tav>
                                      </p:tavLst>
                                    </p:anim>
                                    <p:animEffect transition="in" filter="fade">
                                      <p:cBhvr>
                                        <p:cTn id="92" dur="500"/>
                                        <p:tgtEl>
                                          <p:spTgt spid="16"/>
                                        </p:tgtEl>
                                      </p:cBhvr>
                                    </p:animEffect>
                                  </p:childTnLst>
                                </p:cTn>
                              </p:par>
                            </p:childTnLst>
                          </p:cTn>
                        </p:par>
                        <p:par>
                          <p:cTn id="93" fill="hold">
                            <p:stCondLst>
                              <p:cond delay="1000"/>
                            </p:stCondLst>
                            <p:childTnLst>
                              <p:par>
                                <p:cTn id="94" presetID="22" presetClass="entr" presetSubtype="2" fill="hold" nodeType="after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right)">
                                      <p:cBhvr>
                                        <p:cTn id="96" dur="500"/>
                                        <p:tgtEl>
                                          <p:spTgt spid="18"/>
                                        </p:tgtEl>
                                      </p:cBhvr>
                                    </p:animEffect>
                                  </p:childTnLst>
                                </p:cTn>
                              </p:par>
                            </p:childTnLst>
                          </p:cTn>
                        </p:par>
                        <p:par>
                          <p:cTn id="97" fill="hold">
                            <p:stCondLst>
                              <p:cond delay="1500"/>
                            </p:stCondLst>
                            <p:childTnLst>
                              <p:par>
                                <p:cTn id="98" presetID="47" presetClass="entr" presetSubtype="0" fill="hold" nodeType="after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500"/>
                                        <p:tgtEl>
                                          <p:spTgt spid="39"/>
                                        </p:tgtEl>
                                      </p:cBhvr>
                                    </p:animEffect>
                                    <p:anim calcmode="lin" valueType="num">
                                      <p:cBhvr>
                                        <p:cTn id="101" dur="500" fill="hold"/>
                                        <p:tgtEl>
                                          <p:spTgt spid="39"/>
                                        </p:tgtEl>
                                        <p:attrNameLst>
                                          <p:attrName>ppt_x</p:attrName>
                                        </p:attrNameLst>
                                      </p:cBhvr>
                                      <p:tavLst>
                                        <p:tav tm="0">
                                          <p:val>
                                            <p:strVal val="#ppt_x"/>
                                          </p:val>
                                        </p:tav>
                                        <p:tav tm="100000">
                                          <p:val>
                                            <p:strVal val="#ppt_x"/>
                                          </p:val>
                                        </p:tav>
                                      </p:tavLst>
                                    </p:anim>
                                    <p:anim calcmode="lin" valueType="num">
                                      <p:cBhvr>
                                        <p:cTn id="10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5" grpId="0"/>
      <p:bldP spid="16" grpId="0"/>
      <p:bldP spid="17"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1">
            <a:extLst>
              <a:ext uri="{FF2B5EF4-FFF2-40B4-BE49-F238E27FC236}">
                <a16:creationId xmlns:a16="http://schemas.microsoft.com/office/drawing/2014/main" id="{1FFCA8AD-715B-8E4D-8DE4-5C66C80034ED}"/>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A1D1783-3611-FA44-AA88-9BE41F0244E7}"/>
              </a:ext>
            </a:extLst>
          </p:cNvPr>
          <p:cNvSpPr/>
          <p:nvPr/>
        </p:nvSpPr>
        <p:spPr>
          <a:xfrm>
            <a:off x="499408" y="101416"/>
            <a:ext cx="1601721"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Tính</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năng</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endParaRPr>
          </a:p>
        </p:txBody>
      </p:sp>
      <p:pic>
        <p:nvPicPr>
          <p:cNvPr id="5" name="Graphic 4" descr="Lightbulb and gear">
            <a:extLst>
              <a:ext uri="{FF2B5EF4-FFF2-40B4-BE49-F238E27FC236}">
                <a16:creationId xmlns:a16="http://schemas.microsoft.com/office/drawing/2014/main" id="{BC5A0F5E-78B8-8A40-AAB5-9DB611C765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pic>
        <p:nvPicPr>
          <p:cNvPr id="2" name="Picture 1">
            <a:extLst>
              <a:ext uri="{FF2B5EF4-FFF2-40B4-BE49-F238E27FC236}">
                <a16:creationId xmlns:a16="http://schemas.microsoft.com/office/drawing/2014/main" id="{679E9222-EDCE-2341-B955-FA33561C2A7E}"/>
              </a:ext>
            </a:extLst>
          </p:cNvPr>
          <p:cNvPicPr>
            <a:picLocks noChangeAspect="1"/>
          </p:cNvPicPr>
          <p:nvPr/>
        </p:nvPicPr>
        <p:blipFill>
          <a:blip r:embed="rId4"/>
          <a:stretch>
            <a:fillRect/>
          </a:stretch>
        </p:blipFill>
        <p:spPr>
          <a:xfrm>
            <a:off x="438970" y="1635651"/>
            <a:ext cx="3823693" cy="2546580"/>
          </a:xfrm>
          <a:prstGeom prst="rect">
            <a:avLst/>
          </a:prstGeom>
        </p:spPr>
      </p:pic>
      <p:grpSp>
        <p:nvGrpSpPr>
          <p:cNvPr id="7" name="Group 31">
            <a:extLst>
              <a:ext uri="{FF2B5EF4-FFF2-40B4-BE49-F238E27FC236}">
                <a16:creationId xmlns:a16="http://schemas.microsoft.com/office/drawing/2014/main" id="{617FD168-1494-5344-9C57-8DAFD813AB5A}"/>
              </a:ext>
            </a:extLst>
          </p:cNvPr>
          <p:cNvGrpSpPr/>
          <p:nvPr/>
        </p:nvGrpSpPr>
        <p:grpSpPr>
          <a:xfrm>
            <a:off x="4902509" y="1190833"/>
            <a:ext cx="4061980" cy="518752"/>
            <a:chOff x="5403632" y="2007119"/>
            <a:chExt cx="5415973" cy="691669"/>
          </a:xfrm>
        </p:grpSpPr>
        <p:grpSp>
          <p:nvGrpSpPr>
            <p:cNvPr id="29" name="Group 53">
              <a:extLst>
                <a:ext uri="{FF2B5EF4-FFF2-40B4-BE49-F238E27FC236}">
                  <a16:creationId xmlns:a16="http://schemas.microsoft.com/office/drawing/2014/main" id="{786839CF-26F7-5A49-9809-56E50D5DE22C}"/>
                </a:ext>
              </a:extLst>
            </p:cNvPr>
            <p:cNvGrpSpPr/>
            <p:nvPr/>
          </p:nvGrpSpPr>
          <p:grpSpPr>
            <a:xfrm>
              <a:off x="5403632" y="2028913"/>
              <a:ext cx="399214" cy="399214"/>
              <a:chOff x="0" y="0"/>
              <a:chExt cx="767929" cy="767929"/>
            </a:xfrm>
          </p:grpSpPr>
          <p:sp>
            <p:nvSpPr>
              <p:cNvPr id="33" name="Freeform: Shape 57">
                <a:extLst>
                  <a:ext uri="{FF2B5EF4-FFF2-40B4-BE49-F238E27FC236}">
                    <a16:creationId xmlns:a16="http://schemas.microsoft.com/office/drawing/2014/main" id="{8D17AEB1-26C4-094F-9BA0-5CB80BABBECC}"/>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dirty="0"/>
              </a:p>
            </p:txBody>
          </p:sp>
          <p:sp>
            <p:nvSpPr>
              <p:cNvPr id="34" name="Freeform: Shape 58">
                <a:extLst>
                  <a:ext uri="{FF2B5EF4-FFF2-40B4-BE49-F238E27FC236}">
                    <a16:creationId xmlns:a16="http://schemas.microsoft.com/office/drawing/2014/main" id="{019E9902-D2E7-F642-917B-D059CFF4C7B0}"/>
                  </a:ext>
                </a:extLst>
              </p:cNvPr>
              <p:cNvSpPr/>
              <p:nvPr/>
            </p:nvSpPr>
            <p:spPr>
              <a:xfrm>
                <a:off x="234637" y="227335"/>
                <a:ext cx="298653" cy="313263"/>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grpSp>
          <p:nvGrpSpPr>
            <p:cNvPr id="30" name="Group 54">
              <a:extLst>
                <a:ext uri="{FF2B5EF4-FFF2-40B4-BE49-F238E27FC236}">
                  <a16:creationId xmlns:a16="http://schemas.microsoft.com/office/drawing/2014/main" id="{320062AD-8D44-DE4A-A4AF-10102C4F7157}"/>
                </a:ext>
              </a:extLst>
            </p:cNvPr>
            <p:cNvGrpSpPr/>
            <p:nvPr/>
          </p:nvGrpSpPr>
          <p:grpSpPr>
            <a:xfrm>
              <a:off x="5802845" y="2007119"/>
              <a:ext cx="5016760" cy="691669"/>
              <a:chOff x="6729846" y="3944213"/>
              <a:chExt cx="5016760" cy="691669"/>
            </a:xfrm>
          </p:grpSpPr>
          <p:sp>
            <p:nvSpPr>
              <p:cNvPr id="31" name="Rectangle 55">
                <a:extLst>
                  <a:ext uri="{FF2B5EF4-FFF2-40B4-BE49-F238E27FC236}">
                    <a16:creationId xmlns:a16="http://schemas.microsoft.com/office/drawing/2014/main" id="{D359F063-6C4A-BD4B-B602-26F0B8800AD4}"/>
                  </a:ext>
                </a:extLst>
              </p:cNvPr>
              <p:cNvSpPr/>
              <p:nvPr/>
            </p:nvSpPr>
            <p:spPr>
              <a:xfrm>
                <a:off x="6729846" y="3944213"/>
                <a:ext cx="1368030" cy="215444"/>
              </a:xfrm>
              <a:prstGeom prst="rect">
                <a:avLst/>
              </a:prstGeom>
            </p:spPr>
            <p:txBody>
              <a:bodyPr wrap="none" lIns="144000" tIns="0" rIns="144000" bIns="0" anchor="ctr">
                <a:normAutofit fontScale="85000" lnSpcReduction="20000"/>
              </a:bodyPr>
              <a:lstStyle/>
              <a:p>
                <a:r>
                  <a:rPr lang="en-US" altLang="zh-CN" sz="1400" b="1" dirty="0" err="1">
                    <a:solidFill>
                      <a:schemeClr val="accent1"/>
                    </a:solidFill>
                  </a:rPr>
                  <a:t>Tường</a:t>
                </a:r>
                <a:r>
                  <a:rPr lang="en-US" altLang="zh-CN" sz="1400" b="1" dirty="0">
                    <a:solidFill>
                      <a:schemeClr val="accent1"/>
                    </a:solidFill>
                  </a:rPr>
                  <a:t> </a:t>
                </a:r>
                <a:r>
                  <a:rPr lang="en-US" altLang="zh-CN" sz="1400" b="1" dirty="0" err="1">
                    <a:solidFill>
                      <a:schemeClr val="accent1"/>
                    </a:solidFill>
                  </a:rPr>
                  <a:t>lửa</a:t>
                </a:r>
                <a:r>
                  <a:rPr lang="en-US" altLang="zh-CN" sz="1400" b="1" dirty="0">
                    <a:solidFill>
                      <a:schemeClr val="accent1"/>
                    </a:solidFill>
                  </a:rPr>
                  <a:t> </a:t>
                </a:r>
                <a:r>
                  <a:rPr lang="en-US" altLang="zh-CN" sz="1400" b="1" dirty="0" err="1">
                    <a:solidFill>
                      <a:schemeClr val="accent1"/>
                    </a:solidFill>
                  </a:rPr>
                  <a:t>và</a:t>
                </a:r>
                <a:r>
                  <a:rPr lang="en-US" altLang="zh-CN" sz="1400" b="1" dirty="0">
                    <a:solidFill>
                      <a:schemeClr val="accent1"/>
                    </a:solidFill>
                  </a:rPr>
                  <a:t> Filtering</a:t>
                </a:r>
                <a:endParaRPr lang="zh-CN" altLang="en-US" sz="1400" b="1" dirty="0">
                  <a:solidFill>
                    <a:schemeClr val="accent1"/>
                  </a:solidFill>
                </a:endParaRPr>
              </a:p>
            </p:txBody>
          </p:sp>
          <p:sp>
            <p:nvSpPr>
              <p:cNvPr id="32" name="Rectangle 56">
                <a:extLst>
                  <a:ext uri="{FF2B5EF4-FFF2-40B4-BE49-F238E27FC236}">
                    <a16:creationId xmlns:a16="http://schemas.microsoft.com/office/drawing/2014/main" id="{0EE8A69B-E5FD-A547-8FD8-7AB68AB083C3}"/>
                  </a:ext>
                </a:extLst>
              </p:cNvPr>
              <p:cNvSpPr/>
              <p:nvPr/>
            </p:nvSpPr>
            <p:spPr>
              <a:xfrm>
                <a:off x="6729846" y="4150812"/>
                <a:ext cx="5016760" cy="485070"/>
              </a:xfrm>
              <a:prstGeom prst="rect">
                <a:avLst/>
              </a:prstGeom>
            </p:spPr>
            <p:txBody>
              <a:bodyPr wrap="square" lIns="144000" tIns="0" rIns="144000" bIns="0" anchor="t">
                <a:noAutofit/>
              </a:bodyPr>
              <a:lstStyle/>
              <a:p>
                <a:pPr>
                  <a:lnSpc>
                    <a:spcPct val="120000"/>
                  </a:lnSpc>
                </a:pPr>
                <a:r>
                  <a:rPr lang="en-US" altLang="zh-CN" sz="1100" dirty="0" err="1">
                    <a:solidFill>
                      <a:srgbClr val="000000"/>
                    </a:solidFill>
                    <a:latin typeface="Cambria" panose="02040503050406030204" pitchFamily="18" charset="0"/>
                  </a:rPr>
                  <a:t>Kiểm</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tra</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các</a:t>
                </a:r>
                <a:r>
                  <a:rPr lang="en-US" altLang="zh-CN" sz="1100" dirty="0">
                    <a:solidFill>
                      <a:srgbClr val="000000"/>
                    </a:solidFill>
                    <a:latin typeface="Cambria" panose="02040503050406030204" pitchFamily="18" charset="0"/>
                  </a:rPr>
                  <a:t> URL </a:t>
                </a:r>
                <a:r>
                  <a:rPr lang="en-US" altLang="zh-CN" sz="1100" dirty="0" err="1">
                    <a:solidFill>
                      <a:srgbClr val="000000"/>
                    </a:solidFill>
                    <a:latin typeface="Cambria" panose="02040503050406030204" pitchFamily="18" charset="0"/>
                  </a:rPr>
                  <a:t>gửi</a:t>
                </a:r>
                <a:r>
                  <a:rPr lang="en-US" altLang="zh-CN" sz="1100" dirty="0">
                    <a:solidFill>
                      <a:srgbClr val="000000"/>
                    </a:solidFill>
                    <a:latin typeface="Cambria" panose="02040503050406030204" pitchFamily="18" charset="0"/>
                  </a:rPr>
                  <a:t> ra, </a:t>
                </a:r>
                <a:r>
                  <a:rPr lang="vi-VN" altLang="zh-CN" sz="1100" dirty="0">
                    <a:solidFill>
                      <a:srgbClr val="000000"/>
                    </a:solidFill>
                    <a:latin typeface="Cambria" panose="02040503050406030204" pitchFamily="18" charset="0"/>
                  </a:rPr>
                  <a:t>có thể ngăn chặn sự truy cập và trong miền một cách bất hợp pháp nhưng lại cho phép truy cập vào các site khác.</a:t>
                </a:r>
                <a:endParaRPr lang="zh-CN" altLang="en-US" sz="1100" dirty="0">
                  <a:solidFill>
                    <a:srgbClr val="000000"/>
                  </a:solidFill>
                  <a:latin typeface="Cambria" panose="02040503050406030204" pitchFamily="18" charset="0"/>
                </a:endParaRPr>
              </a:p>
            </p:txBody>
          </p:sp>
        </p:grpSp>
      </p:grpSp>
      <p:grpSp>
        <p:nvGrpSpPr>
          <p:cNvPr id="8" name="Group 32">
            <a:extLst>
              <a:ext uri="{FF2B5EF4-FFF2-40B4-BE49-F238E27FC236}">
                <a16:creationId xmlns:a16="http://schemas.microsoft.com/office/drawing/2014/main" id="{405544D5-E833-7646-ADE7-6224B1722EDA}"/>
              </a:ext>
            </a:extLst>
          </p:cNvPr>
          <p:cNvGrpSpPr/>
          <p:nvPr/>
        </p:nvGrpSpPr>
        <p:grpSpPr>
          <a:xfrm>
            <a:off x="4902509" y="2350454"/>
            <a:ext cx="3802521" cy="518752"/>
            <a:chOff x="5403632" y="2996938"/>
            <a:chExt cx="5070027" cy="691669"/>
          </a:xfrm>
        </p:grpSpPr>
        <p:grpSp>
          <p:nvGrpSpPr>
            <p:cNvPr id="23" name="Group 47">
              <a:extLst>
                <a:ext uri="{FF2B5EF4-FFF2-40B4-BE49-F238E27FC236}">
                  <a16:creationId xmlns:a16="http://schemas.microsoft.com/office/drawing/2014/main" id="{4EF346CE-C37D-7B49-A1FA-56EF411F1718}"/>
                </a:ext>
              </a:extLst>
            </p:cNvPr>
            <p:cNvGrpSpPr/>
            <p:nvPr/>
          </p:nvGrpSpPr>
          <p:grpSpPr>
            <a:xfrm>
              <a:off x="5403632" y="3066578"/>
              <a:ext cx="399214" cy="399214"/>
              <a:chOff x="0" y="0"/>
              <a:chExt cx="767929" cy="767929"/>
            </a:xfrm>
          </p:grpSpPr>
          <p:sp>
            <p:nvSpPr>
              <p:cNvPr id="27" name="Freeform: Shape 51">
                <a:extLst>
                  <a:ext uri="{FF2B5EF4-FFF2-40B4-BE49-F238E27FC236}">
                    <a16:creationId xmlns:a16="http://schemas.microsoft.com/office/drawing/2014/main" id="{6CCA22A9-43A4-9244-B17E-C5F7CFA0A54D}"/>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dirty="0"/>
              </a:p>
            </p:txBody>
          </p:sp>
          <p:sp>
            <p:nvSpPr>
              <p:cNvPr id="28" name="Freeform: Shape 52">
                <a:extLst>
                  <a:ext uri="{FF2B5EF4-FFF2-40B4-BE49-F238E27FC236}">
                    <a16:creationId xmlns:a16="http://schemas.microsoft.com/office/drawing/2014/main" id="{C4D9F33C-C7AB-7043-80F0-3D703C6DFABE}"/>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grpSp>
          <p:nvGrpSpPr>
            <p:cNvPr id="24" name="Group 48">
              <a:extLst>
                <a:ext uri="{FF2B5EF4-FFF2-40B4-BE49-F238E27FC236}">
                  <a16:creationId xmlns:a16="http://schemas.microsoft.com/office/drawing/2014/main" id="{5C4B6275-D595-DF4E-9B42-3E869F147FE0}"/>
                </a:ext>
              </a:extLst>
            </p:cNvPr>
            <p:cNvGrpSpPr/>
            <p:nvPr/>
          </p:nvGrpSpPr>
          <p:grpSpPr>
            <a:xfrm>
              <a:off x="5813873" y="2996938"/>
              <a:ext cx="4659786" cy="691669"/>
              <a:chOff x="6729846" y="3944213"/>
              <a:chExt cx="4659786" cy="691669"/>
            </a:xfrm>
          </p:grpSpPr>
          <p:sp>
            <p:nvSpPr>
              <p:cNvPr id="25" name="Rectangle 49">
                <a:extLst>
                  <a:ext uri="{FF2B5EF4-FFF2-40B4-BE49-F238E27FC236}">
                    <a16:creationId xmlns:a16="http://schemas.microsoft.com/office/drawing/2014/main" id="{3C75657F-F9AF-5942-81F7-3E9E6E8E92F0}"/>
                  </a:ext>
                </a:extLst>
              </p:cNvPr>
              <p:cNvSpPr/>
              <p:nvPr/>
            </p:nvSpPr>
            <p:spPr>
              <a:xfrm>
                <a:off x="6729846" y="3944213"/>
                <a:ext cx="1368030" cy="215444"/>
              </a:xfrm>
              <a:prstGeom prst="rect">
                <a:avLst/>
              </a:prstGeom>
            </p:spPr>
            <p:txBody>
              <a:bodyPr wrap="none" lIns="144000" tIns="0" rIns="144000" bIns="0" anchor="ctr">
                <a:normAutofit fontScale="85000" lnSpcReduction="20000"/>
              </a:bodyPr>
              <a:lstStyle/>
              <a:p>
                <a:r>
                  <a:rPr lang="en-US" altLang="zh-CN" sz="1400" b="1" dirty="0">
                    <a:solidFill>
                      <a:schemeClr val="accent2"/>
                    </a:solidFill>
                  </a:rPr>
                  <a:t>Chia </a:t>
                </a:r>
                <a:r>
                  <a:rPr lang="en-US" altLang="zh-CN" sz="1400" b="1" dirty="0" err="1">
                    <a:solidFill>
                      <a:schemeClr val="accent2"/>
                    </a:solidFill>
                  </a:rPr>
                  <a:t>sẻ</a:t>
                </a:r>
                <a:r>
                  <a:rPr lang="en-US" altLang="zh-CN" sz="1400" b="1" dirty="0">
                    <a:solidFill>
                      <a:schemeClr val="accent2"/>
                    </a:solidFill>
                  </a:rPr>
                  <a:t> </a:t>
                </a:r>
                <a:r>
                  <a:rPr lang="en-US" altLang="zh-CN" sz="1400" b="1" dirty="0" err="1">
                    <a:solidFill>
                      <a:schemeClr val="accent2"/>
                    </a:solidFill>
                  </a:rPr>
                  <a:t>kết</a:t>
                </a:r>
                <a:r>
                  <a:rPr lang="en-US" altLang="zh-CN" sz="1400" b="1" dirty="0">
                    <a:solidFill>
                      <a:schemeClr val="accent2"/>
                    </a:solidFill>
                  </a:rPr>
                  <a:t> </a:t>
                </a:r>
                <a:r>
                  <a:rPr lang="en-US" altLang="zh-CN" sz="1400" b="1" dirty="0" err="1">
                    <a:solidFill>
                      <a:schemeClr val="accent2"/>
                    </a:solidFill>
                  </a:rPr>
                  <a:t>nối</a:t>
                </a:r>
                <a:endParaRPr lang="zh-CN" altLang="en-US" sz="1400" b="1" dirty="0">
                  <a:solidFill>
                    <a:schemeClr val="accent2"/>
                  </a:solidFill>
                </a:endParaRPr>
              </a:p>
            </p:txBody>
          </p:sp>
          <p:sp>
            <p:nvSpPr>
              <p:cNvPr id="26" name="Rectangle 50">
                <a:extLst>
                  <a:ext uri="{FF2B5EF4-FFF2-40B4-BE49-F238E27FC236}">
                    <a16:creationId xmlns:a16="http://schemas.microsoft.com/office/drawing/2014/main" id="{49C12B06-6130-D240-9585-A8F292475E4D}"/>
                  </a:ext>
                </a:extLst>
              </p:cNvPr>
              <p:cNvSpPr/>
              <p:nvPr/>
            </p:nvSpPr>
            <p:spPr>
              <a:xfrm>
                <a:off x="6729846" y="4150812"/>
                <a:ext cx="4659786" cy="485070"/>
              </a:xfrm>
              <a:prstGeom prst="rect">
                <a:avLst/>
              </a:prstGeom>
            </p:spPr>
            <p:txBody>
              <a:bodyPr wrap="square" lIns="144000" tIns="0" rIns="144000" bIns="0" anchor="t">
                <a:noAutofit/>
              </a:bodyPr>
              <a:lstStyle/>
              <a:p>
                <a:pPr algn="just">
                  <a:lnSpc>
                    <a:spcPct val="120000"/>
                  </a:lnSpc>
                </a:pPr>
                <a:r>
                  <a:rPr lang="en-US" altLang="zh-CN" sz="1100" dirty="0" err="1">
                    <a:solidFill>
                      <a:srgbClr val="000000"/>
                    </a:solidFill>
                    <a:latin typeface="Cambria" panose="02040503050406030204" pitchFamily="18" charset="0"/>
                  </a:rPr>
                  <a:t>Giải</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pháp</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cung</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cấp</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sự</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mở</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rộng</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và</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hiệu</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quả</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trong</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truy</a:t>
                </a:r>
                <a:r>
                  <a:rPr lang="en-US" altLang="zh-CN" sz="1100" dirty="0">
                    <a:solidFill>
                      <a:srgbClr val="000000"/>
                    </a:solidFill>
                    <a:latin typeface="Cambria" panose="02040503050406030204" pitchFamily="18" charset="0"/>
                  </a:rPr>
                  <a:t> </a:t>
                </a:r>
                <a:r>
                  <a:rPr lang="en-US" altLang="zh-CN" sz="1100" dirty="0" err="1">
                    <a:solidFill>
                      <a:srgbClr val="000000"/>
                    </a:solidFill>
                    <a:latin typeface="Cambria" panose="02040503050406030204" pitchFamily="18" charset="0"/>
                  </a:rPr>
                  <a:t>cập</a:t>
                </a:r>
                <a:r>
                  <a:rPr lang="en-US" altLang="zh-CN" sz="1100" dirty="0">
                    <a:solidFill>
                      <a:srgbClr val="000000"/>
                    </a:solidFill>
                    <a:latin typeface="Cambria" panose="02040503050406030204" pitchFamily="18" charset="0"/>
                  </a:rPr>
                  <a:t> Internet.</a:t>
                </a:r>
                <a:r>
                  <a:rPr lang="vi-VN" altLang="zh-CN" sz="1100" dirty="0">
                    <a:solidFill>
                      <a:srgbClr val="000000"/>
                    </a:solidFill>
                    <a:latin typeface="Cambria" panose="02040503050406030204" pitchFamily="18" charset="0"/>
                  </a:rPr>
                  <a:t> này, tất cả các kết nối bên trong đều có thể được cho qua một hoặc nhiều proxy và lần lượt kết nối ra ngoài.</a:t>
                </a:r>
                <a:endParaRPr lang="zh-CN" altLang="en-US" sz="1100" dirty="0">
                  <a:solidFill>
                    <a:srgbClr val="000000"/>
                  </a:solidFill>
                  <a:latin typeface="Cambria" panose="02040503050406030204" pitchFamily="18" charset="0"/>
                </a:endParaRPr>
              </a:p>
            </p:txBody>
          </p:sp>
        </p:grpSp>
      </p:grpSp>
      <p:grpSp>
        <p:nvGrpSpPr>
          <p:cNvPr id="9" name="Group 33">
            <a:extLst>
              <a:ext uri="{FF2B5EF4-FFF2-40B4-BE49-F238E27FC236}">
                <a16:creationId xmlns:a16="http://schemas.microsoft.com/office/drawing/2014/main" id="{16365F7A-74B8-2E4E-A7D4-B77BAC5DC574}"/>
              </a:ext>
            </a:extLst>
          </p:cNvPr>
          <p:cNvGrpSpPr/>
          <p:nvPr/>
        </p:nvGrpSpPr>
        <p:grpSpPr>
          <a:xfrm>
            <a:off x="4905646" y="3689974"/>
            <a:ext cx="3842819" cy="525386"/>
            <a:chOff x="5403632" y="4279235"/>
            <a:chExt cx="5123758" cy="700515"/>
          </a:xfrm>
        </p:grpSpPr>
        <p:grpSp>
          <p:nvGrpSpPr>
            <p:cNvPr id="17" name="Group 41">
              <a:extLst>
                <a:ext uri="{FF2B5EF4-FFF2-40B4-BE49-F238E27FC236}">
                  <a16:creationId xmlns:a16="http://schemas.microsoft.com/office/drawing/2014/main" id="{12087B7E-C9BE-1A47-9B33-9022B7BDFE4B}"/>
                </a:ext>
              </a:extLst>
            </p:cNvPr>
            <p:cNvGrpSpPr/>
            <p:nvPr/>
          </p:nvGrpSpPr>
          <p:grpSpPr>
            <a:xfrm>
              <a:off x="5403632" y="4279235"/>
              <a:ext cx="399214" cy="399214"/>
              <a:chOff x="0" y="0"/>
              <a:chExt cx="767929" cy="767929"/>
            </a:xfrm>
          </p:grpSpPr>
          <p:sp>
            <p:nvSpPr>
              <p:cNvPr id="21" name="Freeform: Shape 45">
                <a:extLst>
                  <a:ext uri="{FF2B5EF4-FFF2-40B4-BE49-F238E27FC236}">
                    <a16:creationId xmlns:a16="http://schemas.microsoft.com/office/drawing/2014/main" id="{5FDCE747-C75A-7D4B-9F5B-16E93A195B10}"/>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dirty="0"/>
              </a:p>
            </p:txBody>
          </p:sp>
          <p:sp>
            <p:nvSpPr>
              <p:cNvPr id="22" name="Freeform: Shape 46">
                <a:extLst>
                  <a:ext uri="{FF2B5EF4-FFF2-40B4-BE49-F238E27FC236}">
                    <a16:creationId xmlns:a16="http://schemas.microsoft.com/office/drawing/2014/main" id="{FBD217BF-EC88-8945-B3F1-2AEECCE20903}"/>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dirty="0"/>
              </a:p>
            </p:txBody>
          </p:sp>
        </p:grpSp>
        <p:grpSp>
          <p:nvGrpSpPr>
            <p:cNvPr id="18" name="Group 42">
              <a:extLst>
                <a:ext uri="{FF2B5EF4-FFF2-40B4-BE49-F238E27FC236}">
                  <a16:creationId xmlns:a16="http://schemas.microsoft.com/office/drawing/2014/main" id="{BE3A6A98-09E8-634D-9E3E-A85F5DEE2B94}"/>
                </a:ext>
              </a:extLst>
            </p:cNvPr>
            <p:cNvGrpSpPr/>
            <p:nvPr/>
          </p:nvGrpSpPr>
          <p:grpSpPr>
            <a:xfrm>
              <a:off x="5802844" y="4288081"/>
              <a:ext cx="4724546" cy="691669"/>
              <a:chOff x="6729845" y="3944213"/>
              <a:chExt cx="4724546" cy="691669"/>
            </a:xfrm>
          </p:grpSpPr>
          <p:sp>
            <p:nvSpPr>
              <p:cNvPr id="19" name="Rectangle 43">
                <a:extLst>
                  <a:ext uri="{FF2B5EF4-FFF2-40B4-BE49-F238E27FC236}">
                    <a16:creationId xmlns:a16="http://schemas.microsoft.com/office/drawing/2014/main" id="{22EEFFF5-58F5-164C-92E7-8C10955409B6}"/>
                  </a:ext>
                </a:extLst>
              </p:cNvPr>
              <p:cNvSpPr/>
              <p:nvPr/>
            </p:nvSpPr>
            <p:spPr>
              <a:xfrm>
                <a:off x="6729846" y="3944213"/>
                <a:ext cx="1368030" cy="215444"/>
              </a:xfrm>
              <a:prstGeom prst="rect">
                <a:avLst/>
              </a:prstGeom>
            </p:spPr>
            <p:txBody>
              <a:bodyPr wrap="none" lIns="144000" tIns="0" rIns="144000" bIns="0" anchor="ctr">
                <a:normAutofit fontScale="85000" lnSpcReduction="20000"/>
              </a:bodyPr>
              <a:lstStyle/>
              <a:p>
                <a:r>
                  <a:rPr lang="en-US" altLang="zh-CN" sz="1400" b="1" dirty="0">
                    <a:solidFill>
                      <a:schemeClr val="accent3"/>
                    </a:solidFill>
                  </a:rPr>
                  <a:t>Caching</a:t>
                </a:r>
                <a:endParaRPr lang="zh-CN" altLang="en-US" sz="1400" b="1" dirty="0">
                  <a:solidFill>
                    <a:schemeClr val="accent3"/>
                  </a:solidFill>
                </a:endParaRPr>
              </a:p>
            </p:txBody>
          </p:sp>
          <p:sp>
            <p:nvSpPr>
              <p:cNvPr id="20" name="Rectangle 44">
                <a:extLst>
                  <a:ext uri="{FF2B5EF4-FFF2-40B4-BE49-F238E27FC236}">
                    <a16:creationId xmlns:a16="http://schemas.microsoft.com/office/drawing/2014/main" id="{33E3A0F5-6F6B-0147-9941-37B651992B44}"/>
                  </a:ext>
                </a:extLst>
              </p:cNvPr>
              <p:cNvSpPr/>
              <p:nvPr/>
            </p:nvSpPr>
            <p:spPr>
              <a:xfrm>
                <a:off x="6729845" y="4150812"/>
                <a:ext cx="4724546" cy="485070"/>
              </a:xfrm>
              <a:prstGeom prst="rect">
                <a:avLst/>
              </a:prstGeom>
            </p:spPr>
            <p:txBody>
              <a:bodyPr wrap="square" lIns="144000" tIns="0" rIns="144000" bIns="0" anchor="t">
                <a:noAutofit/>
              </a:bodyPr>
              <a:lstStyle/>
              <a:p>
                <a:pPr algn="just">
                  <a:lnSpc>
                    <a:spcPct val="120000"/>
                  </a:lnSpc>
                </a:pPr>
                <a:r>
                  <a:rPr lang="vi-VN" altLang="zh-CN" sz="1100" dirty="0">
                    <a:solidFill>
                      <a:srgbClr val="000000"/>
                    </a:solidFill>
                    <a:latin typeface="Cambria" panose="02040503050406030204" pitchFamily="18" charset="0"/>
                  </a:rPr>
                  <a:t>Cải thiện chất lượng dịch vụ của một mạng. bảo tồn băng thông mạng, tăng khả năng mở rộng. cải thiện khả năng đáp trả cho các máy khách.</a:t>
                </a:r>
                <a:endParaRPr lang="zh-CN" altLang="en-US" sz="1100" dirty="0">
                  <a:solidFill>
                    <a:srgbClr val="000000"/>
                  </a:solidFill>
                  <a:latin typeface="Cambria" panose="02040503050406030204" pitchFamily="18" charset="0"/>
                </a:endParaRPr>
              </a:p>
            </p:txBody>
          </p:sp>
        </p:grpSp>
      </p:grpSp>
      <p:pic>
        <p:nvPicPr>
          <p:cNvPr id="64" name="Picture 63">
            <a:extLst>
              <a:ext uri="{FF2B5EF4-FFF2-40B4-BE49-F238E27FC236}">
                <a16:creationId xmlns:a16="http://schemas.microsoft.com/office/drawing/2014/main" id="{98800D36-4919-FB49-BF85-F38D6B091506}"/>
              </a:ext>
            </a:extLst>
          </p:cNvPr>
          <p:cNvPicPr>
            <a:picLocks noChangeAspect="1"/>
          </p:cNvPicPr>
          <p:nvPr/>
        </p:nvPicPr>
        <p:blipFill>
          <a:blip r:embed="rId5"/>
          <a:stretch>
            <a:fillRect/>
          </a:stretch>
        </p:blipFill>
        <p:spPr>
          <a:xfrm>
            <a:off x="438969" y="1617946"/>
            <a:ext cx="3832802" cy="2564285"/>
          </a:xfrm>
          <a:prstGeom prst="rect">
            <a:avLst/>
          </a:prstGeom>
        </p:spPr>
      </p:pic>
      <p:pic>
        <p:nvPicPr>
          <p:cNvPr id="65" name="Picture 64">
            <a:extLst>
              <a:ext uri="{FF2B5EF4-FFF2-40B4-BE49-F238E27FC236}">
                <a16:creationId xmlns:a16="http://schemas.microsoft.com/office/drawing/2014/main" id="{16E1547B-D71A-1240-8615-8ED690AE3109}"/>
              </a:ext>
            </a:extLst>
          </p:cNvPr>
          <p:cNvPicPr>
            <a:picLocks noChangeAspect="1"/>
          </p:cNvPicPr>
          <p:nvPr/>
        </p:nvPicPr>
        <p:blipFill>
          <a:blip r:embed="rId6"/>
          <a:stretch>
            <a:fillRect/>
          </a:stretch>
        </p:blipFill>
        <p:spPr>
          <a:xfrm>
            <a:off x="438968" y="1613500"/>
            <a:ext cx="3848036" cy="2586435"/>
          </a:xfrm>
          <a:prstGeom prst="rect">
            <a:avLst/>
          </a:prstGeom>
        </p:spPr>
      </p:pic>
    </p:spTree>
    <p:extLst>
      <p:ext uri="{BB962C8B-B14F-4D97-AF65-F5344CB8AC3E}">
        <p14:creationId xmlns:p14="http://schemas.microsoft.com/office/powerpoint/2010/main" val="393843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4">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0-#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xit" presetSubtype="4" fill="hold" nodeType="clickEffect">
                                  <p:stCondLst>
                                    <p:cond delay="0"/>
                                  </p:stCondLst>
                                  <p:childTnLst>
                                    <p:anim calcmode="lin" valueType="num">
                                      <p:cBhvr additive="base">
                                        <p:cTn id="32" dur="250"/>
                                        <p:tgtEl>
                                          <p:spTgt spid="2"/>
                                        </p:tgtEl>
                                        <p:attrNameLst>
                                          <p:attrName>ppt_y</p:attrName>
                                        </p:attrNameLst>
                                      </p:cBhvr>
                                      <p:tavLst>
                                        <p:tav tm="0">
                                          <p:val>
                                            <p:strVal val="#ppt_y"/>
                                          </p:val>
                                        </p:tav>
                                        <p:tav tm="100000">
                                          <p:val>
                                            <p:strVal val="#ppt_y+#ppt_h*1.125000"/>
                                          </p:val>
                                        </p:tav>
                                      </p:tavLst>
                                    </p:anim>
                                    <p:animEffect transition="out" filter="wipe(down)">
                                      <p:cBhvr>
                                        <p:cTn id="33" dur="250"/>
                                        <p:tgtEl>
                                          <p:spTgt spid="2"/>
                                        </p:tgtEl>
                                      </p:cBhvr>
                                    </p:animEffect>
                                    <p:set>
                                      <p:cBhvr>
                                        <p:cTn id="34" dur="1" fill="hold">
                                          <p:stCondLst>
                                            <p:cond delay="249"/>
                                          </p:stCondLst>
                                        </p:cTn>
                                        <p:tgtEl>
                                          <p:spTgt spid="2"/>
                                        </p:tgtEl>
                                        <p:attrNameLst>
                                          <p:attrName>style.visibility</p:attrName>
                                        </p:attrNameLst>
                                      </p:cBhvr>
                                      <p:to>
                                        <p:strVal val="hidden"/>
                                      </p:to>
                                    </p:set>
                                  </p:childTnLst>
                                </p:cTn>
                              </p:par>
                            </p:childTnLst>
                          </p:cTn>
                        </p:par>
                        <p:par>
                          <p:cTn id="35" fill="hold">
                            <p:stCondLst>
                              <p:cond delay="250"/>
                            </p:stCondLst>
                            <p:childTnLst>
                              <p:par>
                                <p:cTn id="36" presetID="2" presetClass="entr" presetSubtype="8" fill="hold" nodeType="afterEffect">
                                  <p:stCondLst>
                                    <p:cond delay="0"/>
                                  </p:stCondLst>
                                  <p:childTnLst>
                                    <p:set>
                                      <p:cBhvr>
                                        <p:cTn id="37" dur="1" fill="hold">
                                          <p:stCondLst>
                                            <p:cond delay="0"/>
                                          </p:stCondLst>
                                        </p:cTn>
                                        <p:tgtEl>
                                          <p:spTgt spid="64"/>
                                        </p:tgtEl>
                                        <p:attrNameLst>
                                          <p:attrName>style.visibility</p:attrName>
                                        </p:attrNameLst>
                                      </p:cBhvr>
                                      <p:to>
                                        <p:strVal val="visible"/>
                                      </p:to>
                                    </p:set>
                                    <p:anim calcmode="lin" valueType="num">
                                      <p:cBhvr additive="base">
                                        <p:cTn id="38" dur="500" fill="hold"/>
                                        <p:tgtEl>
                                          <p:spTgt spid="64"/>
                                        </p:tgtEl>
                                        <p:attrNameLst>
                                          <p:attrName>ppt_x</p:attrName>
                                        </p:attrNameLst>
                                      </p:cBhvr>
                                      <p:tavLst>
                                        <p:tav tm="0">
                                          <p:val>
                                            <p:strVal val="0-#ppt_w/2"/>
                                          </p:val>
                                        </p:tav>
                                        <p:tav tm="100000">
                                          <p:val>
                                            <p:strVal val="#ppt_x"/>
                                          </p:val>
                                        </p:tav>
                                      </p:tavLst>
                                    </p:anim>
                                    <p:anim calcmode="lin" valueType="num">
                                      <p:cBhvr additive="base">
                                        <p:cTn id="39" dur="500" fill="hold"/>
                                        <p:tgtEl>
                                          <p:spTgt spid="64"/>
                                        </p:tgtEl>
                                        <p:attrNameLst>
                                          <p:attrName>ppt_y</p:attrName>
                                        </p:attrNameLst>
                                      </p:cBhvr>
                                      <p:tavLst>
                                        <p:tav tm="0">
                                          <p:val>
                                            <p:strVal val="#ppt_y"/>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2" presetClass="exit" presetSubtype="4" fill="hold" nodeType="clickEffect">
                                  <p:stCondLst>
                                    <p:cond delay="0"/>
                                  </p:stCondLst>
                                  <p:childTnLst>
                                    <p:anim calcmode="lin" valueType="num">
                                      <p:cBhvr additive="base">
                                        <p:cTn id="48" dur="250"/>
                                        <p:tgtEl>
                                          <p:spTgt spid="64"/>
                                        </p:tgtEl>
                                        <p:attrNameLst>
                                          <p:attrName>ppt_y</p:attrName>
                                        </p:attrNameLst>
                                      </p:cBhvr>
                                      <p:tavLst>
                                        <p:tav tm="0">
                                          <p:val>
                                            <p:strVal val="#ppt_y"/>
                                          </p:val>
                                        </p:tav>
                                        <p:tav tm="100000">
                                          <p:val>
                                            <p:strVal val="#ppt_y+#ppt_h*1.125000"/>
                                          </p:val>
                                        </p:tav>
                                      </p:tavLst>
                                    </p:anim>
                                    <p:animEffect transition="out" filter="wipe(down)">
                                      <p:cBhvr>
                                        <p:cTn id="49" dur="250"/>
                                        <p:tgtEl>
                                          <p:spTgt spid="64"/>
                                        </p:tgtEl>
                                      </p:cBhvr>
                                    </p:animEffect>
                                    <p:set>
                                      <p:cBhvr>
                                        <p:cTn id="50" dur="1" fill="hold">
                                          <p:stCondLst>
                                            <p:cond delay="249"/>
                                          </p:stCondLst>
                                        </p:cTn>
                                        <p:tgtEl>
                                          <p:spTgt spid="64"/>
                                        </p:tgtEl>
                                        <p:attrNameLst>
                                          <p:attrName>style.visibility</p:attrName>
                                        </p:attrNameLst>
                                      </p:cBhvr>
                                      <p:to>
                                        <p:strVal val="hidden"/>
                                      </p:to>
                                    </p:set>
                                  </p:childTnLst>
                                </p:cTn>
                              </p:par>
                            </p:childTnLst>
                          </p:cTn>
                        </p:par>
                        <p:par>
                          <p:cTn id="51" fill="hold">
                            <p:stCondLst>
                              <p:cond delay="250"/>
                            </p:stCondLst>
                            <p:childTnLst>
                              <p:par>
                                <p:cTn id="52" presetID="2" presetClass="entr" presetSubtype="8" fill="hold" nodeType="afterEffect">
                                  <p:stCondLst>
                                    <p:cond delay="0"/>
                                  </p:stCondLst>
                                  <p:childTnLst>
                                    <p:set>
                                      <p:cBhvr>
                                        <p:cTn id="53" dur="1" fill="hold">
                                          <p:stCondLst>
                                            <p:cond delay="0"/>
                                          </p:stCondLst>
                                        </p:cTn>
                                        <p:tgtEl>
                                          <p:spTgt spid="65"/>
                                        </p:tgtEl>
                                        <p:attrNameLst>
                                          <p:attrName>style.visibility</p:attrName>
                                        </p:attrNameLst>
                                      </p:cBhvr>
                                      <p:to>
                                        <p:strVal val="visible"/>
                                      </p:to>
                                    </p:set>
                                    <p:anim calcmode="lin" valueType="num">
                                      <p:cBhvr additive="base">
                                        <p:cTn id="54" dur="500" fill="hold"/>
                                        <p:tgtEl>
                                          <p:spTgt spid="65"/>
                                        </p:tgtEl>
                                        <p:attrNameLst>
                                          <p:attrName>ppt_x</p:attrName>
                                        </p:attrNameLst>
                                      </p:cBhvr>
                                      <p:tavLst>
                                        <p:tav tm="0">
                                          <p:val>
                                            <p:strVal val="0-#ppt_w/2"/>
                                          </p:val>
                                        </p:tav>
                                        <p:tav tm="100000">
                                          <p:val>
                                            <p:strVal val="#ppt_x"/>
                                          </p:val>
                                        </p:tav>
                                      </p:tavLst>
                                    </p:anim>
                                    <p:anim calcmode="lin" valueType="num">
                                      <p:cBhvr additive="base">
                                        <p:cTn id="55" dur="500" fill="hold"/>
                                        <p:tgtEl>
                                          <p:spTgt spid="65"/>
                                        </p:tgtEl>
                                        <p:attrNameLst>
                                          <p:attrName>ppt_y</p:attrName>
                                        </p:attrNameLst>
                                      </p:cBhvr>
                                      <p:tavLst>
                                        <p:tav tm="0">
                                          <p:val>
                                            <p:strVal val="#ppt_y"/>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000"/>
                                        <p:tgtEl>
                                          <p:spTgt spid="9"/>
                                        </p:tgtEl>
                                      </p:cBhvr>
                                    </p:animEffect>
                                    <p:anim calcmode="lin" valueType="num">
                                      <p:cBhvr>
                                        <p:cTn id="59" dur="1000" fill="hold"/>
                                        <p:tgtEl>
                                          <p:spTgt spid="9"/>
                                        </p:tgtEl>
                                        <p:attrNameLst>
                                          <p:attrName>ppt_x</p:attrName>
                                        </p:attrNameLst>
                                      </p:cBhvr>
                                      <p:tavLst>
                                        <p:tav tm="0">
                                          <p:val>
                                            <p:strVal val="#ppt_x"/>
                                          </p:val>
                                        </p:tav>
                                        <p:tav tm="100000">
                                          <p:val>
                                            <p:strVal val="#ppt_x"/>
                                          </p:val>
                                        </p:tav>
                                      </p:tavLst>
                                    </p:anim>
                                    <p:anim calcmode="lin" valueType="num">
                                      <p:cBhvr>
                                        <p:cTn id="6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6B1F408E-47AB-4B44-AFB2-4DF3F7026978}"/>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890805A-3F03-C245-9A4A-57FC8C8AD8DC}"/>
              </a:ext>
            </a:extLst>
          </p:cNvPr>
          <p:cNvSpPr/>
          <p:nvPr/>
        </p:nvSpPr>
        <p:spPr>
          <a:xfrm>
            <a:off x="499408" y="101416"/>
            <a:ext cx="2335896"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Cách</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hoạt</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động</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endParaRPr>
          </a:p>
        </p:txBody>
      </p:sp>
      <p:pic>
        <p:nvPicPr>
          <p:cNvPr id="4" name="Graphic 3" descr="Lightbulb and gear">
            <a:extLst>
              <a:ext uri="{FF2B5EF4-FFF2-40B4-BE49-F238E27FC236}">
                <a16:creationId xmlns:a16="http://schemas.microsoft.com/office/drawing/2014/main" id="{C013E101-2DF6-EE41-8868-B12C4E2D9F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grpSp>
        <p:nvGrpSpPr>
          <p:cNvPr id="32" name="Group 31">
            <a:extLst>
              <a:ext uri="{FF2B5EF4-FFF2-40B4-BE49-F238E27FC236}">
                <a16:creationId xmlns:a16="http://schemas.microsoft.com/office/drawing/2014/main" id="{0500DA40-117F-A54A-9F23-3B39A8CF050E}"/>
              </a:ext>
            </a:extLst>
          </p:cNvPr>
          <p:cNvGrpSpPr/>
          <p:nvPr/>
        </p:nvGrpSpPr>
        <p:grpSpPr>
          <a:xfrm>
            <a:off x="1043608" y="930526"/>
            <a:ext cx="986408" cy="3340967"/>
            <a:chOff x="1043608" y="930526"/>
            <a:chExt cx="986408" cy="3340967"/>
          </a:xfrm>
        </p:grpSpPr>
        <p:pic>
          <p:nvPicPr>
            <p:cNvPr id="6" name="Graphic 5" descr="Laptop">
              <a:extLst>
                <a:ext uri="{FF2B5EF4-FFF2-40B4-BE49-F238E27FC236}">
                  <a16:creationId xmlns:a16="http://schemas.microsoft.com/office/drawing/2014/main" id="{60BC68A6-41DE-834F-8882-4A98F0080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608" y="930526"/>
              <a:ext cx="914400" cy="914400"/>
            </a:xfrm>
            <a:prstGeom prst="rect">
              <a:avLst/>
            </a:prstGeom>
          </p:spPr>
        </p:pic>
        <p:pic>
          <p:nvPicPr>
            <p:cNvPr id="8" name="Graphic 7" descr="Computer">
              <a:extLst>
                <a:ext uri="{FF2B5EF4-FFF2-40B4-BE49-F238E27FC236}">
                  <a16:creationId xmlns:a16="http://schemas.microsoft.com/office/drawing/2014/main" id="{F3F13F21-52FF-EF4E-91F3-BD506A45CA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5616" y="2114550"/>
              <a:ext cx="914400" cy="914400"/>
            </a:xfrm>
            <a:prstGeom prst="rect">
              <a:avLst/>
            </a:prstGeom>
          </p:spPr>
        </p:pic>
        <p:pic>
          <p:nvPicPr>
            <p:cNvPr id="10" name="Graphic 9" descr="Smart Phone">
              <a:extLst>
                <a:ext uri="{FF2B5EF4-FFF2-40B4-BE49-F238E27FC236}">
                  <a16:creationId xmlns:a16="http://schemas.microsoft.com/office/drawing/2014/main" id="{A0629CCC-1AA0-844A-96F2-DC91FD8D2C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3608" y="3357093"/>
              <a:ext cx="914400" cy="914400"/>
            </a:xfrm>
            <a:prstGeom prst="rect">
              <a:avLst/>
            </a:prstGeom>
          </p:spPr>
        </p:pic>
      </p:grpSp>
      <p:cxnSp>
        <p:nvCxnSpPr>
          <p:cNvPr id="12" name="Straight Connector 11">
            <a:extLst>
              <a:ext uri="{FF2B5EF4-FFF2-40B4-BE49-F238E27FC236}">
                <a16:creationId xmlns:a16="http://schemas.microsoft.com/office/drawing/2014/main" id="{59F739EF-1344-7844-BD5B-867CD8881013}"/>
              </a:ext>
            </a:extLst>
          </p:cNvPr>
          <p:cNvCxnSpPr>
            <a:cxnSpLocks/>
          </p:cNvCxnSpPr>
          <p:nvPr/>
        </p:nvCxnSpPr>
        <p:spPr>
          <a:xfrm>
            <a:off x="2267744" y="1439738"/>
            <a:ext cx="1814272" cy="1027988"/>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9E8CAE89-3814-6845-8343-088C040C8150}"/>
              </a:ext>
            </a:extLst>
          </p:cNvPr>
          <p:cNvCxnSpPr>
            <a:cxnSpLocks/>
          </p:cNvCxnSpPr>
          <p:nvPr/>
        </p:nvCxnSpPr>
        <p:spPr>
          <a:xfrm>
            <a:off x="2267744" y="2620126"/>
            <a:ext cx="1814272"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16AE1073-EF71-4541-821F-E8B39D2ACCFF}"/>
              </a:ext>
            </a:extLst>
          </p:cNvPr>
          <p:cNvCxnSpPr>
            <a:cxnSpLocks/>
          </p:cNvCxnSpPr>
          <p:nvPr/>
        </p:nvCxnSpPr>
        <p:spPr>
          <a:xfrm flipV="1">
            <a:off x="2267744" y="2772527"/>
            <a:ext cx="1814272" cy="1095367"/>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B4D1F3DF-F3F9-2240-9A12-6E9DB69EB454}"/>
              </a:ext>
            </a:extLst>
          </p:cNvPr>
          <p:cNvCxnSpPr>
            <a:cxnSpLocks/>
            <a:stCxn id="21" idx="3"/>
          </p:cNvCxnSpPr>
          <p:nvPr/>
        </p:nvCxnSpPr>
        <p:spPr>
          <a:xfrm>
            <a:off x="5349889" y="2620126"/>
            <a:ext cx="1598375" cy="0"/>
          </a:xfrm>
          <a:prstGeom prst="line">
            <a:avLst/>
          </a:prstGeom>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Group 30">
            <a:extLst>
              <a:ext uri="{FF2B5EF4-FFF2-40B4-BE49-F238E27FC236}">
                <a16:creationId xmlns:a16="http://schemas.microsoft.com/office/drawing/2014/main" id="{28CF8330-BE0F-8E4F-BF54-E584A35A25E0}"/>
              </a:ext>
            </a:extLst>
          </p:cNvPr>
          <p:cNvGrpSpPr/>
          <p:nvPr/>
        </p:nvGrpSpPr>
        <p:grpSpPr>
          <a:xfrm>
            <a:off x="4100601" y="1995482"/>
            <a:ext cx="1249288" cy="1526287"/>
            <a:chOff x="4100601" y="1995482"/>
            <a:chExt cx="1249288" cy="1526287"/>
          </a:xfrm>
        </p:grpSpPr>
        <p:pic>
          <p:nvPicPr>
            <p:cNvPr id="21" name="Graphic 20" descr="Server">
              <a:extLst>
                <a:ext uri="{FF2B5EF4-FFF2-40B4-BE49-F238E27FC236}">
                  <a16:creationId xmlns:a16="http://schemas.microsoft.com/office/drawing/2014/main" id="{2C6F892C-3A9E-8348-8459-DC07016BF02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00601" y="1995482"/>
              <a:ext cx="1249288" cy="1249288"/>
            </a:xfrm>
            <a:prstGeom prst="rect">
              <a:avLst/>
            </a:prstGeom>
          </p:spPr>
        </p:pic>
        <p:sp>
          <p:nvSpPr>
            <p:cNvPr id="28" name="TextBox 27">
              <a:extLst>
                <a:ext uri="{FF2B5EF4-FFF2-40B4-BE49-F238E27FC236}">
                  <a16:creationId xmlns:a16="http://schemas.microsoft.com/office/drawing/2014/main" id="{3EF88778-CB40-2D40-9B7F-EAAA13822964}"/>
                </a:ext>
              </a:extLst>
            </p:cNvPr>
            <p:cNvSpPr txBox="1"/>
            <p:nvPr/>
          </p:nvSpPr>
          <p:spPr>
            <a:xfrm>
              <a:off x="4180063" y="3244770"/>
              <a:ext cx="1090363" cy="276999"/>
            </a:xfrm>
            <a:prstGeom prst="rect">
              <a:avLst/>
            </a:prstGeom>
            <a:noFill/>
          </p:spPr>
          <p:txBody>
            <a:bodyPr wrap="none" rtlCol="0">
              <a:spAutoFit/>
            </a:bodyPr>
            <a:lstStyle/>
            <a:p>
              <a:r>
                <a:rPr lang="en-VN" sz="1200" b="1" dirty="0">
                  <a:solidFill>
                    <a:schemeClr val="accent5">
                      <a:lumMod val="75000"/>
                    </a:schemeClr>
                  </a:solidFill>
                  <a:latin typeface="Cambria" panose="02040503050406030204" pitchFamily="18" charset="0"/>
                  <a:ea typeface="微软雅黑" panose="020B0503020204020204" pitchFamily="34" charset="-122"/>
                </a:rPr>
                <a:t>Proxy Server</a:t>
              </a:r>
            </a:p>
          </p:txBody>
        </p:sp>
      </p:grpSp>
      <p:grpSp>
        <p:nvGrpSpPr>
          <p:cNvPr id="29" name="Group 28">
            <a:extLst>
              <a:ext uri="{FF2B5EF4-FFF2-40B4-BE49-F238E27FC236}">
                <a16:creationId xmlns:a16="http://schemas.microsoft.com/office/drawing/2014/main" id="{CDCFE285-6393-D848-87CF-70AED48161D5}"/>
              </a:ext>
            </a:extLst>
          </p:cNvPr>
          <p:cNvGrpSpPr/>
          <p:nvPr/>
        </p:nvGrpSpPr>
        <p:grpSpPr>
          <a:xfrm>
            <a:off x="7020272" y="1663490"/>
            <a:ext cx="1608471" cy="1608471"/>
            <a:chOff x="7020272" y="1663490"/>
            <a:chExt cx="1608471" cy="1608471"/>
          </a:xfrm>
        </p:grpSpPr>
        <p:pic>
          <p:nvPicPr>
            <p:cNvPr id="23" name="Graphic 22" descr="Cloud">
              <a:extLst>
                <a:ext uri="{FF2B5EF4-FFF2-40B4-BE49-F238E27FC236}">
                  <a16:creationId xmlns:a16="http://schemas.microsoft.com/office/drawing/2014/main" id="{70616DB9-2813-994A-86D9-9136A1F855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0272" y="1663490"/>
              <a:ext cx="1608471" cy="1608471"/>
            </a:xfrm>
            <a:prstGeom prst="rect">
              <a:avLst/>
            </a:prstGeom>
          </p:spPr>
        </p:pic>
        <p:sp>
          <p:nvSpPr>
            <p:cNvPr id="30" name="TextBox 29">
              <a:extLst>
                <a:ext uri="{FF2B5EF4-FFF2-40B4-BE49-F238E27FC236}">
                  <a16:creationId xmlns:a16="http://schemas.microsoft.com/office/drawing/2014/main" id="{B06A8823-ED78-5349-B5AF-17595C9D92F3}"/>
                </a:ext>
              </a:extLst>
            </p:cNvPr>
            <p:cNvSpPr txBox="1"/>
            <p:nvPr/>
          </p:nvSpPr>
          <p:spPr>
            <a:xfrm>
              <a:off x="7439882" y="2433250"/>
              <a:ext cx="769250" cy="276999"/>
            </a:xfrm>
            <a:prstGeom prst="rect">
              <a:avLst/>
            </a:prstGeom>
            <a:noFill/>
          </p:spPr>
          <p:txBody>
            <a:bodyPr wrap="none" rtlCol="0">
              <a:spAutoFit/>
            </a:bodyPr>
            <a:lstStyle/>
            <a:p>
              <a:r>
                <a:rPr lang="en-VN" sz="1200" b="1" dirty="0">
                  <a:solidFill>
                    <a:schemeClr val="bg2"/>
                  </a:solidFill>
                  <a:latin typeface="Cambria" panose="02040503050406030204" pitchFamily="18" charset="0"/>
                  <a:ea typeface="微软雅黑" panose="020B0503020204020204" pitchFamily="34" charset="-122"/>
                </a:rPr>
                <a:t>Internet</a:t>
              </a:r>
            </a:p>
          </p:txBody>
        </p:sp>
      </p:grpSp>
    </p:spTree>
    <p:extLst>
      <p:ext uri="{BB962C8B-B14F-4D97-AF65-F5344CB8AC3E}">
        <p14:creationId xmlns:p14="http://schemas.microsoft.com/office/powerpoint/2010/main" val="334312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3">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3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Right)">
                                      <p:cBhvr>
                                        <p:cTn id="27" dur="500"/>
                                        <p:tgtEl>
                                          <p:spTgt spid="12"/>
                                        </p:tgtEl>
                                      </p:cBhvr>
                                    </p:animEffect>
                                  </p:childTnLst>
                                </p:cTn>
                              </p:par>
                              <p:par>
                                <p:cTn id="28" presetID="22" presetClass="entr" presetSubtype="8"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par>
                                <p:cTn id="31" presetID="18" presetClass="entr" presetSubtype="3"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strips(upRight)">
                                      <p:cBhvr>
                                        <p:cTn id="33" dur="500"/>
                                        <p:tgtEl>
                                          <p:spTgt spid="1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12726D39-B5AF-E542-8D2B-A84258A9F7FB}"/>
              </a:ext>
            </a:extLst>
          </p:cNvPr>
          <p:cNvGrpSpPr/>
          <p:nvPr/>
        </p:nvGrpSpPr>
        <p:grpSpPr>
          <a:xfrm>
            <a:off x="2627898" y="909135"/>
            <a:ext cx="3490720" cy="3490717"/>
            <a:chOff x="2627784" y="915566"/>
            <a:chExt cx="3490720" cy="3490717"/>
          </a:xfrm>
        </p:grpSpPr>
        <p:grpSp>
          <p:nvGrpSpPr>
            <p:cNvPr id="3" name="Group 3">
              <a:extLst>
                <a:ext uri="{FF2B5EF4-FFF2-40B4-BE49-F238E27FC236}">
                  <a16:creationId xmlns:a16="http://schemas.microsoft.com/office/drawing/2014/main" id="{7F2E5067-16FD-2F43-95E9-74C6ACB77C4D}"/>
                </a:ext>
              </a:extLst>
            </p:cNvPr>
            <p:cNvGrpSpPr/>
            <p:nvPr/>
          </p:nvGrpSpPr>
          <p:grpSpPr>
            <a:xfrm>
              <a:off x="2958372" y="1245922"/>
              <a:ext cx="2829773" cy="2829771"/>
              <a:chOff x="6452111" y="1451695"/>
              <a:chExt cx="3773030" cy="3773028"/>
            </a:xfrm>
            <a:solidFill>
              <a:schemeClr val="accent4">
                <a:lumMod val="60000"/>
                <a:lumOff val="40000"/>
              </a:schemeClr>
            </a:solidFill>
          </p:grpSpPr>
          <p:sp>
            <p:nvSpPr>
              <p:cNvPr id="55" name="Freeform: Shape 4">
                <a:extLst>
                  <a:ext uri="{FF2B5EF4-FFF2-40B4-BE49-F238E27FC236}">
                    <a16:creationId xmlns:a16="http://schemas.microsoft.com/office/drawing/2014/main" id="{E29BCB15-FB83-924D-8BCB-60318F2679C5}"/>
                  </a:ext>
                </a:extLst>
              </p:cNvPr>
              <p:cNvSpPr>
                <a:spLocks/>
              </p:cNvSpPr>
              <p:nvPr/>
            </p:nvSpPr>
            <p:spPr bwMode="auto">
              <a:xfrm>
                <a:off x="7885392" y="1451695"/>
                <a:ext cx="909413" cy="3773028"/>
              </a:xfrm>
              <a:custGeom>
                <a:avLst/>
                <a:gdLst>
                  <a:gd name="T0" fmla="*/ 285 w 928"/>
                  <a:gd name="T1" fmla="*/ 3832 h 3846"/>
                  <a:gd name="T2" fmla="*/ 107 w 928"/>
                  <a:gd name="T3" fmla="*/ 3766 h 3846"/>
                  <a:gd name="T4" fmla="*/ 27 w 928"/>
                  <a:gd name="T5" fmla="*/ 3674 h 3846"/>
                  <a:gd name="T6" fmla="*/ 0 w 928"/>
                  <a:gd name="T7" fmla="*/ 3553 h 3846"/>
                  <a:gd name="T8" fmla="*/ 53 w 928"/>
                  <a:gd name="T9" fmla="*/ 3267 h 3846"/>
                  <a:gd name="T10" fmla="*/ 260 w 928"/>
                  <a:gd name="T11" fmla="*/ 2694 h 3846"/>
                  <a:gd name="T12" fmla="*/ 383 w 928"/>
                  <a:gd name="T13" fmla="*/ 2216 h 3846"/>
                  <a:gd name="T14" fmla="*/ 401 w 928"/>
                  <a:gd name="T15" fmla="*/ 1774 h 3846"/>
                  <a:gd name="T16" fmla="*/ 303 w 928"/>
                  <a:gd name="T17" fmla="*/ 1281 h 3846"/>
                  <a:gd name="T18" fmla="*/ 107 w 928"/>
                  <a:gd name="T19" fmla="*/ 735 h 3846"/>
                  <a:gd name="T20" fmla="*/ 1 w 928"/>
                  <a:gd name="T21" fmla="*/ 349 h 3846"/>
                  <a:gd name="T22" fmla="*/ 15 w 928"/>
                  <a:gd name="T23" fmla="*/ 202 h 3846"/>
                  <a:gd name="T24" fmla="*/ 73 w 928"/>
                  <a:gd name="T25" fmla="*/ 108 h 3846"/>
                  <a:gd name="T26" fmla="*/ 225 w 928"/>
                  <a:gd name="T27" fmla="*/ 26 h 3846"/>
                  <a:gd name="T28" fmla="*/ 468 w 928"/>
                  <a:gd name="T29" fmla="*/ 0 h 3846"/>
                  <a:gd name="T30" fmla="*/ 680 w 928"/>
                  <a:gd name="T31" fmla="*/ 19 h 3846"/>
                  <a:gd name="T32" fmla="*/ 842 w 928"/>
                  <a:gd name="T33" fmla="*/ 91 h 3846"/>
                  <a:gd name="T34" fmla="*/ 909 w 928"/>
                  <a:gd name="T35" fmla="*/ 184 h 3846"/>
                  <a:gd name="T36" fmla="*/ 928 w 928"/>
                  <a:gd name="T37" fmla="*/ 307 h 3846"/>
                  <a:gd name="T38" fmla="*/ 854 w 928"/>
                  <a:gd name="T39" fmla="*/ 620 h 3846"/>
                  <a:gd name="T40" fmla="*/ 633 w 928"/>
                  <a:gd name="T41" fmla="*/ 1207 h 3846"/>
                  <a:gd name="T42" fmla="*/ 516 w 928"/>
                  <a:gd name="T43" fmla="*/ 1699 h 3846"/>
                  <a:gd name="T44" fmla="*/ 502 w 928"/>
                  <a:gd name="T45" fmla="*/ 1998 h 3846"/>
                  <a:gd name="T46" fmla="*/ 591 w 928"/>
                  <a:gd name="T47" fmla="*/ 2502 h 3846"/>
                  <a:gd name="T48" fmla="*/ 771 w 928"/>
                  <a:gd name="T49" fmla="*/ 3008 h 3846"/>
                  <a:gd name="T50" fmla="*/ 920 w 928"/>
                  <a:gd name="T51" fmla="*/ 3458 h 3846"/>
                  <a:gd name="T52" fmla="*/ 920 w 928"/>
                  <a:gd name="T53" fmla="*/ 3628 h 3846"/>
                  <a:gd name="T54" fmla="*/ 872 w 928"/>
                  <a:gd name="T55" fmla="*/ 3723 h 3846"/>
                  <a:gd name="T56" fmla="*/ 734 w 928"/>
                  <a:gd name="T57" fmla="*/ 3810 h 3846"/>
                  <a:gd name="T58" fmla="*/ 507 w 928"/>
                  <a:gd name="T59" fmla="*/ 3844 h 3846"/>
                  <a:gd name="T60" fmla="*/ 409 w 928"/>
                  <a:gd name="T61" fmla="*/ 2530 h 3846"/>
                  <a:gd name="T62" fmla="*/ 199 w 928"/>
                  <a:gd name="T63" fmla="*/ 3134 h 3846"/>
                  <a:gd name="T64" fmla="*/ 97 w 928"/>
                  <a:gd name="T65" fmla="*/ 3480 h 3846"/>
                  <a:gd name="T66" fmla="*/ 105 w 928"/>
                  <a:gd name="T67" fmla="*/ 3616 h 3846"/>
                  <a:gd name="T68" fmla="*/ 155 w 928"/>
                  <a:gd name="T69" fmla="*/ 3684 h 3846"/>
                  <a:gd name="T70" fmla="*/ 289 w 928"/>
                  <a:gd name="T71" fmla="*/ 3738 h 3846"/>
                  <a:gd name="T72" fmla="*/ 533 w 928"/>
                  <a:gd name="T73" fmla="*/ 3750 h 3846"/>
                  <a:gd name="T74" fmla="*/ 710 w 928"/>
                  <a:gd name="T75" fmla="*/ 3720 h 3846"/>
                  <a:gd name="T76" fmla="*/ 808 w 928"/>
                  <a:gd name="T77" fmla="*/ 3653 h 3846"/>
                  <a:gd name="T78" fmla="*/ 834 w 928"/>
                  <a:gd name="T79" fmla="*/ 3579 h 3846"/>
                  <a:gd name="T80" fmla="*/ 791 w 928"/>
                  <a:gd name="T81" fmla="*/ 3329 h 3846"/>
                  <a:gd name="T82" fmla="*/ 591 w 928"/>
                  <a:gd name="T83" fmla="*/ 2799 h 3846"/>
                  <a:gd name="T84" fmla="*/ 454 w 928"/>
                  <a:gd name="T85" fmla="*/ 2345 h 3846"/>
                  <a:gd name="T86" fmla="*/ 289 w 928"/>
                  <a:gd name="T87" fmla="*/ 106 h 3846"/>
                  <a:gd name="T88" fmla="*/ 155 w 928"/>
                  <a:gd name="T89" fmla="*/ 160 h 3846"/>
                  <a:gd name="T90" fmla="*/ 105 w 928"/>
                  <a:gd name="T91" fmla="*/ 228 h 3846"/>
                  <a:gd name="T92" fmla="*/ 97 w 928"/>
                  <a:gd name="T93" fmla="*/ 364 h 3846"/>
                  <a:gd name="T94" fmla="*/ 199 w 928"/>
                  <a:gd name="T95" fmla="*/ 711 h 3846"/>
                  <a:gd name="T96" fmla="*/ 409 w 928"/>
                  <a:gd name="T97" fmla="*/ 1315 h 3846"/>
                  <a:gd name="T98" fmla="*/ 502 w 928"/>
                  <a:gd name="T99" fmla="*/ 1311 h 3846"/>
                  <a:gd name="T100" fmla="*/ 725 w 928"/>
                  <a:gd name="T101" fmla="*/ 700 h 3846"/>
                  <a:gd name="T102" fmla="*/ 831 w 928"/>
                  <a:gd name="T103" fmla="*/ 359 h 3846"/>
                  <a:gd name="T104" fmla="*/ 820 w 928"/>
                  <a:gd name="T105" fmla="*/ 214 h 3846"/>
                  <a:gd name="T106" fmla="*/ 761 w 928"/>
                  <a:gd name="T107" fmla="*/ 149 h 3846"/>
                  <a:gd name="T108" fmla="*/ 619 w 928"/>
                  <a:gd name="T109" fmla="*/ 102 h 3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8" h="3846">
                    <a:moveTo>
                      <a:pt x="468" y="3846"/>
                    </a:moveTo>
                    <a:lnTo>
                      <a:pt x="468" y="3846"/>
                    </a:lnTo>
                    <a:lnTo>
                      <a:pt x="427" y="3844"/>
                    </a:lnTo>
                    <a:lnTo>
                      <a:pt x="389" y="3843"/>
                    </a:lnTo>
                    <a:lnTo>
                      <a:pt x="352" y="3840"/>
                    </a:lnTo>
                    <a:lnTo>
                      <a:pt x="318" y="3836"/>
                    </a:lnTo>
                    <a:lnTo>
                      <a:pt x="285" y="3832"/>
                    </a:lnTo>
                    <a:lnTo>
                      <a:pt x="254" y="3825"/>
                    </a:lnTo>
                    <a:lnTo>
                      <a:pt x="225" y="3818"/>
                    </a:lnTo>
                    <a:lnTo>
                      <a:pt x="198" y="3810"/>
                    </a:lnTo>
                    <a:lnTo>
                      <a:pt x="173" y="3801"/>
                    </a:lnTo>
                    <a:lnTo>
                      <a:pt x="150" y="3791"/>
                    </a:lnTo>
                    <a:lnTo>
                      <a:pt x="128" y="3779"/>
                    </a:lnTo>
                    <a:lnTo>
                      <a:pt x="107" y="3766"/>
                    </a:lnTo>
                    <a:lnTo>
                      <a:pt x="90" y="3753"/>
                    </a:lnTo>
                    <a:lnTo>
                      <a:pt x="73" y="3738"/>
                    </a:lnTo>
                    <a:lnTo>
                      <a:pt x="58" y="3721"/>
                    </a:lnTo>
                    <a:lnTo>
                      <a:pt x="45" y="3704"/>
                    </a:lnTo>
                    <a:lnTo>
                      <a:pt x="45" y="3704"/>
                    </a:lnTo>
                    <a:lnTo>
                      <a:pt x="35" y="3689"/>
                    </a:lnTo>
                    <a:lnTo>
                      <a:pt x="27" y="3674"/>
                    </a:lnTo>
                    <a:lnTo>
                      <a:pt x="20" y="3659"/>
                    </a:lnTo>
                    <a:lnTo>
                      <a:pt x="15" y="3642"/>
                    </a:lnTo>
                    <a:lnTo>
                      <a:pt x="9" y="3626"/>
                    </a:lnTo>
                    <a:lnTo>
                      <a:pt x="5" y="3608"/>
                    </a:lnTo>
                    <a:lnTo>
                      <a:pt x="2" y="3590"/>
                    </a:lnTo>
                    <a:lnTo>
                      <a:pt x="1" y="3572"/>
                    </a:lnTo>
                    <a:lnTo>
                      <a:pt x="0" y="3553"/>
                    </a:lnTo>
                    <a:lnTo>
                      <a:pt x="0" y="3534"/>
                    </a:lnTo>
                    <a:lnTo>
                      <a:pt x="1" y="3495"/>
                    </a:lnTo>
                    <a:lnTo>
                      <a:pt x="6" y="3452"/>
                    </a:lnTo>
                    <a:lnTo>
                      <a:pt x="15" y="3409"/>
                    </a:lnTo>
                    <a:lnTo>
                      <a:pt x="24" y="3364"/>
                    </a:lnTo>
                    <a:lnTo>
                      <a:pt x="38" y="3316"/>
                    </a:lnTo>
                    <a:lnTo>
                      <a:pt x="53" y="3267"/>
                    </a:lnTo>
                    <a:lnTo>
                      <a:pt x="69" y="3216"/>
                    </a:lnTo>
                    <a:lnTo>
                      <a:pt x="107" y="3110"/>
                    </a:lnTo>
                    <a:lnTo>
                      <a:pt x="151" y="2996"/>
                    </a:lnTo>
                    <a:lnTo>
                      <a:pt x="151" y="2996"/>
                    </a:lnTo>
                    <a:lnTo>
                      <a:pt x="195" y="2880"/>
                    </a:lnTo>
                    <a:lnTo>
                      <a:pt x="239" y="2757"/>
                    </a:lnTo>
                    <a:lnTo>
                      <a:pt x="260" y="2694"/>
                    </a:lnTo>
                    <a:lnTo>
                      <a:pt x="282" y="2629"/>
                    </a:lnTo>
                    <a:lnTo>
                      <a:pt x="303" y="2563"/>
                    </a:lnTo>
                    <a:lnTo>
                      <a:pt x="322" y="2496"/>
                    </a:lnTo>
                    <a:lnTo>
                      <a:pt x="340" y="2428"/>
                    </a:lnTo>
                    <a:lnTo>
                      <a:pt x="356" y="2358"/>
                    </a:lnTo>
                    <a:lnTo>
                      <a:pt x="371" y="2287"/>
                    </a:lnTo>
                    <a:lnTo>
                      <a:pt x="383" y="2216"/>
                    </a:lnTo>
                    <a:lnTo>
                      <a:pt x="393" y="2144"/>
                    </a:lnTo>
                    <a:lnTo>
                      <a:pt x="401" y="2070"/>
                    </a:lnTo>
                    <a:lnTo>
                      <a:pt x="405" y="1996"/>
                    </a:lnTo>
                    <a:lnTo>
                      <a:pt x="408" y="1923"/>
                    </a:lnTo>
                    <a:lnTo>
                      <a:pt x="408" y="1923"/>
                    </a:lnTo>
                    <a:lnTo>
                      <a:pt x="405" y="1848"/>
                    </a:lnTo>
                    <a:lnTo>
                      <a:pt x="401" y="1774"/>
                    </a:lnTo>
                    <a:lnTo>
                      <a:pt x="393" y="1701"/>
                    </a:lnTo>
                    <a:lnTo>
                      <a:pt x="383" y="1629"/>
                    </a:lnTo>
                    <a:lnTo>
                      <a:pt x="371" y="1557"/>
                    </a:lnTo>
                    <a:lnTo>
                      <a:pt x="356" y="1487"/>
                    </a:lnTo>
                    <a:lnTo>
                      <a:pt x="340" y="1417"/>
                    </a:lnTo>
                    <a:lnTo>
                      <a:pt x="322" y="1349"/>
                    </a:lnTo>
                    <a:lnTo>
                      <a:pt x="303" y="1281"/>
                    </a:lnTo>
                    <a:lnTo>
                      <a:pt x="282" y="1215"/>
                    </a:lnTo>
                    <a:lnTo>
                      <a:pt x="260" y="1150"/>
                    </a:lnTo>
                    <a:lnTo>
                      <a:pt x="239" y="1087"/>
                    </a:lnTo>
                    <a:lnTo>
                      <a:pt x="195" y="964"/>
                    </a:lnTo>
                    <a:lnTo>
                      <a:pt x="151" y="848"/>
                    </a:lnTo>
                    <a:lnTo>
                      <a:pt x="151" y="848"/>
                    </a:lnTo>
                    <a:lnTo>
                      <a:pt x="107" y="735"/>
                    </a:lnTo>
                    <a:lnTo>
                      <a:pt x="69" y="628"/>
                    </a:lnTo>
                    <a:lnTo>
                      <a:pt x="53" y="577"/>
                    </a:lnTo>
                    <a:lnTo>
                      <a:pt x="38" y="528"/>
                    </a:lnTo>
                    <a:lnTo>
                      <a:pt x="24" y="481"/>
                    </a:lnTo>
                    <a:lnTo>
                      <a:pt x="15" y="435"/>
                    </a:lnTo>
                    <a:lnTo>
                      <a:pt x="6" y="392"/>
                    </a:lnTo>
                    <a:lnTo>
                      <a:pt x="1" y="349"/>
                    </a:lnTo>
                    <a:lnTo>
                      <a:pt x="0" y="310"/>
                    </a:lnTo>
                    <a:lnTo>
                      <a:pt x="0" y="291"/>
                    </a:lnTo>
                    <a:lnTo>
                      <a:pt x="1" y="272"/>
                    </a:lnTo>
                    <a:lnTo>
                      <a:pt x="2" y="254"/>
                    </a:lnTo>
                    <a:lnTo>
                      <a:pt x="5" y="236"/>
                    </a:lnTo>
                    <a:lnTo>
                      <a:pt x="9" y="220"/>
                    </a:lnTo>
                    <a:lnTo>
                      <a:pt x="15" y="202"/>
                    </a:lnTo>
                    <a:lnTo>
                      <a:pt x="20" y="187"/>
                    </a:lnTo>
                    <a:lnTo>
                      <a:pt x="27" y="171"/>
                    </a:lnTo>
                    <a:lnTo>
                      <a:pt x="35" y="155"/>
                    </a:lnTo>
                    <a:lnTo>
                      <a:pt x="45" y="140"/>
                    </a:lnTo>
                    <a:lnTo>
                      <a:pt x="45" y="140"/>
                    </a:lnTo>
                    <a:lnTo>
                      <a:pt x="58" y="124"/>
                    </a:lnTo>
                    <a:lnTo>
                      <a:pt x="73" y="108"/>
                    </a:lnTo>
                    <a:lnTo>
                      <a:pt x="90" y="93"/>
                    </a:lnTo>
                    <a:lnTo>
                      <a:pt x="107" y="78"/>
                    </a:lnTo>
                    <a:lnTo>
                      <a:pt x="128" y="65"/>
                    </a:lnTo>
                    <a:lnTo>
                      <a:pt x="150" y="54"/>
                    </a:lnTo>
                    <a:lnTo>
                      <a:pt x="173" y="44"/>
                    </a:lnTo>
                    <a:lnTo>
                      <a:pt x="198" y="34"/>
                    </a:lnTo>
                    <a:lnTo>
                      <a:pt x="225" y="26"/>
                    </a:lnTo>
                    <a:lnTo>
                      <a:pt x="254" y="19"/>
                    </a:lnTo>
                    <a:lnTo>
                      <a:pt x="285" y="13"/>
                    </a:lnTo>
                    <a:lnTo>
                      <a:pt x="318" y="8"/>
                    </a:lnTo>
                    <a:lnTo>
                      <a:pt x="352" y="4"/>
                    </a:lnTo>
                    <a:lnTo>
                      <a:pt x="389" y="1"/>
                    </a:lnTo>
                    <a:lnTo>
                      <a:pt x="427" y="0"/>
                    </a:lnTo>
                    <a:lnTo>
                      <a:pt x="468" y="0"/>
                    </a:lnTo>
                    <a:lnTo>
                      <a:pt x="468" y="0"/>
                    </a:lnTo>
                    <a:lnTo>
                      <a:pt x="507" y="0"/>
                    </a:lnTo>
                    <a:lnTo>
                      <a:pt x="546" y="1"/>
                    </a:lnTo>
                    <a:lnTo>
                      <a:pt x="583" y="4"/>
                    </a:lnTo>
                    <a:lnTo>
                      <a:pt x="617" y="8"/>
                    </a:lnTo>
                    <a:lnTo>
                      <a:pt x="649" y="13"/>
                    </a:lnTo>
                    <a:lnTo>
                      <a:pt x="680" y="19"/>
                    </a:lnTo>
                    <a:lnTo>
                      <a:pt x="708" y="26"/>
                    </a:lnTo>
                    <a:lnTo>
                      <a:pt x="734" y="34"/>
                    </a:lnTo>
                    <a:lnTo>
                      <a:pt x="760" y="44"/>
                    </a:lnTo>
                    <a:lnTo>
                      <a:pt x="783" y="53"/>
                    </a:lnTo>
                    <a:lnTo>
                      <a:pt x="804" y="65"/>
                    </a:lnTo>
                    <a:lnTo>
                      <a:pt x="824" y="78"/>
                    </a:lnTo>
                    <a:lnTo>
                      <a:pt x="842" y="91"/>
                    </a:lnTo>
                    <a:lnTo>
                      <a:pt x="858" y="106"/>
                    </a:lnTo>
                    <a:lnTo>
                      <a:pt x="872" y="123"/>
                    </a:lnTo>
                    <a:lnTo>
                      <a:pt x="886" y="139"/>
                    </a:lnTo>
                    <a:lnTo>
                      <a:pt x="886" y="139"/>
                    </a:lnTo>
                    <a:lnTo>
                      <a:pt x="894" y="154"/>
                    </a:lnTo>
                    <a:lnTo>
                      <a:pt x="902" y="169"/>
                    </a:lnTo>
                    <a:lnTo>
                      <a:pt x="909" y="184"/>
                    </a:lnTo>
                    <a:lnTo>
                      <a:pt x="914" y="201"/>
                    </a:lnTo>
                    <a:lnTo>
                      <a:pt x="920" y="217"/>
                    </a:lnTo>
                    <a:lnTo>
                      <a:pt x="923" y="233"/>
                    </a:lnTo>
                    <a:lnTo>
                      <a:pt x="925" y="251"/>
                    </a:lnTo>
                    <a:lnTo>
                      <a:pt x="928" y="269"/>
                    </a:lnTo>
                    <a:lnTo>
                      <a:pt x="928" y="288"/>
                    </a:lnTo>
                    <a:lnTo>
                      <a:pt x="928" y="307"/>
                    </a:lnTo>
                    <a:lnTo>
                      <a:pt x="927" y="345"/>
                    </a:lnTo>
                    <a:lnTo>
                      <a:pt x="920" y="388"/>
                    </a:lnTo>
                    <a:lnTo>
                      <a:pt x="912" y="430"/>
                    </a:lnTo>
                    <a:lnTo>
                      <a:pt x="901" y="475"/>
                    </a:lnTo>
                    <a:lnTo>
                      <a:pt x="887" y="521"/>
                    </a:lnTo>
                    <a:lnTo>
                      <a:pt x="872" y="571"/>
                    </a:lnTo>
                    <a:lnTo>
                      <a:pt x="854" y="620"/>
                    </a:lnTo>
                    <a:lnTo>
                      <a:pt x="815" y="725"/>
                    </a:lnTo>
                    <a:lnTo>
                      <a:pt x="771" y="837"/>
                    </a:lnTo>
                    <a:lnTo>
                      <a:pt x="771" y="837"/>
                    </a:lnTo>
                    <a:lnTo>
                      <a:pt x="725" y="954"/>
                    </a:lnTo>
                    <a:lnTo>
                      <a:pt x="678" y="1077"/>
                    </a:lnTo>
                    <a:lnTo>
                      <a:pt x="655" y="1142"/>
                    </a:lnTo>
                    <a:lnTo>
                      <a:pt x="633" y="1207"/>
                    </a:lnTo>
                    <a:lnTo>
                      <a:pt x="611" y="1274"/>
                    </a:lnTo>
                    <a:lnTo>
                      <a:pt x="591" y="1342"/>
                    </a:lnTo>
                    <a:lnTo>
                      <a:pt x="572" y="1412"/>
                    </a:lnTo>
                    <a:lnTo>
                      <a:pt x="554" y="1482"/>
                    </a:lnTo>
                    <a:lnTo>
                      <a:pt x="539" y="1553"/>
                    </a:lnTo>
                    <a:lnTo>
                      <a:pt x="527" y="1625"/>
                    </a:lnTo>
                    <a:lnTo>
                      <a:pt x="516" y="1699"/>
                    </a:lnTo>
                    <a:lnTo>
                      <a:pt x="507" y="1772"/>
                    </a:lnTo>
                    <a:lnTo>
                      <a:pt x="502" y="1848"/>
                    </a:lnTo>
                    <a:lnTo>
                      <a:pt x="501" y="1884"/>
                    </a:lnTo>
                    <a:lnTo>
                      <a:pt x="501" y="1923"/>
                    </a:lnTo>
                    <a:lnTo>
                      <a:pt x="501" y="1923"/>
                    </a:lnTo>
                    <a:lnTo>
                      <a:pt x="501" y="1960"/>
                    </a:lnTo>
                    <a:lnTo>
                      <a:pt x="502" y="1998"/>
                    </a:lnTo>
                    <a:lnTo>
                      <a:pt x="507" y="2072"/>
                    </a:lnTo>
                    <a:lnTo>
                      <a:pt x="516" y="2147"/>
                    </a:lnTo>
                    <a:lnTo>
                      <a:pt x="527" y="2219"/>
                    </a:lnTo>
                    <a:lnTo>
                      <a:pt x="539" y="2291"/>
                    </a:lnTo>
                    <a:lnTo>
                      <a:pt x="554" y="2362"/>
                    </a:lnTo>
                    <a:lnTo>
                      <a:pt x="572" y="2433"/>
                    </a:lnTo>
                    <a:lnTo>
                      <a:pt x="591" y="2502"/>
                    </a:lnTo>
                    <a:lnTo>
                      <a:pt x="611" y="2570"/>
                    </a:lnTo>
                    <a:lnTo>
                      <a:pt x="633" y="2637"/>
                    </a:lnTo>
                    <a:lnTo>
                      <a:pt x="655" y="2703"/>
                    </a:lnTo>
                    <a:lnTo>
                      <a:pt x="678" y="2767"/>
                    </a:lnTo>
                    <a:lnTo>
                      <a:pt x="725" y="2891"/>
                    </a:lnTo>
                    <a:lnTo>
                      <a:pt x="771" y="3008"/>
                    </a:lnTo>
                    <a:lnTo>
                      <a:pt x="771" y="3008"/>
                    </a:lnTo>
                    <a:lnTo>
                      <a:pt x="815" y="3119"/>
                    </a:lnTo>
                    <a:lnTo>
                      <a:pt x="854" y="3224"/>
                    </a:lnTo>
                    <a:lnTo>
                      <a:pt x="872" y="3275"/>
                    </a:lnTo>
                    <a:lnTo>
                      <a:pt x="887" y="3323"/>
                    </a:lnTo>
                    <a:lnTo>
                      <a:pt x="901" y="3369"/>
                    </a:lnTo>
                    <a:lnTo>
                      <a:pt x="912" y="3414"/>
                    </a:lnTo>
                    <a:lnTo>
                      <a:pt x="920" y="3458"/>
                    </a:lnTo>
                    <a:lnTo>
                      <a:pt x="927" y="3499"/>
                    </a:lnTo>
                    <a:lnTo>
                      <a:pt x="928" y="3538"/>
                    </a:lnTo>
                    <a:lnTo>
                      <a:pt x="928" y="3557"/>
                    </a:lnTo>
                    <a:lnTo>
                      <a:pt x="928" y="3575"/>
                    </a:lnTo>
                    <a:lnTo>
                      <a:pt x="925" y="3593"/>
                    </a:lnTo>
                    <a:lnTo>
                      <a:pt x="923" y="3611"/>
                    </a:lnTo>
                    <a:lnTo>
                      <a:pt x="920" y="3628"/>
                    </a:lnTo>
                    <a:lnTo>
                      <a:pt x="914" y="3645"/>
                    </a:lnTo>
                    <a:lnTo>
                      <a:pt x="909" y="3660"/>
                    </a:lnTo>
                    <a:lnTo>
                      <a:pt x="902" y="3676"/>
                    </a:lnTo>
                    <a:lnTo>
                      <a:pt x="894" y="3690"/>
                    </a:lnTo>
                    <a:lnTo>
                      <a:pt x="886" y="3705"/>
                    </a:lnTo>
                    <a:lnTo>
                      <a:pt x="886" y="3705"/>
                    </a:lnTo>
                    <a:lnTo>
                      <a:pt x="872" y="3723"/>
                    </a:lnTo>
                    <a:lnTo>
                      <a:pt x="858" y="3738"/>
                    </a:lnTo>
                    <a:lnTo>
                      <a:pt x="842" y="3753"/>
                    </a:lnTo>
                    <a:lnTo>
                      <a:pt x="824" y="3768"/>
                    </a:lnTo>
                    <a:lnTo>
                      <a:pt x="804" y="3780"/>
                    </a:lnTo>
                    <a:lnTo>
                      <a:pt x="783" y="3791"/>
                    </a:lnTo>
                    <a:lnTo>
                      <a:pt x="760" y="3802"/>
                    </a:lnTo>
                    <a:lnTo>
                      <a:pt x="734" y="3810"/>
                    </a:lnTo>
                    <a:lnTo>
                      <a:pt x="708" y="3818"/>
                    </a:lnTo>
                    <a:lnTo>
                      <a:pt x="680" y="3827"/>
                    </a:lnTo>
                    <a:lnTo>
                      <a:pt x="649" y="3832"/>
                    </a:lnTo>
                    <a:lnTo>
                      <a:pt x="617" y="3836"/>
                    </a:lnTo>
                    <a:lnTo>
                      <a:pt x="583" y="3840"/>
                    </a:lnTo>
                    <a:lnTo>
                      <a:pt x="546" y="3843"/>
                    </a:lnTo>
                    <a:lnTo>
                      <a:pt x="507" y="3844"/>
                    </a:lnTo>
                    <a:lnTo>
                      <a:pt x="468" y="3846"/>
                    </a:lnTo>
                    <a:lnTo>
                      <a:pt x="468" y="3846"/>
                    </a:lnTo>
                    <a:close/>
                    <a:moveTo>
                      <a:pt x="454" y="2345"/>
                    </a:moveTo>
                    <a:lnTo>
                      <a:pt x="454" y="2345"/>
                    </a:lnTo>
                    <a:lnTo>
                      <a:pt x="445" y="2391"/>
                    </a:lnTo>
                    <a:lnTo>
                      <a:pt x="434" y="2439"/>
                    </a:lnTo>
                    <a:lnTo>
                      <a:pt x="409" y="2530"/>
                    </a:lnTo>
                    <a:lnTo>
                      <a:pt x="383" y="2619"/>
                    </a:lnTo>
                    <a:lnTo>
                      <a:pt x="355" y="2707"/>
                    </a:lnTo>
                    <a:lnTo>
                      <a:pt x="326" y="2791"/>
                    </a:lnTo>
                    <a:lnTo>
                      <a:pt x="296" y="2873"/>
                    </a:lnTo>
                    <a:lnTo>
                      <a:pt x="237" y="3030"/>
                    </a:lnTo>
                    <a:lnTo>
                      <a:pt x="237" y="3030"/>
                    </a:lnTo>
                    <a:lnTo>
                      <a:pt x="199" y="3134"/>
                    </a:lnTo>
                    <a:lnTo>
                      <a:pt x="163" y="3231"/>
                    </a:lnTo>
                    <a:lnTo>
                      <a:pt x="147" y="3277"/>
                    </a:lnTo>
                    <a:lnTo>
                      <a:pt x="133" y="3321"/>
                    </a:lnTo>
                    <a:lnTo>
                      <a:pt x="121" y="3364"/>
                    </a:lnTo>
                    <a:lnTo>
                      <a:pt x="110" y="3405"/>
                    </a:lnTo>
                    <a:lnTo>
                      <a:pt x="102" y="3443"/>
                    </a:lnTo>
                    <a:lnTo>
                      <a:pt x="97" y="3480"/>
                    </a:lnTo>
                    <a:lnTo>
                      <a:pt x="92" y="3514"/>
                    </a:lnTo>
                    <a:lnTo>
                      <a:pt x="92" y="3547"/>
                    </a:lnTo>
                    <a:lnTo>
                      <a:pt x="92" y="3562"/>
                    </a:lnTo>
                    <a:lnTo>
                      <a:pt x="95" y="3577"/>
                    </a:lnTo>
                    <a:lnTo>
                      <a:pt x="97" y="3590"/>
                    </a:lnTo>
                    <a:lnTo>
                      <a:pt x="101" y="3604"/>
                    </a:lnTo>
                    <a:lnTo>
                      <a:pt x="105" y="3616"/>
                    </a:lnTo>
                    <a:lnTo>
                      <a:pt x="109" y="3628"/>
                    </a:lnTo>
                    <a:lnTo>
                      <a:pt x="116" y="3639"/>
                    </a:lnTo>
                    <a:lnTo>
                      <a:pt x="122" y="3650"/>
                    </a:lnTo>
                    <a:lnTo>
                      <a:pt x="122" y="3650"/>
                    </a:lnTo>
                    <a:lnTo>
                      <a:pt x="132" y="3663"/>
                    </a:lnTo>
                    <a:lnTo>
                      <a:pt x="143" y="3675"/>
                    </a:lnTo>
                    <a:lnTo>
                      <a:pt x="155" y="3684"/>
                    </a:lnTo>
                    <a:lnTo>
                      <a:pt x="169" y="3695"/>
                    </a:lnTo>
                    <a:lnTo>
                      <a:pt x="185" y="3704"/>
                    </a:lnTo>
                    <a:lnTo>
                      <a:pt x="203" y="3712"/>
                    </a:lnTo>
                    <a:lnTo>
                      <a:pt x="222" y="3720"/>
                    </a:lnTo>
                    <a:lnTo>
                      <a:pt x="243" y="3727"/>
                    </a:lnTo>
                    <a:lnTo>
                      <a:pt x="264" y="3732"/>
                    </a:lnTo>
                    <a:lnTo>
                      <a:pt x="289" y="3738"/>
                    </a:lnTo>
                    <a:lnTo>
                      <a:pt x="315" y="3742"/>
                    </a:lnTo>
                    <a:lnTo>
                      <a:pt x="342" y="3746"/>
                    </a:lnTo>
                    <a:lnTo>
                      <a:pt x="371" y="3749"/>
                    </a:lnTo>
                    <a:lnTo>
                      <a:pt x="401" y="3750"/>
                    </a:lnTo>
                    <a:lnTo>
                      <a:pt x="468" y="3751"/>
                    </a:lnTo>
                    <a:lnTo>
                      <a:pt x="468" y="3751"/>
                    </a:lnTo>
                    <a:lnTo>
                      <a:pt x="533" y="3750"/>
                    </a:lnTo>
                    <a:lnTo>
                      <a:pt x="563" y="3749"/>
                    </a:lnTo>
                    <a:lnTo>
                      <a:pt x="592" y="3746"/>
                    </a:lnTo>
                    <a:lnTo>
                      <a:pt x="619" y="3742"/>
                    </a:lnTo>
                    <a:lnTo>
                      <a:pt x="644" y="3738"/>
                    </a:lnTo>
                    <a:lnTo>
                      <a:pt x="667" y="3732"/>
                    </a:lnTo>
                    <a:lnTo>
                      <a:pt x="689" y="3727"/>
                    </a:lnTo>
                    <a:lnTo>
                      <a:pt x="710" y="3720"/>
                    </a:lnTo>
                    <a:lnTo>
                      <a:pt x="729" y="3713"/>
                    </a:lnTo>
                    <a:lnTo>
                      <a:pt x="746" y="3705"/>
                    </a:lnTo>
                    <a:lnTo>
                      <a:pt x="761" y="3695"/>
                    </a:lnTo>
                    <a:lnTo>
                      <a:pt x="775" y="3686"/>
                    </a:lnTo>
                    <a:lnTo>
                      <a:pt x="787" y="3676"/>
                    </a:lnTo>
                    <a:lnTo>
                      <a:pt x="798" y="3664"/>
                    </a:lnTo>
                    <a:lnTo>
                      <a:pt x="808" y="3653"/>
                    </a:lnTo>
                    <a:lnTo>
                      <a:pt x="808" y="3653"/>
                    </a:lnTo>
                    <a:lnTo>
                      <a:pt x="815" y="3642"/>
                    </a:lnTo>
                    <a:lnTo>
                      <a:pt x="820" y="3631"/>
                    </a:lnTo>
                    <a:lnTo>
                      <a:pt x="824" y="3619"/>
                    </a:lnTo>
                    <a:lnTo>
                      <a:pt x="828" y="3607"/>
                    </a:lnTo>
                    <a:lnTo>
                      <a:pt x="831" y="3593"/>
                    </a:lnTo>
                    <a:lnTo>
                      <a:pt x="834" y="3579"/>
                    </a:lnTo>
                    <a:lnTo>
                      <a:pt x="835" y="3551"/>
                    </a:lnTo>
                    <a:lnTo>
                      <a:pt x="835" y="3519"/>
                    </a:lnTo>
                    <a:lnTo>
                      <a:pt x="831" y="3485"/>
                    </a:lnTo>
                    <a:lnTo>
                      <a:pt x="824" y="3450"/>
                    </a:lnTo>
                    <a:lnTo>
                      <a:pt x="816" y="3411"/>
                    </a:lnTo>
                    <a:lnTo>
                      <a:pt x="805" y="3372"/>
                    </a:lnTo>
                    <a:lnTo>
                      <a:pt x="791" y="3329"/>
                    </a:lnTo>
                    <a:lnTo>
                      <a:pt x="776" y="3286"/>
                    </a:lnTo>
                    <a:lnTo>
                      <a:pt x="761" y="3241"/>
                    </a:lnTo>
                    <a:lnTo>
                      <a:pt x="725" y="3144"/>
                    </a:lnTo>
                    <a:lnTo>
                      <a:pt x="684" y="3043"/>
                    </a:lnTo>
                    <a:lnTo>
                      <a:pt x="684" y="3043"/>
                    </a:lnTo>
                    <a:lnTo>
                      <a:pt x="622" y="2883"/>
                    </a:lnTo>
                    <a:lnTo>
                      <a:pt x="591" y="2799"/>
                    </a:lnTo>
                    <a:lnTo>
                      <a:pt x="559" y="2713"/>
                    </a:lnTo>
                    <a:lnTo>
                      <a:pt x="531" y="2625"/>
                    </a:lnTo>
                    <a:lnTo>
                      <a:pt x="502" y="2533"/>
                    </a:lnTo>
                    <a:lnTo>
                      <a:pt x="477" y="2440"/>
                    </a:lnTo>
                    <a:lnTo>
                      <a:pt x="465" y="2393"/>
                    </a:lnTo>
                    <a:lnTo>
                      <a:pt x="454" y="2345"/>
                    </a:lnTo>
                    <a:lnTo>
                      <a:pt x="454" y="2345"/>
                    </a:lnTo>
                    <a:close/>
                    <a:moveTo>
                      <a:pt x="468" y="93"/>
                    </a:moveTo>
                    <a:lnTo>
                      <a:pt x="468" y="93"/>
                    </a:lnTo>
                    <a:lnTo>
                      <a:pt x="401" y="94"/>
                    </a:lnTo>
                    <a:lnTo>
                      <a:pt x="371" y="97"/>
                    </a:lnTo>
                    <a:lnTo>
                      <a:pt x="342" y="99"/>
                    </a:lnTo>
                    <a:lnTo>
                      <a:pt x="315" y="102"/>
                    </a:lnTo>
                    <a:lnTo>
                      <a:pt x="289" y="106"/>
                    </a:lnTo>
                    <a:lnTo>
                      <a:pt x="264" y="112"/>
                    </a:lnTo>
                    <a:lnTo>
                      <a:pt x="243" y="119"/>
                    </a:lnTo>
                    <a:lnTo>
                      <a:pt x="222" y="124"/>
                    </a:lnTo>
                    <a:lnTo>
                      <a:pt x="203" y="132"/>
                    </a:lnTo>
                    <a:lnTo>
                      <a:pt x="185" y="140"/>
                    </a:lnTo>
                    <a:lnTo>
                      <a:pt x="169" y="150"/>
                    </a:lnTo>
                    <a:lnTo>
                      <a:pt x="155" y="160"/>
                    </a:lnTo>
                    <a:lnTo>
                      <a:pt x="143" y="171"/>
                    </a:lnTo>
                    <a:lnTo>
                      <a:pt x="132" y="181"/>
                    </a:lnTo>
                    <a:lnTo>
                      <a:pt x="122" y="194"/>
                    </a:lnTo>
                    <a:lnTo>
                      <a:pt x="122" y="194"/>
                    </a:lnTo>
                    <a:lnTo>
                      <a:pt x="116" y="205"/>
                    </a:lnTo>
                    <a:lnTo>
                      <a:pt x="109" y="217"/>
                    </a:lnTo>
                    <a:lnTo>
                      <a:pt x="105" y="228"/>
                    </a:lnTo>
                    <a:lnTo>
                      <a:pt x="101" y="242"/>
                    </a:lnTo>
                    <a:lnTo>
                      <a:pt x="97" y="255"/>
                    </a:lnTo>
                    <a:lnTo>
                      <a:pt x="95" y="269"/>
                    </a:lnTo>
                    <a:lnTo>
                      <a:pt x="92" y="282"/>
                    </a:lnTo>
                    <a:lnTo>
                      <a:pt x="92" y="299"/>
                    </a:lnTo>
                    <a:lnTo>
                      <a:pt x="92" y="330"/>
                    </a:lnTo>
                    <a:lnTo>
                      <a:pt x="97" y="364"/>
                    </a:lnTo>
                    <a:lnTo>
                      <a:pt x="102" y="401"/>
                    </a:lnTo>
                    <a:lnTo>
                      <a:pt x="110" y="440"/>
                    </a:lnTo>
                    <a:lnTo>
                      <a:pt x="121" y="481"/>
                    </a:lnTo>
                    <a:lnTo>
                      <a:pt x="133" y="523"/>
                    </a:lnTo>
                    <a:lnTo>
                      <a:pt x="147" y="568"/>
                    </a:lnTo>
                    <a:lnTo>
                      <a:pt x="163" y="613"/>
                    </a:lnTo>
                    <a:lnTo>
                      <a:pt x="199" y="711"/>
                    </a:lnTo>
                    <a:lnTo>
                      <a:pt x="237" y="815"/>
                    </a:lnTo>
                    <a:lnTo>
                      <a:pt x="237" y="815"/>
                    </a:lnTo>
                    <a:lnTo>
                      <a:pt x="296" y="971"/>
                    </a:lnTo>
                    <a:lnTo>
                      <a:pt x="326" y="1053"/>
                    </a:lnTo>
                    <a:lnTo>
                      <a:pt x="355" y="1137"/>
                    </a:lnTo>
                    <a:lnTo>
                      <a:pt x="383" y="1225"/>
                    </a:lnTo>
                    <a:lnTo>
                      <a:pt x="409" y="1315"/>
                    </a:lnTo>
                    <a:lnTo>
                      <a:pt x="434" y="1406"/>
                    </a:lnTo>
                    <a:lnTo>
                      <a:pt x="445" y="1453"/>
                    </a:lnTo>
                    <a:lnTo>
                      <a:pt x="454" y="1499"/>
                    </a:lnTo>
                    <a:lnTo>
                      <a:pt x="454" y="1499"/>
                    </a:lnTo>
                    <a:lnTo>
                      <a:pt x="465" y="1452"/>
                    </a:lnTo>
                    <a:lnTo>
                      <a:pt x="477" y="1405"/>
                    </a:lnTo>
                    <a:lnTo>
                      <a:pt x="502" y="1311"/>
                    </a:lnTo>
                    <a:lnTo>
                      <a:pt x="531" y="1219"/>
                    </a:lnTo>
                    <a:lnTo>
                      <a:pt x="559" y="1131"/>
                    </a:lnTo>
                    <a:lnTo>
                      <a:pt x="591" y="1045"/>
                    </a:lnTo>
                    <a:lnTo>
                      <a:pt x="622" y="961"/>
                    </a:lnTo>
                    <a:lnTo>
                      <a:pt x="684" y="803"/>
                    </a:lnTo>
                    <a:lnTo>
                      <a:pt x="684" y="803"/>
                    </a:lnTo>
                    <a:lnTo>
                      <a:pt x="725" y="700"/>
                    </a:lnTo>
                    <a:lnTo>
                      <a:pt x="761" y="605"/>
                    </a:lnTo>
                    <a:lnTo>
                      <a:pt x="776" y="558"/>
                    </a:lnTo>
                    <a:lnTo>
                      <a:pt x="791" y="515"/>
                    </a:lnTo>
                    <a:lnTo>
                      <a:pt x="805" y="474"/>
                    </a:lnTo>
                    <a:lnTo>
                      <a:pt x="816" y="434"/>
                    </a:lnTo>
                    <a:lnTo>
                      <a:pt x="824" y="396"/>
                    </a:lnTo>
                    <a:lnTo>
                      <a:pt x="831" y="359"/>
                    </a:lnTo>
                    <a:lnTo>
                      <a:pt x="835" y="326"/>
                    </a:lnTo>
                    <a:lnTo>
                      <a:pt x="835" y="295"/>
                    </a:lnTo>
                    <a:lnTo>
                      <a:pt x="834" y="265"/>
                    </a:lnTo>
                    <a:lnTo>
                      <a:pt x="831" y="251"/>
                    </a:lnTo>
                    <a:lnTo>
                      <a:pt x="828" y="239"/>
                    </a:lnTo>
                    <a:lnTo>
                      <a:pt x="824" y="225"/>
                    </a:lnTo>
                    <a:lnTo>
                      <a:pt x="820" y="214"/>
                    </a:lnTo>
                    <a:lnTo>
                      <a:pt x="815" y="203"/>
                    </a:lnTo>
                    <a:lnTo>
                      <a:pt x="808" y="192"/>
                    </a:lnTo>
                    <a:lnTo>
                      <a:pt x="808" y="192"/>
                    </a:lnTo>
                    <a:lnTo>
                      <a:pt x="798" y="180"/>
                    </a:lnTo>
                    <a:lnTo>
                      <a:pt x="787" y="169"/>
                    </a:lnTo>
                    <a:lnTo>
                      <a:pt x="775" y="158"/>
                    </a:lnTo>
                    <a:lnTo>
                      <a:pt x="761" y="149"/>
                    </a:lnTo>
                    <a:lnTo>
                      <a:pt x="746" y="139"/>
                    </a:lnTo>
                    <a:lnTo>
                      <a:pt x="729" y="131"/>
                    </a:lnTo>
                    <a:lnTo>
                      <a:pt x="710" y="124"/>
                    </a:lnTo>
                    <a:lnTo>
                      <a:pt x="689" y="117"/>
                    </a:lnTo>
                    <a:lnTo>
                      <a:pt x="667" y="112"/>
                    </a:lnTo>
                    <a:lnTo>
                      <a:pt x="644" y="106"/>
                    </a:lnTo>
                    <a:lnTo>
                      <a:pt x="619" y="102"/>
                    </a:lnTo>
                    <a:lnTo>
                      <a:pt x="592" y="99"/>
                    </a:lnTo>
                    <a:lnTo>
                      <a:pt x="563" y="97"/>
                    </a:lnTo>
                    <a:lnTo>
                      <a:pt x="533" y="94"/>
                    </a:lnTo>
                    <a:lnTo>
                      <a:pt x="468" y="93"/>
                    </a:lnTo>
                    <a:lnTo>
                      <a:pt x="468" y="93"/>
                    </a:lnTo>
                    <a:close/>
                  </a:path>
                </a:pathLst>
              </a:custGeom>
              <a:grpFill/>
              <a:ln>
                <a:noFill/>
              </a:ln>
            </p:spPr>
            <p:txBody>
              <a:bodyPr anchor="ctr"/>
              <a:lstStyle/>
              <a:p>
                <a:pPr algn="ctr"/>
                <a:endParaRPr dirty="0"/>
              </a:p>
            </p:txBody>
          </p:sp>
          <p:sp>
            <p:nvSpPr>
              <p:cNvPr id="56" name="Freeform: Shape 5">
                <a:extLst>
                  <a:ext uri="{FF2B5EF4-FFF2-40B4-BE49-F238E27FC236}">
                    <a16:creationId xmlns:a16="http://schemas.microsoft.com/office/drawing/2014/main" id="{F042D430-EAF5-2547-BEB1-DC9027DF94CE}"/>
                  </a:ext>
                </a:extLst>
              </p:cNvPr>
              <p:cNvSpPr>
                <a:spLocks/>
              </p:cNvSpPr>
              <p:nvPr/>
            </p:nvSpPr>
            <p:spPr bwMode="auto">
              <a:xfrm>
                <a:off x="6808225" y="1801922"/>
                <a:ext cx="3063749" cy="3063747"/>
              </a:xfrm>
              <a:custGeom>
                <a:avLst/>
                <a:gdLst>
                  <a:gd name="T0" fmla="*/ 2783 w 3122"/>
                  <a:gd name="T1" fmla="*/ 3040 h 3123"/>
                  <a:gd name="T2" fmla="*/ 2611 w 3122"/>
                  <a:gd name="T3" fmla="*/ 3119 h 3123"/>
                  <a:gd name="T4" fmla="*/ 2490 w 3122"/>
                  <a:gd name="T5" fmla="*/ 3111 h 3123"/>
                  <a:gd name="T6" fmla="*/ 2385 w 3122"/>
                  <a:gd name="T7" fmla="*/ 3046 h 3123"/>
                  <a:gd name="T8" fmla="*/ 2219 w 3122"/>
                  <a:gd name="T9" fmla="*/ 2805 h 3123"/>
                  <a:gd name="T10" fmla="*/ 1963 w 3122"/>
                  <a:gd name="T11" fmla="*/ 2253 h 3123"/>
                  <a:gd name="T12" fmla="*/ 1710 w 3122"/>
                  <a:gd name="T13" fmla="*/ 1827 h 3123"/>
                  <a:gd name="T14" fmla="*/ 1411 w 3122"/>
                  <a:gd name="T15" fmla="*/ 1504 h 3123"/>
                  <a:gd name="T16" fmla="*/ 993 w 3122"/>
                  <a:gd name="T17" fmla="*/ 1224 h 3123"/>
                  <a:gd name="T18" fmla="*/ 469 w 3122"/>
                  <a:gd name="T19" fmla="*/ 975 h 3123"/>
                  <a:gd name="T20" fmla="*/ 121 w 3122"/>
                  <a:gd name="T21" fmla="*/ 778 h 3123"/>
                  <a:gd name="T22" fmla="*/ 26 w 3122"/>
                  <a:gd name="T23" fmla="*/ 665 h 3123"/>
                  <a:gd name="T24" fmla="*/ 0 w 3122"/>
                  <a:gd name="T25" fmla="*/ 556 h 3123"/>
                  <a:gd name="T26" fmla="*/ 50 w 3122"/>
                  <a:gd name="T27" fmla="*/ 392 h 3123"/>
                  <a:gd name="T28" fmla="*/ 203 w 3122"/>
                  <a:gd name="T29" fmla="*/ 201 h 3123"/>
                  <a:gd name="T30" fmla="*/ 366 w 3122"/>
                  <a:gd name="T31" fmla="*/ 66 h 3123"/>
                  <a:gd name="T32" fmla="*/ 533 w 3122"/>
                  <a:gd name="T33" fmla="*/ 1 h 3123"/>
                  <a:gd name="T34" fmla="*/ 646 w 3122"/>
                  <a:gd name="T35" fmla="*/ 19 h 3123"/>
                  <a:gd name="T36" fmla="*/ 746 w 3122"/>
                  <a:gd name="T37" fmla="*/ 91 h 3123"/>
                  <a:gd name="T38" fmla="*/ 915 w 3122"/>
                  <a:gd name="T39" fmla="*/ 366 h 3123"/>
                  <a:gd name="T40" fmla="*/ 1173 w 3122"/>
                  <a:gd name="T41" fmla="*/ 938 h 3123"/>
                  <a:gd name="T42" fmla="*/ 1438 w 3122"/>
                  <a:gd name="T43" fmla="*/ 1368 h 3123"/>
                  <a:gd name="T44" fmla="*/ 1640 w 3122"/>
                  <a:gd name="T45" fmla="*/ 1590 h 3123"/>
                  <a:gd name="T46" fmla="*/ 2060 w 3122"/>
                  <a:gd name="T47" fmla="*/ 1883 h 3123"/>
                  <a:gd name="T48" fmla="*/ 2544 w 3122"/>
                  <a:gd name="T49" fmla="*/ 2114 h 3123"/>
                  <a:gd name="T50" fmla="*/ 2968 w 3122"/>
                  <a:gd name="T51" fmla="*/ 2326 h 3123"/>
                  <a:gd name="T52" fmla="*/ 3088 w 3122"/>
                  <a:gd name="T53" fmla="*/ 2447 h 3123"/>
                  <a:gd name="T54" fmla="*/ 3122 w 3122"/>
                  <a:gd name="T55" fmla="*/ 2547 h 3123"/>
                  <a:gd name="T56" fmla="*/ 3086 w 3122"/>
                  <a:gd name="T57" fmla="*/ 2707 h 3123"/>
                  <a:gd name="T58" fmla="*/ 2950 w 3122"/>
                  <a:gd name="T59" fmla="*/ 2891 h 3123"/>
                  <a:gd name="T60" fmla="*/ 1950 w 3122"/>
                  <a:gd name="T61" fmla="*/ 2032 h 3123"/>
                  <a:gd name="T62" fmla="*/ 2229 w 3122"/>
                  <a:gd name="T63" fmla="*/ 2607 h 3123"/>
                  <a:gd name="T64" fmla="*/ 2401 w 3122"/>
                  <a:gd name="T65" fmla="*/ 2925 h 3123"/>
                  <a:gd name="T66" fmla="*/ 2503 w 3122"/>
                  <a:gd name="T67" fmla="*/ 3015 h 3123"/>
                  <a:gd name="T68" fmla="*/ 2588 w 3122"/>
                  <a:gd name="T69" fmla="*/ 3028 h 3123"/>
                  <a:gd name="T70" fmla="*/ 2719 w 3122"/>
                  <a:gd name="T71" fmla="*/ 2970 h 3123"/>
                  <a:gd name="T72" fmla="*/ 2901 w 3122"/>
                  <a:gd name="T73" fmla="*/ 2807 h 3123"/>
                  <a:gd name="T74" fmla="*/ 3006 w 3122"/>
                  <a:gd name="T75" fmla="*/ 2660 h 3123"/>
                  <a:gd name="T76" fmla="*/ 3026 w 3122"/>
                  <a:gd name="T77" fmla="*/ 2543 h 3123"/>
                  <a:gd name="T78" fmla="*/ 2993 w 3122"/>
                  <a:gd name="T79" fmla="*/ 2473 h 3123"/>
                  <a:gd name="T80" fmla="*/ 2786 w 3122"/>
                  <a:gd name="T81" fmla="*/ 2326 h 3123"/>
                  <a:gd name="T82" fmla="*/ 2270 w 3122"/>
                  <a:gd name="T83" fmla="*/ 2094 h 3123"/>
                  <a:gd name="T84" fmla="*/ 1852 w 3122"/>
                  <a:gd name="T85" fmla="*/ 1868 h 3123"/>
                  <a:gd name="T86" fmla="*/ 153 w 3122"/>
                  <a:gd name="T87" fmla="*/ 403 h 3123"/>
                  <a:gd name="T88" fmla="*/ 95 w 3122"/>
                  <a:gd name="T89" fmla="*/ 535 h 3123"/>
                  <a:gd name="T90" fmla="*/ 108 w 3122"/>
                  <a:gd name="T91" fmla="*/ 620 h 3123"/>
                  <a:gd name="T92" fmla="*/ 198 w 3122"/>
                  <a:gd name="T93" fmla="*/ 722 h 3123"/>
                  <a:gd name="T94" fmla="*/ 517 w 3122"/>
                  <a:gd name="T95" fmla="*/ 895 h 3123"/>
                  <a:gd name="T96" fmla="*/ 1091 w 3122"/>
                  <a:gd name="T97" fmla="*/ 1172 h 3123"/>
                  <a:gd name="T98" fmla="*/ 1156 w 3122"/>
                  <a:gd name="T99" fmla="*/ 1103 h 3123"/>
                  <a:gd name="T100" fmla="*/ 880 w 3122"/>
                  <a:gd name="T101" fmla="*/ 515 h 3123"/>
                  <a:gd name="T102" fmla="*/ 715 w 3122"/>
                  <a:gd name="T103" fmla="*/ 199 h 3123"/>
                  <a:gd name="T104" fmla="*/ 604 w 3122"/>
                  <a:gd name="T105" fmla="*/ 104 h 3123"/>
                  <a:gd name="T106" fmla="*/ 517 w 3122"/>
                  <a:gd name="T107" fmla="*/ 98 h 3123"/>
                  <a:gd name="T108" fmla="*/ 383 w 3122"/>
                  <a:gd name="T109" fmla="*/ 167 h 3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2" h="3123">
                    <a:moveTo>
                      <a:pt x="2921" y="2920"/>
                    </a:moveTo>
                    <a:lnTo>
                      <a:pt x="2921" y="2920"/>
                    </a:lnTo>
                    <a:lnTo>
                      <a:pt x="2892" y="2949"/>
                    </a:lnTo>
                    <a:lnTo>
                      <a:pt x="2864" y="2974"/>
                    </a:lnTo>
                    <a:lnTo>
                      <a:pt x="2836" y="2999"/>
                    </a:lnTo>
                    <a:lnTo>
                      <a:pt x="2809" y="3021"/>
                    </a:lnTo>
                    <a:lnTo>
                      <a:pt x="2783" y="3040"/>
                    </a:lnTo>
                    <a:lnTo>
                      <a:pt x="2757" y="3058"/>
                    </a:lnTo>
                    <a:lnTo>
                      <a:pt x="2731" y="3073"/>
                    </a:lnTo>
                    <a:lnTo>
                      <a:pt x="2707" y="3086"/>
                    </a:lnTo>
                    <a:lnTo>
                      <a:pt x="2682" y="3097"/>
                    </a:lnTo>
                    <a:lnTo>
                      <a:pt x="2659" y="3107"/>
                    </a:lnTo>
                    <a:lnTo>
                      <a:pt x="2634" y="3114"/>
                    </a:lnTo>
                    <a:lnTo>
                      <a:pt x="2611" y="3119"/>
                    </a:lnTo>
                    <a:lnTo>
                      <a:pt x="2589" y="3122"/>
                    </a:lnTo>
                    <a:lnTo>
                      <a:pt x="2566" y="3123"/>
                    </a:lnTo>
                    <a:lnTo>
                      <a:pt x="2544" y="3122"/>
                    </a:lnTo>
                    <a:lnTo>
                      <a:pt x="2522" y="3119"/>
                    </a:lnTo>
                    <a:lnTo>
                      <a:pt x="2522" y="3119"/>
                    </a:lnTo>
                    <a:lnTo>
                      <a:pt x="2506" y="3115"/>
                    </a:lnTo>
                    <a:lnTo>
                      <a:pt x="2490" y="3111"/>
                    </a:lnTo>
                    <a:lnTo>
                      <a:pt x="2473" y="3104"/>
                    </a:lnTo>
                    <a:lnTo>
                      <a:pt x="2458" y="3097"/>
                    </a:lnTo>
                    <a:lnTo>
                      <a:pt x="2443" y="3089"/>
                    </a:lnTo>
                    <a:lnTo>
                      <a:pt x="2428" y="3080"/>
                    </a:lnTo>
                    <a:lnTo>
                      <a:pt x="2413" y="3069"/>
                    </a:lnTo>
                    <a:lnTo>
                      <a:pt x="2398" y="3058"/>
                    </a:lnTo>
                    <a:lnTo>
                      <a:pt x="2385" y="3046"/>
                    </a:lnTo>
                    <a:lnTo>
                      <a:pt x="2371" y="3032"/>
                    </a:lnTo>
                    <a:lnTo>
                      <a:pt x="2344" y="3002"/>
                    </a:lnTo>
                    <a:lnTo>
                      <a:pt x="2318" y="2969"/>
                    </a:lnTo>
                    <a:lnTo>
                      <a:pt x="2293" y="2932"/>
                    </a:lnTo>
                    <a:lnTo>
                      <a:pt x="2268" y="2893"/>
                    </a:lnTo>
                    <a:lnTo>
                      <a:pt x="2244" y="2850"/>
                    </a:lnTo>
                    <a:lnTo>
                      <a:pt x="2219" y="2805"/>
                    </a:lnTo>
                    <a:lnTo>
                      <a:pt x="2196" y="2757"/>
                    </a:lnTo>
                    <a:lnTo>
                      <a:pt x="2148" y="2655"/>
                    </a:lnTo>
                    <a:lnTo>
                      <a:pt x="2098" y="2544"/>
                    </a:lnTo>
                    <a:lnTo>
                      <a:pt x="2098" y="2544"/>
                    </a:lnTo>
                    <a:lnTo>
                      <a:pt x="2047" y="2431"/>
                    </a:lnTo>
                    <a:lnTo>
                      <a:pt x="1991" y="2313"/>
                    </a:lnTo>
                    <a:lnTo>
                      <a:pt x="1963" y="2253"/>
                    </a:lnTo>
                    <a:lnTo>
                      <a:pt x="1931" y="2192"/>
                    </a:lnTo>
                    <a:lnTo>
                      <a:pt x="1898" y="2130"/>
                    </a:lnTo>
                    <a:lnTo>
                      <a:pt x="1866" y="2069"/>
                    </a:lnTo>
                    <a:lnTo>
                      <a:pt x="1829" y="2008"/>
                    </a:lnTo>
                    <a:lnTo>
                      <a:pt x="1792" y="1947"/>
                    </a:lnTo>
                    <a:lnTo>
                      <a:pt x="1752" y="1887"/>
                    </a:lnTo>
                    <a:lnTo>
                      <a:pt x="1710" y="1827"/>
                    </a:lnTo>
                    <a:lnTo>
                      <a:pt x="1666" y="1770"/>
                    </a:lnTo>
                    <a:lnTo>
                      <a:pt x="1620" y="1713"/>
                    </a:lnTo>
                    <a:lnTo>
                      <a:pt x="1571" y="1657"/>
                    </a:lnTo>
                    <a:lnTo>
                      <a:pt x="1520" y="1603"/>
                    </a:lnTo>
                    <a:lnTo>
                      <a:pt x="1520" y="1603"/>
                    </a:lnTo>
                    <a:lnTo>
                      <a:pt x="1466" y="1551"/>
                    </a:lnTo>
                    <a:lnTo>
                      <a:pt x="1411" y="1504"/>
                    </a:lnTo>
                    <a:lnTo>
                      <a:pt x="1354" y="1457"/>
                    </a:lnTo>
                    <a:lnTo>
                      <a:pt x="1295" y="1412"/>
                    </a:lnTo>
                    <a:lnTo>
                      <a:pt x="1236" y="1371"/>
                    </a:lnTo>
                    <a:lnTo>
                      <a:pt x="1176" y="1332"/>
                    </a:lnTo>
                    <a:lnTo>
                      <a:pt x="1115" y="1293"/>
                    </a:lnTo>
                    <a:lnTo>
                      <a:pt x="1053" y="1258"/>
                    </a:lnTo>
                    <a:lnTo>
                      <a:pt x="993" y="1224"/>
                    </a:lnTo>
                    <a:lnTo>
                      <a:pt x="932" y="1192"/>
                    </a:lnTo>
                    <a:lnTo>
                      <a:pt x="870" y="1161"/>
                    </a:lnTo>
                    <a:lnTo>
                      <a:pt x="810" y="1132"/>
                    </a:lnTo>
                    <a:lnTo>
                      <a:pt x="691" y="1076"/>
                    </a:lnTo>
                    <a:lnTo>
                      <a:pt x="578" y="1026"/>
                    </a:lnTo>
                    <a:lnTo>
                      <a:pt x="578" y="1026"/>
                    </a:lnTo>
                    <a:lnTo>
                      <a:pt x="469" y="975"/>
                    </a:lnTo>
                    <a:lnTo>
                      <a:pt x="366" y="927"/>
                    </a:lnTo>
                    <a:lnTo>
                      <a:pt x="319" y="903"/>
                    </a:lnTo>
                    <a:lnTo>
                      <a:pt x="274" y="879"/>
                    </a:lnTo>
                    <a:lnTo>
                      <a:pt x="230" y="855"/>
                    </a:lnTo>
                    <a:lnTo>
                      <a:pt x="190" y="830"/>
                    </a:lnTo>
                    <a:lnTo>
                      <a:pt x="155" y="804"/>
                    </a:lnTo>
                    <a:lnTo>
                      <a:pt x="121" y="778"/>
                    </a:lnTo>
                    <a:lnTo>
                      <a:pt x="92" y="752"/>
                    </a:lnTo>
                    <a:lnTo>
                      <a:pt x="78" y="739"/>
                    </a:lnTo>
                    <a:lnTo>
                      <a:pt x="66" y="724"/>
                    </a:lnTo>
                    <a:lnTo>
                      <a:pt x="54" y="710"/>
                    </a:lnTo>
                    <a:lnTo>
                      <a:pt x="44" y="695"/>
                    </a:lnTo>
                    <a:lnTo>
                      <a:pt x="35" y="680"/>
                    </a:lnTo>
                    <a:lnTo>
                      <a:pt x="26" y="665"/>
                    </a:lnTo>
                    <a:lnTo>
                      <a:pt x="20" y="650"/>
                    </a:lnTo>
                    <a:lnTo>
                      <a:pt x="13" y="634"/>
                    </a:lnTo>
                    <a:lnTo>
                      <a:pt x="9" y="617"/>
                    </a:lnTo>
                    <a:lnTo>
                      <a:pt x="5" y="600"/>
                    </a:lnTo>
                    <a:lnTo>
                      <a:pt x="5" y="600"/>
                    </a:lnTo>
                    <a:lnTo>
                      <a:pt x="2" y="578"/>
                    </a:lnTo>
                    <a:lnTo>
                      <a:pt x="0" y="556"/>
                    </a:lnTo>
                    <a:lnTo>
                      <a:pt x="2" y="534"/>
                    </a:lnTo>
                    <a:lnTo>
                      <a:pt x="5" y="511"/>
                    </a:lnTo>
                    <a:lnTo>
                      <a:pt x="10" y="488"/>
                    </a:lnTo>
                    <a:lnTo>
                      <a:pt x="17" y="464"/>
                    </a:lnTo>
                    <a:lnTo>
                      <a:pt x="26" y="441"/>
                    </a:lnTo>
                    <a:lnTo>
                      <a:pt x="37" y="417"/>
                    </a:lnTo>
                    <a:lnTo>
                      <a:pt x="50" y="392"/>
                    </a:lnTo>
                    <a:lnTo>
                      <a:pt x="66" y="366"/>
                    </a:lnTo>
                    <a:lnTo>
                      <a:pt x="84" y="340"/>
                    </a:lnTo>
                    <a:lnTo>
                      <a:pt x="103" y="314"/>
                    </a:lnTo>
                    <a:lnTo>
                      <a:pt x="125" y="287"/>
                    </a:lnTo>
                    <a:lnTo>
                      <a:pt x="149" y="258"/>
                    </a:lnTo>
                    <a:lnTo>
                      <a:pt x="175" y="231"/>
                    </a:lnTo>
                    <a:lnTo>
                      <a:pt x="203" y="201"/>
                    </a:lnTo>
                    <a:lnTo>
                      <a:pt x="203" y="201"/>
                    </a:lnTo>
                    <a:lnTo>
                      <a:pt x="231" y="173"/>
                    </a:lnTo>
                    <a:lnTo>
                      <a:pt x="260" y="147"/>
                    </a:lnTo>
                    <a:lnTo>
                      <a:pt x="287" y="123"/>
                    </a:lnTo>
                    <a:lnTo>
                      <a:pt x="315" y="102"/>
                    </a:lnTo>
                    <a:lnTo>
                      <a:pt x="340" y="82"/>
                    </a:lnTo>
                    <a:lnTo>
                      <a:pt x="366" y="66"/>
                    </a:lnTo>
                    <a:lnTo>
                      <a:pt x="391" y="49"/>
                    </a:lnTo>
                    <a:lnTo>
                      <a:pt x="416" y="37"/>
                    </a:lnTo>
                    <a:lnTo>
                      <a:pt x="440" y="26"/>
                    </a:lnTo>
                    <a:lnTo>
                      <a:pt x="463" y="16"/>
                    </a:lnTo>
                    <a:lnTo>
                      <a:pt x="487" y="10"/>
                    </a:lnTo>
                    <a:lnTo>
                      <a:pt x="510" y="4"/>
                    </a:lnTo>
                    <a:lnTo>
                      <a:pt x="533" y="1"/>
                    </a:lnTo>
                    <a:lnTo>
                      <a:pt x="555" y="0"/>
                    </a:lnTo>
                    <a:lnTo>
                      <a:pt x="577" y="1"/>
                    </a:lnTo>
                    <a:lnTo>
                      <a:pt x="597" y="4"/>
                    </a:lnTo>
                    <a:lnTo>
                      <a:pt x="597" y="4"/>
                    </a:lnTo>
                    <a:lnTo>
                      <a:pt x="614" y="8"/>
                    </a:lnTo>
                    <a:lnTo>
                      <a:pt x="630" y="14"/>
                    </a:lnTo>
                    <a:lnTo>
                      <a:pt x="646" y="19"/>
                    </a:lnTo>
                    <a:lnTo>
                      <a:pt x="661" y="27"/>
                    </a:lnTo>
                    <a:lnTo>
                      <a:pt x="676" y="35"/>
                    </a:lnTo>
                    <a:lnTo>
                      <a:pt x="691" y="45"/>
                    </a:lnTo>
                    <a:lnTo>
                      <a:pt x="705" y="55"/>
                    </a:lnTo>
                    <a:lnTo>
                      <a:pt x="719" y="67"/>
                    </a:lnTo>
                    <a:lnTo>
                      <a:pt x="732" y="79"/>
                    </a:lnTo>
                    <a:lnTo>
                      <a:pt x="746" y="91"/>
                    </a:lnTo>
                    <a:lnTo>
                      <a:pt x="772" y="122"/>
                    </a:lnTo>
                    <a:lnTo>
                      <a:pt x="798" y="154"/>
                    </a:lnTo>
                    <a:lnTo>
                      <a:pt x="822" y="191"/>
                    </a:lnTo>
                    <a:lnTo>
                      <a:pt x="846" y="231"/>
                    </a:lnTo>
                    <a:lnTo>
                      <a:pt x="869" y="273"/>
                    </a:lnTo>
                    <a:lnTo>
                      <a:pt x="892" y="318"/>
                    </a:lnTo>
                    <a:lnTo>
                      <a:pt x="915" y="366"/>
                    </a:lnTo>
                    <a:lnTo>
                      <a:pt x="962" y="468"/>
                    </a:lnTo>
                    <a:lnTo>
                      <a:pt x="1010" y="579"/>
                    </a:lnTo>
                    <a:lnTo>
                      <a:pt x="1010" y="579"/>
                    </a:lnTo>
                    <a:lnTo>
                      <a:pt x="1060" y="694"/>
                    </a:lnTo>
                    <a:lnTo>
                      <a:pt x="1115" y="815"/>
                    </a:lnTo>
                    <a:lnTo>
                      <a:pt x="1143" y="877"/>
                    </a:lnTo>
                    <a:lnTo>
                      <a:pt x="1173" y="938"/>
                    </a:lnTo>
                    <a:lnTo>
                      <a:pt x="1206" y="1001"/>
                    </a:lnTo>
                    <a:lnTo>
                      <a:pt x="1239" y="1064"/>
                    </a:lnTo>
                    <a:lnTo>
                      <a:pt x="1274" y="1125"/>
                    </a:lnTo>
                    <a:lnTo>
                      <a:pt x="1313" y="1188"/>
                    </a:lnTo>
                    <a:lnTo>
                      <a:pt x="1352" y="1250"/>
                    </a:lnTo>
                    <a:lnTo>
                      <a:pt x="1393" y="1310"/>
                    </a:lnTo>
                    <a:lnTo>
                      <a:pt x="1438" y="1368"/>
                    </a:lnTo>
                    <a:lnTo>
                      <a:pt x="1485" y="1427"/>
                    </a:lnTo>
                    <a:lnTo>
                      <a:pt x="1534" y="1483"/>
                    </a:lnTo>
                    <a:lnTo>
                      <a:pt x="1560" y="1510"/>
                    </a:lnTo>
                    <a:lnTo>
                      <a:pt x="1586" y="1538"/>
                    </a:lnTo>
                    <a:lnTo>
                      <a:pt x="1586" y="1538"/>
                    </a:lnTo>
                    <a:lnTo>
                      <a:pt x="1613" y="1564"/>
                    </a:lnTo>
                    <a:lnTo>
                      <a:pt x="1640" y="1590"/>
                    </a:lnTo>
                    <a:lnTo>
                      <a:pt x="1696" y="1639"/>
                    </a:lnTo>
                    <a:lnTo>
                      <a:pt x="1755" y="1685"/>
                    </a:lnTo>
                    <a:lnTo>
                      <a:pt x="1814" y="1729"/>
                    </a:lnTo>
                    <a:lnTo>
                      <a:pt x="1874" y="1771"/>
                    </a:lnTo>
                    <a:lnTo>
                      <a:pt x="1935" y="1811"/>
                    </a:lnTo>
                    <a:lnTo>
                      <a:pt x="1997" y="1848"/>
                    </a:lnTo>
                    <a:lnTo>
                      <a:pt x="2060" y="1883"/>
                    </a:lnTo>
                    <a:lnTo>
                      <a:pt x="2122" y="1917"/>
                    </a:lnTo>
                    <a:lnTo>
                      <a:pt x="2185" y="1949"/>
                    </a:lnTo>
                    <a:lnTo>
                      <a:pt x="2247" y="1980"/>
                    </a:lnTo>
                    <a:lnTo>
                      <a:pt x="2308" y="2009"/>
                    </a:lnTo>
                    <a:lnTo>
                      <a:pt x="2430" y="2064"/>
                    </a:lnTo>
                    <a:lnTo>
                      <a:pt x="2544" y="2114"/>
                    </a:lnTo>
                    <a:lnTo>
                      <a:pt x="2544" y="2114"/>
                    </a:lnTo>
                    <a:lnTo>
                      <a:pt x="2655" y="2162"/>
                    </a:lnTo>
                    <a:lnTo>
                      <a:pt x="2756" y="2208"/>
                    </a:lnTo>
                    <a:lnTo>
                      <a:pt x="2804" y="2232"/>
                    </a:lnTo>
                    <a:lnTo>
                      <a:pt x="2850" y="2255"/>
                    </a:lnTo>
                    <a:lnTo>
                      <a:pt x="2892" y="2278"/>
                    </a:lnTo>
                    <a:lnTo>
                      <a:pt x="2932" y="2301"/>
                    </a:lnTo>
                    <a:lnTo>
                      <a:pt x="2968" y="2326"/>
                    </a:lnTo>
                    <a:lnTo>
                      <a:pt x="3002" y="2352"/>
                    </a:lnTo>
                    <a:lnTo>
                      <a:pt x="3030" y="2378"/>
                    </a:lnTo>
                    <a:lnTo>
                      <a:pt x="3044" y="2390"/>
                    </a:lnTo>
                    <a:lnTo>
                      <a:pt x="3056" y="2404"/>
                    </a:lnTo>
                    <a:lnTo>
                      <a:pt x="3069" y="2419"/>
                    </a:lnTo>
                    <a:lnTo>
                      <a:pt x="3078" y="2432"/>
                    </a:lnTo>
                    <a:lnTo>
                      <a:pt x="3088" y="2447"/>
                    </a:lnTo>
                    <a:lnTo>
                      <a:pt x="3096" y="2462"/>
                    </a:lnTo>
                    <a:lnTo>
                      <a:pt x="3103" y="2477"/>
                    </a:lnTo>
                    <a:lnTo>
                      <a:pt x="3110" y="2492"/>
                    </a:lnTo>
                    <a:lnTo>
                      <a:pt x="3115" y="2509"/>
                    </a:lnTo>
                    <a:lnTo>
                      <a:pt x="3118" y="2525"/>
                    </a:lnTo>
                    <a:lnTo>
                      <a:pt x="3118" y="2525"/>
                    </a:lnTo>
                    <a:lnTo>
                      <a:pt x="3122" y="2547"/>
                    </a:lnTo>
                    <a:lnTo>
                      <a:pt x="3122" y="2569"/>
                    </a:lnTo>
                    <a:lnTo>
                      <a:pt x="3122" y="2591"/>
                    </a:lnTo>
                    <a:lnTo>
                      <a:pt x="3119" y="2614"/>
                    </a:lnTo>
                    <a:lnTo>
                      <a:pt x="3114" y="2636"/>
                    </a:lnTo>
                    <a:lnTo>
                      <a:pt x="3107" y="2659"/>
                    </a:lnTo>
                    <a:lnTo>
                      <a:pt x="3097" y="2684"/>
                    </a:lnTo>
                    <a:lnTo>
                      <a:pt x="3086" y="2707"/>
                    </a:lnTo>
                    <a:lnTo>
                      <a:pt x="3073" y="2731"/>
                    </a:lnTo>
                    <a:lnTo>
                      <a:pt x="3058" y="2757"/>
                    </a:lnTo>
                    <a:lnTo>
                      <a:pt x="3040" y="2783"/>
                    </a:lnTo>
                    <a:lnTo>
                      <a:pt x="3021" y="2809"/>
                    </a:lnTo>
                    <a:lnTo>
                      <a:pt x="2999" y="2835"/>
                    </a:lnTo>
                    <a:lnTo>
                      <a:pt x="2976" y="2864"/>
                    </a:lnTo>
                    <a:lnTo>
                      <a:pt x="2950" y="2891"/>
                    </a:lnTo>
                    <a:lnTo>
                      <a:pt x="2921" y="2920"/>
                    </a:lnTo>
                    <a:lnTo>
                      <a:pt x="2921" y="2920"/>
                    </a:lnTo>
                    <a:close/>
                    <a:moveTo>
                      <a:pt x="1852" y="1868"/>
                    </a:moveTo>
                    <a:lnTo>
                      <a:pt x="1852" y="1868"/>
                    </a:lnTo>
                    <a:lnTo>
                      <a:pt x="1878" y="1909"/>
                    </a:lnTo>
                    <a:lnTo>
                      <a:pt x="1903" y="1950"/>
                    </a:lnTo>
                    <a:lnTo>
                      <a:pt x="1950" y="2032"/>
                    </a:lnTo>
                    <a:lnTo>
                      <a:pt x="1995" y="2113"/>
                    </a:lnTo>
                    <a:lnTo>
                      <a:pt x="2038" y="2195"/>
                    </a:lnTo>
                    <a:lnTo>
                      <a:pt x="2077" y="2275"/>
                    </a:lnTo>
                    <a:lnTo>
                      <a:pt x="2114" y="2354"/>
                    </a:lnTo>
                    <a:lnTo>
                      <a:pt x="2182" y="2506"/>
                    </a:lnTo>
                    <a:lnTo>
                      <a:pt x="2182" y="2506"/>
                    </a:lnTo>
                    <a:lnTo>
                      <a:pt x="2229" y="2607"/>
                    </a:lnTo>
                    <a:lnTo>
                      <a:pt x="2273" y="2701"/>
                    </a:lnTo>
                    <a:lnTo>
                      <a:pt x="2294" y="2745"/>
                    </a:lnTo>
                    <a:lnTo>
                      <a:pt x="2315" y="2786"/>
                    </a:lnTo>
                    <a:lnTo>
                      <a:pt x="2337" y="2826"/>
                    </a:lnTo>
                    <a:lnTo>
                      <a:pt x="2359" y="2861"/>
                    </a:lnTo>
                    <a:lnTo>
                      <a:pt x="2379" y="2895"/>
                    </a:lnTo>
                    <a:lnTo>
                      <a:pt x="2401" y="2925"/>
                    </a:lnTo>
                    <a:lnTo>
                      <a:pt x="2423" y="2951"/>
                    </a:lnTo>
                    <a:lnTo>
                      <a:pt x="2445" y="2974"/>
                    </a:lnTo>
                    <a:lnTo>
                      <a:pt x="2457" y="2984"/>
                    </a:lnTo>
                    <a:lnTo>
                      <a:pt x="2468" y="2994"/>
                    </a:lnTo>
                    <a:lnTo>
                      <a:pt x="2479" y="3002"/>
                    </a:lnTo>
                    <a:lnTo>
                      <a:pt x="2491" y="3009"/>
                    </a:lnTo>
                    <a:lnTo>
                      <a:pt x="2503" y="3015"/>
                    </a:lnTo>
                    <a:lnTo>
                      <a:pt x="2516" y="3021"/>
                    </a:lnTo>
                    <a:lnTo>
                      <a:pt x="2528" y="3025"/>
                    </a:lnTo>
                    <a:lnTo>
                      <a:pt x="2540" y="3028"/>
                    </a:lnTo>
                    <a:lnTo>
                      <a:pt x="2540" y="3028"/>
                    </a:lnTo>
                    <a:lnTo>
                      <a:pt x="2555" y="3029"/>
                    </a:lnTo>
                    <a:lnTo>
                      <a:pt x="2572" y="3029"/>
                    </a:lnTo>
                    <a:lnTo>
                      <a:pt x="2588" y="3028"/>
                    </a:lnTo>
                    <a:lnTo>
                      <a:pt x="2604" y="3025"/>
                    </a:lnTo>
                    <a:lnTo>
                      <a:pt x="2622" y="3020"/>
                    </a:lnTo>
                    <a:lnTo>
                      <a:pt x="2641" y="3014"/>
                    </a:lnTo>
                    <a:lnTo>
                      <a:pt x="2659" y="3006"/>
                    </a:lnTo>
                    <a:lnTo>
                      <a:pt x="2679" y="2995"/>
                    </a:lnTo>
                    <a:lnTo>
                      <a:pt x="2699" y="2984"/>
                    </a:lnTo>
                    <a:lnTo>
                      <a:pt x="2719" y="2970"/>
                    </a:lnTo>
                    <a:lnTo>
                      <a:pt x="2741" y="2955"/>
                    </a:lnTo>
                    <a:lnTo>
                      <a:pt x="2763" y="2939"/>
                    </a:lnTo>
                    <a:lnTo>
                      <a:pt x="2785" y="2920"/>
                    </a:lnTo>
                    <a:lnTo>
                      <a:pt x="2808" y="2901"/>
                    </a:lnTo>
                    <a:lnTo>
                      <a:pt x="2856" y="2854"/>
                    </a:lnTo>
                    <a:lnTo>
                      <a:pt x="2856" y="2854"/>
                    </a:lnTo>
                    <a:lnTo>
                      <a:pt x="2901" y="2807"/>
                    </a:lnTo>
                    <a:lnTo>
                      <a:pt x="2921" y="2785"/>
                    </a:lnTo>
                    <a:lnTo>
                      <a:pt x="2939" y="2761"/>
                    </a:lnTo>
                    <a:lnTo>
                      <a:pt x="2955" y="2741"/>
                    </a:lnTo>
                    <a:lnTo>
                      <a:pt x="2970" y="2719"/>
                    </a:lnTo>
                    <a:lnTo>
                      <a:pt x="2984" y="2700"/>
                    </a:lnTo>
                    <a:lnTo>
                      <a:pt x="2995" y="2679"/>
                    </a:lnTo>
                    <a:lnTo>
                      <a:pt x="3006" y="2660"/>
                    </a:lnTo>
                    <a:lnTo>
                      <a:pt x="3014" y="2643"/>
                    </a:lnTo>
                    <a:lnTo>
                      <a:pt x="3019" y="2625"/>
                    </a:lnTo>
                    <a:lnTo>
                      <a:pt x="3025" y="2607"/>
                    </a:lnTo>
                    <a:lnTo>
                      <a:pt x="3028" y="2591"/>
                    </a:lnTo>
                    <a:lnTo>
                      <a:pt x="3029" y="2574"/>
                    </a:lnTo>
                    <a:lnTo>
                      <a:pt x="3029" y="2558"/>
                    </a:lnTo>
                    <a:lnTo>
                      <a:pt x="3026" y="2543"/>
                    </a:lnTo>
                    <a:lnTo>
                      <a:pt x="3026" y="2543"/>
                    </a:lnTo>
                    <a:lnTo>
                      <a:pt x="3024" y="2531"/>
                    </a:lnTo>
                    <a:lnTo>
                      <a:pt x="3019" y="2520"/>
                    </a:lnTo>
                    <a:lnTo>
                      <a:pt x="3014" y="2507"/>
                    </a:lnTo>
                    <a:lnTo>
                      <a:pt x="3009" y="2496"/>
                    </a:lnTo>
                    <a:lnTo>
                      <a:pt x="3002" y="2484"/>
                    </a:lnTo>
                    <a:lnTo>
                      <a:pt x="2993" y="2473"/>
                    </a:lnTo>
                    <a:lnTo>
                      <a:pt x="2974" y="2451"/>
                    </a:lnTo>
                    <a:lnTo>
                      <a:pt x="2951" y="2430"/>
                    </a:lnTo>
                    <a:lnTo>
                      <a:pt x="2924" y="2409"/>
                    </a:lnTo>
                    <a:lnTo>
                      <a:pt x="2894" y="2387"/>
                    </a:lnTo>
                    <a:lnTo>
                      <a:pt x="2861" y="2367"/>
                    </a:lnTo>
                    <a:lnTo>
                      <a:pt x="2826" y="2346"/>
                    </a:lnTo>
                    <a:lnTo>
                      <a:pt x="2786" y="2326"/>
                    </a:lnTo>
                    <a:lnTo>
                      <a:pt x="2745" y="2305"/>
                    </a:lnTo>
                    <a:lnTo>
                      <a:pt x="2701" y="2285"/>
                    </a:lnTo>
                    <a:lnTo>
                      <a:pt x="2608" y="2242"/>
                    </a:lnTo>
                    <a:lnTo>
                      <a:pt x="2507" y="2199"/>
                    </a:lnTo>
                    <a:lnTo>
                      <a:pt x="2507" y="2199"/>
                    </a:lnTo>
                    <a:lnTo>
                      <a:pt x="2352" y="2130"/>
                    </a:lnTo>
                    <a:lnTo>
                      <a:pt x="2270" y="2094"/>
                    </a:lnTo>
                    <a:lnTo>
                      <a:pt x="2187" y="2055"/>
                    </a:lnTo>
                    <a:lnTo>
                      <a:pt x="2103" y="2013"/>
                    </a:lnTo>
                    <a:lnTo>
                      <a:pt x="2019" y="1968"/>
                    </a:lnTo>
                    <a:lnTo>
                      <a:pt x="1935" y="1920"/>
                    </a:lnTo>
                    <a:lnTo>
                      <a:pt x="1893" y="1894"/>
                    </a:lnTo>
                    <a:lnTo>
                      <a:pt x="1852" y="1868"/>
                    </a:lnTo>
                    <a:lnTo>
                      <a:pt x="1852" y="1868"/>
                    </a:lnTo>
                    <a:close/>
                    <a:moveTo>
                      <a:pt x="269" y="268"/>
                    </a:moveTo>
                    <a:lnTo>
                      <a:pt x="269" y="268"/>
                    </a:lnTo>
                    <a:lnTo>
                      <a:pt x="223" y="315"/>
                    </a:lnTo>
                    <a:lnTo>
                      <a:pt x="203" y="339"/>
                    </a:lnTo>
                    <a:lnTo>
                      <a:pt x="185" y="361"/>
                    </a:lnTo>
                    <a:lnTo>
                      <a:pt x="168" y="382"/>
                    </a:lnTo>
                    <a:lnTo>
                      <a:pt x="153" y="403"/>
                    </a:lnTo>
                    <a:lnTo>
                      <a:pt x="140" y="425"/>
                    </a:lnTo>
                    <a:lnTo>
                      <a:pt x="127" y="444"/>
                    </a:lnTo>
                    <a:lnTo>
                      <a:pt x="118" y="463"/>
                    </a:lnTo>
                    <a:lnTo>
                      <a:pt x="110" y="482"/>
                    </a:lnTo>
                    <a:lnTo>
                      <a:pt x="103" y="500"/>
                    </a:lnTo>
                    <a:lnTo>
                      <a:pt x="99" y="518"/>
                    </a:lnTo>
                    <a:lnTo>
                      <a:pt x="95" y="535"/>
                    </a:lnTo>
                    <a:lnTo>
                      <a:pt x="93" y="552"/>
                    </a:lnTo>
                    <a:lnTo>
                      <a:pt x="95" y="568"/>
                    </a:lnTo>
                    <a:lnTo>
                      <a:pt x="96" y="583"/>
                    </a:lnTo>
                    <a:lnTo>
                      <a:pt x="96" y="583"/>
                    </a:lnTo>
                    <a:lnTo>
                      <a:pt x="99" y="595"/>
                    </a:lnTo>
                    <a:lnTo>
                      <a:pt x="103" y="608"/>
                    </a:lnTo>
                    <a:lnTo>
                      <a:pt x="108" y="620"/>
                    </a:lnTo>
                    <a:lnTo>
                      <a:pt x="114" y="632"/>
                    </a:lnTo>
                    <a:lnTo>
                      <a:pt x="122" y="643"/>
                    </a:lnTo>
                    <a:lnTo>
                      <a:pt x="130" y="656"/>
                    </a:lnTo>
                    <a:lnTo>
                      <a:pt x="138" y="666"/>
                    </a:lnTo>
                    <a:lnTo>
                      <a:pt x="149" y="677"/>
                    </a:lnTo>
                    <a:lnTo>
                      <a:pt x="173" y="701"/>
                    </a:lnTo>
                    <a:lnTo>
                      <a:pt x="198" y="722"/>
                    </a:lnTo>
                    <a:lnTo>
                      <a:pt x="229" y="744"/>
                    </a:lnTo>
                    <a:lnTo>
                      <a:pt x="261" y="765"/>
                    </a:lnTo>
                    <a:lnTo>
                      <a:pt x="298" y="787"/>
                    </a:lnTo>
                    <a:lnTo>
                      <a:pt x="336" y="807"/>
                    </a:lnTo>
                    <a:lnTo>
                      <a:pt x="379" y="829"/>
                    </a:lnTo>
                    <a:lnTo>
                      <a:pt x="422" y="851"/>
                    </a:lnTo>
                    <a:lnTo>
                      <a:pt x="517" y="895"/>
                    </a:lnTo>
                    <a:lnTo>
                      <a:pt x="618" y="940"/>
                    </a:lnTo>
                    <a:lnTo>
                      <a:pt x="618" y="940"/>
                    </a:lnTo>
                    <a:lnTo>
                      <a:pt x="769" y="1009"/>
                    </a:lnTo>
                    <a:lnTo>
                      <a:pt x="848" y="1046"/>
                    </a:lnTo>
                    <a:lnTo>
                      <a:pt x="929" y="1086"/>
                    </a:lnTo>
                    <a:lnTo>
                      <a:pt x="1010" y="1128"/>
                    </a:lnTo>
                    <a:lnTo>
                      <a:pt x="1091" y="1172"/>
                    </a:lnTo>
                    <a:lnTo>
                      <a:pt x="1173" y="1220"/>
                    </a:lnTo>
                    <a:lnTo>
                      <a:pt x="1214" y="1246"/>
                    </a:lnTo>
                    <a:lnTo>
                      <a:pt x="1255" y="1271"/>
                    </a:lnTo>
                    <a:lnTo>
                      <a:pt x="1255" y="1271"/>
                    </a:lnTo>
                    <a:lnTo>
                      <a:pt x="1228" y="1229"/>
                    </a:lnTo>
                    <a:lnTo>
                      <a:pt x="1203" y="1188"/>
                    </a:lnTo>
                    <a:lnTo>
                      <a:pt x="1156" y="1103"/>
                    </a:lnTo>
                    <a:lnTo>
                      <a:pt x="1111" y="1020"/>
                    </a:lnTo>
                    <a:lnTo>
                      <a:pt x="1068" y="935"/>
                    </a:lnTo>
                    <a:lnTo>
                      <a:pt x="1029" y="854"/>
                    </a:lnTo>
                    <a:lnTo>
                      <a:pt x="992" y="772"/>
                    </a:lnTo>
                    <a:lnTo>
                      <a:pt x="924" y="616"/>
                    </a:lnTo>
                    <a:lnTo>
                      <a:pt x="924" y="616"/>
                    </a:lnTo>
                    <a:lnTo>
                      <a:pt x="880" y="515"/>
                    </a:lnTo>
                    <a:lnTo>
                      <a:pt x="839" y="422"/>
                    </a:lnTo>
                    <a:lnTo>
                      <a:pt x="817" y="378"/>
                    </a:lnTo>
                    <a:lnTo>
                      <a:pt x="797" y="336"/>
                    </a:lnTo>
                    <a:lnTo>
                      <a:pt x="776" y="298"/>
                    </a:lnTo>
                    <a:lnTo>
                      <a:pt x="756" y="262"/>
                    </a:lnTo>
                    <a:lnTo>
                      <a:pt x="735" y="228"/>
                    </a:lnTo>
                    <a:lnTo>
                      <a:pt x="715" y="199"/>
                    </a:lnTo>
                    <a:lnTo>
                      <a:pt x="694" y="172"/>
                    </a:lnTo>
                    <a:lnTo>
                      <a:pt x="672" y="149"/>
                    </a:lnTo>
                    <a:lnTo>
                      <a:pt x="650" y="130"/>
                    </a:lnTo>
                    <a:lnTo>
                      <a:pt x="638" y="122"/>
                    </a:lnTo>
                    <a:lnTo>
                      <a:pt x="627" y="115"/>
                    </a:lnTo>
                    <a:lnTo>
                      <a:pt x="616" y="108"/>
                    </a:lnTo>
                    <a:lnTo>
                      <a:pt x="604" y="104"/>
                    </a:lnTo>
                    <a:lnTo>
                      <a:pt x="592" y="100"/>
                    </a:lnTo>
                    <a:lnTo>
                      <a:pt x="579" y="97"/>
                    </a:lnTo>
                    <a:lnTo>
                      <a:pt x="579" y="97"/>
                    </a:lnTo>
                    <a:lnTo>
                      <a:pt x="564" y="94"/>
                    </a:lnTo>
                    <a:lnTo>
                      <a:pt x="549" y="94"/>
                    </a:lnTo>
                    <a:lnTo>
                      <a:pt x="533" y="96"/>
                    </a:lnTo>
                    <a:lnTo>
                      <a:pt x="517" y="98"/>
                    </a:lnTo>
                    <a:lnTo>
                      <a:pt x="499" y="104"/>
                    </a:lnTo>
                    <a:lnTo>
                      <a:pt x="481" y="109"/>
                    </a:lnTo>
                    <a:lnTo>
                      <a:pt x="463" y="117"/>
                    </a:lnTo>
                    <a:lnTo>
                      <a:pt x="444" y="127"/>
                    </a:lnTo>
                    <a:lnTo>
                      <a:pt x="424" y="139"/>
                    </a:lnTo>
                    <a:lnTo>
                      <a:pt x="403" y="152"/>
                    </a:lnTo>
                    <a:lnTo>
                      <a:pt x="383" y="167"/>
                    </a:lnTo>
                    <a:lnTo>
                      <a:pt x="361" y="183"/>
                    </a:lnTo>
                    <a:lnTo>
                      <a:pt x="339" y="202"/>
                    </a:lnTo>
                    <a:lnTo>
                      <a:pt x="316" y="223"/>
                    </a:lnTo>
                    <a:lnTo>
                      <a:pt x="269" y="268"/>
                    </a:lnTo>
                    <a:lnTo>
                      <a:pt x="269" y="268"/>
                    </a:lnTo>
                    <a:close/>
                  </a:path>
                </a:pathLst>
              </a:custGeom>
              <a:grpFill/>
              <a:ln>
                <a:noFill/>
              </a:ln>
            </p:spPr>
            <p:txBody>
              <a:bodyPr anchor="ctr"/>
              <a:lstStyle/>
              <a:p>
                <a:pPr algn="ctr"/>
                <a:endParaRPr dirty="0"/>
              </a:p>
            </p:txBody>
          </p:sp>
          <p:sp>
            <p:nvSpPr>
              <p:cNvPr id="57" name="Freeform: Shape 6">
                <a:extLst>
                  <a:ext uri="{FF2B5EF4-FFF2-40B4-BE49-F238E27FC236}">
                    <a16:creationId xmlns:a16="http://schemas.microsoft.com/office/drawing/2014/main" id="{5FC6E0BB-A3E1-FF44-8293-A9846801BE34}"/>
                  </a:ext>
                </a:extLst>
              </p:cNvPr>
              <p:cNvSpPr>
                <a:spLocks/>
              </p:cNvSpPr>
              <p:nvPr/>
            </p:nvSpPr>
            <p:spPr bwMode="auto">
              <a:xfrm>
                <a:off x="6452111" y="2879089"/>
                <a:ext cx="3773030" cy="912355"/>
              </a:xfrm>
              <a:custGeom>
                <a:avLst/>
                <a:gdLst>
                  <a:gd name="T0" fmla="*/ 3832 w 3845"/>
                  <a:gd name="T1" fmla="*/ 645 h 930"/>
                  <a:gd name="T2" fmla="*/ 3766 w 3845"/>
                  <a:gd name="T3" fmla="*/ 821 h 930"/>
                  <a:gd name="T4" fmla="*/ 3675 w 3845"/>
                  <a:gd name="T5" fmla="*/ 901 h 930"/>
                  <a:gd name="T6" fmla="*/ 3554 w 3845"/>
                  <a:gd name="T7" fmla="*/ 930 h 930"/>
                  <a:gd name="T8" fmla="*/ 3268 w 3845"/>
                  <a:gd name="T9" fmla="*/ 877 h 930"/>
                  <a:gd name="T10" fmla="*/ 2694 w 3845"/>
                  <a:gd name="T11" fmla="*/ 668 h 930"/>
                  <a:gd name="T12" fmla="*/ 2216 w 3845"/>
                  <a:gd name="T13" fmla="*/ 546 h 930"/>
                  <a:gd name="T14" fmla="*/ 1775 w 3845"/>
                  <a:gd name="T15" fmla="*/ 529 h 930"/>
                  <a:gd name="T16" fmla="*/ 1282 w 3845"/>
                  <a:gd name="T17" fmla="*/ 627 h 930"/>
                  <a:gd name="T18" fmla="*/ 736 w 3845"/>
                  <a:gd name="T19" fmla="*/ 821 h 930"/>
                  <a:gd name="T20" fmla="*/ 351 w 3845"/>
                  <a:gd name="T21" fmla="*/ 929 h 930"/>
                  <a:gd name="T22" fmla="*/ 204 w 3845"/>
                  <a:gd name="T23" fmla="*/ 915 h 930"/>
                  <a:gd name="T24" fmla="*/ 108 w 3845"/>
                  <a:gd name="T25" fmla="*/ 856 h 930"/>
                  <a:gd name="T26" fmla="*/ 28 w 3845"/>
                  <a:gd name="T27" fmla="*/ 705 h 930"/>
                  <a:gd name="T28" fmla="*/ 0 w 3845"/>
                  <a:gd name="T29" fmla="*/ 462 h 930"/>
                  <a:gd name="T30" fmla="*/ 19 w 3845"/>
                  <a:gd name="T31" fmla="*/ 250 h 930"/>
                  <a:gd name="T32" fmla="*/ 92 w 3845"/>
                  <a:gd name="T33" fmla="*/ 87 h 930"/>
                  <a:gd name="T34" fmla="*/ 186 w 3845"/>
                  <a:gd name="T35" fmla="*/ 20 h 930"/>
                  <a:gd name="T36" fmla="*/ 308 w 3845"/>
                  <a:gd name="T37" fmla="*/ 0 h 930"/>
                  <a:gd name="T38" fmla="*/ 622 w 3845"/>
                  <a:gd name="T39" fmla="*/ 75 h 930"/>
                  <a:gd name="T40" fmla="*/ 1209 w 3845"/>
                  <a:gd name="T41" fmla="*/ 296 h 930"/>
                  <a:gd name="T42" fmla="*/ 1699 w 3845"/>
                  <a:gd name="T43" fmla="*/ 414 h 930"/>
                  <a:gd name="T44" fmla="*/ 1998 w 3845"/>
                  <a:gd name="T45" fmla="*/ 426 h 930"/>
                  <a:gd name="T46" fmla="*/ 2503 w 3845"/>
                  <a:gd name="T47" fmla="*/ 339 h 930"/>
                  <a:gd name="T48" fmla="*/ 3008 w 3845"/>
                  <a:gd name="T49" fmla="*/ 158 h 930"/>
                  <a:gd name="T50" fmla="*/ 3458 w 3845"/>
                  <a:gd name="T51" fmla="*/ 8 h 930"/>
                  <a:gd name="T52" fmla="*/ 3628 w 3845"/>
                  <a:gd name="T53" fmla="*/ 10 h 930"/>
                  <a:gd name="T54" fmla="*/ 3722 w 3845"/>
                  <a:gd name="T55" fmla="*/ 57 h 930"/>
                  <a:gd name="T56" fmla="*/ 3811 w 3845"/>
                  <a:gd name="T57" fmla="*/ 194 h 930"/>
                  <a:gd name="T58" fmla="*/ 3845 w 3845"/>
                  <a:gd name="T59" fmla="*/ 422 h 930"/>
                  <a:gd name="T60" fmla="*/ 2530 w 3845"/>
                  <a:gd name="T61" fmla="*/ 520 h 930"/>
                  <a:gd name="T62" fmla="*/ 3134 w 3845"/>
                  <a:gd name="T63" fmla="*/ 731 h 930"/>
                  <a:gd name="T64" fmla="*/ 3481 w 3845"/>
                  <a:gd name="T65" fmla="*/ 833 h 930"/>
                  <a:gd name="T66" fmla="*/ 3616 w 3845"/>
                  <a:gd name="T67" fmla="*/ 825 h 930"/>
                  <a:gd name="T68" fmla="*/ 3686 w 3845"/>
                  <a:gd name="T69" fmla="*/ 774 h 930"/>
                  <a:gd name="T70" fmla="*/ 3737 w 3845"/>
                  <a:gd name="T71" fmla="*/ 641 h 930"/>
                  <a:gd name="T72" fmla="*/ 3750 w 3845"/>
                  <a:gd name="T73" fmla="*/ 396 h 930"/>
                  <a:gd name="T74" fmla="*/ 3721 w 3845"/>
                  <a:gd name="T75" fmla="*/ 219 h 930"/>
                  <a:gd name="T76" fmla="*/ 3653 w 3845"/>
                  <a:gd name="T77" fmla="*/ 122 h 930"/>
                  <a:gd name="T78" fmla="*/ 3579 w 3845"/>
                  <a:gd name="T79" fmla="*/ 96 h 930"/>
                  <a:gd name="T80" fmla="*/ 3329 w 3845"/>
                  <a:gd name="T81" fmla="*/ 138 h 930"/>
                  <a:gd name="T82" fmla="*/ 2801 w 3845"/>
                  <a:gd name="T83" fmla="*/ 339 h 930"/>
                  <a:gd name="T84" fmla="*/ 2345 w 3845"/>
                  <a:gd name="T85" fmla="*/ 474 h 930"/>
                  <a:gd name="T86" fmla="*/ 108 w 3845"/>
                  <a:gd name="T87" fmla="*/ 641 h 930"/>
                  <a:gd name="T88" fmla="*/ 160 w 3845"/>
                  <a:gd name="T89" fmla="*/ 774 h 930"/>
                  <a:gd name="T90" fmla="*/ 230 w 3845"/>
                  <a:gd name="T91" fmla="*/ 825 h 930"/>
                  <a:gd name="T92" fmla="*/ 366 w 3845"/>
                  <a:gd name="T93" fmla="*/ 833 h 930"/>
                  <a:gd name="T94" fmla="*/ 712 w 3845"/>
                  <a:gd name="T95" fmla="*/ 731 h 930"/>
                  <a:gd name="T96" fmla="*/ 1315 w 3845"/>
                  <a:gd name="T97" fmla="*/ 520 h 930"/>
                  <a:gd name="T98" fmla="*/ 1312 w 3845"/>
                  <a:gd name="T99" fmla="*/ 426 h 930"/>
                  <a:gd name="T100" fmla="*/ 701 w 3845"/>
                  <a:gd name="T101" fmla="*/ 205 h 930"/>
                  <a:gd name="T102" fmla="*/ 361 w 3845"/>
                  <a:gd name="T103" fmla="*/ 98 h 930"/>
                  <a:gd name="T104" fmla="*/ 215 w 3845"/>
                  <a:gd name="T105" fmla="*/ 109 h 930"/>
                  <a:gd name="T106" fmla="*/ 149 w 3845"/>
                  <a:gd name="T107" fmla="*/ 168 h 930"/>
                  <a:gd name="T108" fmla="*/ 104 w 3845"/>
                  <a:gd name="T109" fmla="*/ 31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45" h="930">
                    <a:moveTo>
                      <a:pt x="3845" y="462"/>
                    </a:moveTo>
                    <a:lnTo>
                      <a:pt x="3845" y="462"/>
                    </a:lnTo>
                    <a:lnTo>
                      <a:pt x="3845" y="503"/>
                    </a:lnTo>
                    <a:lnTo>
                      <a:pt x="3843" y="541"/>
                    </a:lnTo>
                    <a:lnTo>
                      <a:pt x="3840" y="578"/>
                    </a:lnTo>
                    <a:lnTo>
                      <a:pt x="3837" y="612"/>
                    </a:lnTo>
                    <a:lnTo>
                      <a:pt x="3832" y="645"/>
                    </a:lnTo>
                    <a:lnTo>
                      <a:pt x="3826" y="676"/>
                    </a:lnTo>
                    <a:lnTo>
                      <a:pt x="3819" y="705"/>
                    </a:lnTo>
                    <a:lnTo>
                      <a:pt x="3811" y="731"/>
                    </a:lnTo>
                    <a:lnTo>
                      <a:pt x="3802" y="757"/>
                    </a:lnTo>
                    <a:lnTo>
                      <a:pt x="3791" y="780"/>
                    </a:lnTo>
                    <a:lnTo>
                      <a:pt x="3780" y="802"/>
                    </a:lnTo>
                    <a:lnTo>
                      <a:pt x="3766" y="821"/>
                    </a:lnTo>
                    <a:lnTo>
                      <a:pt x="3752" y="840"/>
                    </a:lnTo>
                    <a:lnTo>
                      <a:pt x="3737" y="856"/>
                    </a:lnTo>
                    <a:lnTo>
                      <a:pt x="3721" y="871"/>
                    </a:lnTo>
                    <a:lnTo>
                      <a:pt x="3703" y="885"/>
                    </a:lnTo>
                    <a:lnTo>
                      <a:pt x="3703" y="885"/>
                    </a:lnTo>
                    <a:lnTo>
                      <a:pt x="3690" y="893"/>
                    </a:lnTo>
                    <a:lnTo>
                      <a:pt x="3675" y="901"/>
                    </a:lnTo>
                    <a:lnTo>
                      <a:pt x="3658" y="908"/>
                    </a:lnTo>
                    <a:lnTo>
                      <a:pt x="3642" y="915"/>
                    </a:lnTo>
                    <a:lnTo>
                      <a:pt x="3625" y="919"/>
                    </a:lnTo>
                    <a:lnTo>
                      <a:pt x="3609" y="923"/>
                    </a:lnTo>
                    <a:lnTo>
                      <a:pt x="3591" y="927"/>
                    </a:lnTo>
                    <a:lnTo>
                      <a:pt x="3572" y="929"/>
                    </a:lnTo>
                    <a:lnTo>
                      <a:pt x="3554" y="930"/>
                    </a:lnTo>
                    <a:lnTo>
                      <a:pt x="3535" y="930"/>
                    </a:lnTo>
                    <a:lnTo>
                      <a:pt x="3494" y="929"/>
                    </a:lnTo>
                    <a:lnTo>
                      <a:pt x="3453" y="923"/>
                    </a:lnTo>
                    <a:lnTo>
                      <a:pt x="3410" y="915"/>
                    </a:lnTo>
                    <a:lnTo>
                      <a:pt x="3363" y="904"/>
                    </a:lnTo>
                    <a:lnTo>
                      <a:pt x="3317" y="892"/>
                    </a:lnTo>
                    <a:lnTo>
                      <a:pt x="3268" y="877"/>
                    </a:lnTo>
                    <a:lnTo>
                      <a:pt x="3217" y="859"/>
                    </a:lnTo>
                    <a:lnTo>
                      <a:pt x="3111" y="821"/>
                    </a:lnTo>
                    <a:lnTo>
                      <a:pt x="2997" y="778"/>
                    </a:lnTo>
                    <a:lnTo>
                      <a:pt x="2997" y="778"/>
                    </a:lnTo>
                    <a:lnTo>
                      <a:pt x="2881" y="735"/>
                    </a:lnTo>
                    <a:lnTo>
                      <a:pt x="2758" y="690"/>
                    </a:lnTo>
                    <a:lnTo>
                      <a:pt x="2694" y="668"/>
                    </a:lnTo>
                    <a:lnTo>
                      <a:pt x="2630" y="647"/>
                    </a:lnTo>
                    <a:lnTo>
                      <a:pt x="2563" y="627"/>
                    </a:lnTo>
                    <a:lnTo>
                      <a:pt x="2496" y="608"/>
                    </a:lnTo>
                    <a:lnTo>
                      <a:pt x="2428" y="590"/>
                    </a:lnTo>
                    <a:lnTo>
                      <a:pt x="2358" y="572"/>
                    </a:lnTo>
                    <a:lnTo>
                      <a:pt x="2287" y="559"/>
                    </a:lnTo>
                    <a:lnTo>
                      <a:pt x="2216" y="546"/>
                    </a:lnTo>
                    <a:lnTo>
                      <a:pt x="2144" y="535"/>
                    </a:lnTo>
                    <a:lnTo>
                      <a:pt x="2072" y="529"/>
                    </a:lnTo>
                    <a:lnTo>
                      <a:pt x="1998" y="523"/>
                    </a:lnTo>
                    <a:lnTo>
                      <a:pt x="1923" y="522"/>
                    </a:lnTo>
                    <a:lnTo>
                      <a:pt x="1923" y="522"/>
                    </a:lnTo>
                    <a:lnTo>
                      <a:pt x="1849" y="523"/>
                    </a:lnTo>
                    <a:lnTo>
                      <a:pt x="1775" y="529"/>
                    </a:lnTo>
                    <a:lnTo>
                      <a:pt x="1702" y="535"/>
                    </a:lnTo>
                    <a:lnTo>
                      <a:pt x="1629" y="546"/>
                    </a:lnTo>
                    <a:lnTo>
                      <a:pt x="1558" y="559"/>
                    </a:lnTo>
                    <a:lnTo>
                      <a:pt x="1487" y="572"/>
                    </a:lnTo>
                    <a:lnTo>
                      <a:pt x="1418" y="590"/>
                    </a:lnTo>
                    <a:lnTo>
                      <a:pt x="1349" y="608"/>
                    </a:lnTo>
                    <a:lnTo>
                      <a:pt x="1282" y="627"/>
                    </a:lnTo>
                    <a:lnTo>
                      <a:pt x="1216" y="647"/>
                    </a:lnTo>
                    <a:lnTo>
                      <a:pt x="1151" y="668"/>
                    </a:lnTo>
                    <a:lnTo>
                      <a:pt x="1087" y="690"/>
                    </a:lnTo>
                    <a:lnTo>
                      <a:pt x="966" y="735"/>
                    </a:lnTo>
                    <a:lnTo>
                      <a:pt x="848" y="778"/>
                    </a:lnTo>
                    <a:lnTo>
                      <a:pt x="848" y="778"/>
                    </a:lnTo>
                    <a:lnTo>
                      <a:pt x="736" y="821"/>
                    </a:lnTo>
                    <a:lnTo>
                      <a:pt x="628" y="859"/>
                    </a:lnTo>
                    <a:lnTo>
                      <a:pt x="578" y="877"/>
                    </a:lnTo>
                    <a:lnTo>
                      <a:pt x="529" y="892"/>
                    </a:lnTo>
                    <a:lnTo>
                      <a:pt x="482" y="904"/>
                    </a:lnTo>
                    <a:lnTo>
                      <a:pt x="436" y="915"/>
                    </a:lnTo>
                    <a:lnTo>
                      <a:pt x="392" y="923"/>
                    </a:lnTo>
                    <a:lnTo>
                      <a:pt x="351" y="929"/>
                    </a:lnTo>
                    <a:lnTo>
                      <a:pt x="312" y="930"/>
                    </a:lnTo>
                    <a:lnTo>
                      <a:pt x="292" y="930"/>
                    </a:lnTo>
                    <a:lnTo>
                      <a:pt x="273" y="929"/>
                    </a:lnTo>
                    <a:lnTo>
                      <a:pt x="256" y="927"/>
                    </a:lnTo>
                    <a:lnTo>
                      <a:pt x="238" y="923"/>
                    </a:lnTo>
                    <a:lnTo>
                      <a:pt x="220" y="919"/>
                    </a:lnTo>
                    <a:lnTo>
                      <a:pt x="204" y="915"/>
                    </a:lnTo>
                    <a:lnTo>
                      <a:pt x="187" y="908"/>
                    </a:lnTo>
                    <a:lnTo>
                      <a:pt x="172" y="901"/>
                    </a:lnTo>
                    <a:lnTo>
                      <a:pt x="156" y="893"/>
                    </a:lnTo>
                    <a:lnTo>
                      <a:pt x="142" y="885"/>
                    </a:lnTo>
                    <a:lnTo>
                      <a:pt x="142" y="885"/>
                    </a:lnTo>
                    <a:lnTo>
                      <a:pt x="125" y="871"/>
                    </a:lnTo>
                    <a:lnTo>
                      <a:pt x="108" y="856"/>
                    </a:lnTo>
                    <a:lnTo>
                      <a:pt x="93" y="840"/>
                    </a:lnTo>
                    <a:lnTo>
                      <a:pt x="79" y="821"/>
                    </a:lnTo>
                    <a:lnTo>
                      <a:pt x="66" y="802"/>
                    </a:lnTo>
                    <a:lnTo>
                      <a:pt x="55" y="780"/>
                    </a:lnTo>
                    <a:lnTo>
                      <a:pt x="44" y="757"/>
                    </a:lnTo>
                    <a:lnTo>
                      <a:pt x="36" y="731"/>
                    </a:lnTo>
                    <a:lnTo>
                      <a:pt x="28" y="705"/>
                    </a:lnTo>
                    <a:lnTo>
                      <a:pt x="19" y="676"/>
                    </a:lnTo>
                    <a:lnTo>
                      <a:pt x="14" y="645"/>
                    </a:lnTo>
                    <a:lnTo>
                      <a:pt x="8" y="612"/>
                    </a:lnTo>
                    <a:lnTo>
                      <a:pt x="6" y="578"/>
                    </a:lnTo>
                    <a:lnTo>
                      <a:pt x="3" y="541"/>
                    </a:lnTo>
                    <a:lnTo>
                      <a:pt x="2" y="503"/>
                    </a:lnTo>
                    <a:lnTo>
                      <a:pt x="0" y="462"/>
                    </a:lnTo>
                    <a:lnTo>
                      <a:pt x="0" y="462"/>
                    </a:lnTo>
                    <a:lnTo>
                      <a:pt x="2" y="422"/>
                    </a:lnTo>
                    <a:lnTo>
                      <a:pt x="3" y="384"/>
                    </a:lnTo>
                    <a:lnTo>
                      <a:pt x="6" y="347"/>
                    </a:lnTo>
                    <a:lnTo>
                      <a:pt x="8" y="313"/>
                    </a:lnTo>
                    <a:lnTo>
                      <a:pt x="14" y="280"/>
                    </a:lnTo>
                    <a:lnTo>
                      <a:pt x="19" y="250"/>
                    </a:lnTo>
                    <a:lnTo>
                      <a:pt x="26" y="221"/>
                    </a:lnTo>
                    <a:lnTo>
                      <a:pt x="34" y="194"/>
                    </a:lnTo>
                    <a:lnTo>
                      <a:pt x="44" y="169"/>
                    </a:lnTo>
                    <a:lnTo>
                      <a:pt x="55" y="146"/>
                    </a:lnTo>
                    <a:lnTo>
                      <a:pt x="66" y="126"/>
                    </a:lnTo>
                    <a:lnTo>
                      <a:pt x="78" y="105"/>
                    </a:lnTo>
                    <a:lnTo>
                      <a:pt x="92" y="87"/>
                    </a:lnTo>
                    <a:lnTo>
                      <a:pt x="107" y="71"/>
                    </a:lnTo>
                    <a:lnTo>
                      <a:pt x="123" y="57"/>
                    </a:lnTo>
                    <a:lnTo>
                      <a:pt x="141" y="44"/>
                    </a:lnTo>
                    <a:lnTo>
                      <a:pt x="141" y="44"/>
                    </a:lnTo>
                    <a:lnTo>
                      <a:pt x="155" y="34"/>
                    </a:lnTo>
                    <a:lnTo>
                      <a:pt x="170" y="27"/>
                    </a:lnTo>
                    <a:lnTo>
                      <a:pt x="186" y="20"/>
                    </a:lnTo>
                    <a:lnTo>
                      <a:pt x="201" y="14"/>
                    </a:lnTo>
                    <a:lnTo>
                      <a:pt x="217" y="10"/>
                    </a:lnTo>
                    <a:lnTo>
                      <a:pt x="235" y="5"/>
                    </a:lnTo>
                    <a:lnTo>
                      <a:pt x="252" y="3"/>
                    </a:lnTo>
                    <a:lnTo>
                      <a:pt x="271" y="1"/>
                    </a:lnTo>
                    <a:lnTo>
                      <a:pt x="288" y="0"/>
                    </a:lnTo>
                    <a:lnTo>
                      <a:pt x="308" y="0"/>
                    </a:lnTo>
                    <a:lnTo>
                      <a:pt x="347" y="3"/>
                    </a:lnTo>
                    <a:lnTo>
                      <a:pt x="388" y="8"/>
                    </a:lnTo>
                    <a:lnTo>
                      <a:pt x="432" y="18"/>
                    </a:lnTo>
                    <a:lnTo>
                      <a:pt x="475" y="29"/>
                    </a:lnTo>
                    <a:lnTo>
                      <a:pt x="523" y="42"/>
                    </a:lnTo>
                    <a:lnTo>
                      <a:pt x="571" y="57"/>
                    </a:lnTo>
                    <a:lnTo>
                      <a:pt x="622" y="75"/>
                    </a:lnTo>
                    <a:lnTo>
                      <a:pt x="727" y="115"/>
                    </a:lnTo>
                    <a:lnTo>
                      <a:pt x="837" y="158"/>
                    </a:lnTo>
                    <a:lnTo>
                      <a:pt x="837" y="158"/>
                    </a:lnTo>
                    <a:lnTo>
                      <a:pt x="955" y="205"/>
                    </a:lnTo>
                    <a:lnTo>
                      <a:pt x="1079" y="251"/>
                    </a:lnTo>
                    <a:lnTo>
                      <a:pt x="1143" y="275"/>
                    </a:lnTo>
                    <a:lnTo>
                      <a:pt x="1209" y="296"/>
                    </a:lnTo>
                    <a:lnTo>
                      <a:pt x="1276" y="318"/>
                    </a:lnTo>
                    <a:lnTo>
                      <a:pt x="1342" y="339"/>
                    </a:lnTo>
                    <a:lnTo>
                      <a:pt x="1412" y="358"/>
                    </a:lnTo>
                    <a:lnTo>
                      <a:pt x="1483" y="374"/>
                    </a:lnTo>
                    <a:lnTo>
                      <a:pt x="1554" y="391"/>
                    </a:lnTo>
                    <a:lnTo>
                      <a:pt x="1627" y="403"/>
                    </a:lnTo>
                    <a:lnTo>
                      <a:pt x="1699" y="414"/>
                    </a:lnTo>
                    <a:lnTo>
                      <a:pt x="1773" y="422"/>
                    </a:lnTo>
                    <a:lnTo>
                      <a:pt x="1848" y="426"/>
                    </a:lnTo>
                    <a:lnTo>
                      <a:pt x="1885" y="427"/>
                    </a:lnTo>
                    <a:lnTo>
                      <a:pt x="1923" y="429"/>
                    </a:lnTo>
                    <a:lnTo>
                      <a:pt x="1923" y="429"/>
                    </a:lnTo>
                    <a:lnTo>
                      <a:pt x="1961" y="427"/>
                    </a:lnTo>
                    <a:lnTo>
                      <a:pt x="1998" y="426"/>
                    </a:lnTo>
                    <a:lnTo>
                      <a:pt x="2073" y="422"/>
                    </a:lnTo>
                    <a:lnTo>
                      <a:pt x="2147" y="414"/>
                    </a:lnTo>
                    <a:lnTo>
                      <a:pt x="2220" y="403"/>
                    </a:lnTo>
                    <a:lnTo>
                      <a:pt x="2291" y="391"/>
                    </a:lnTo>
                    <a:lnTo>
                      <a:pt x="2364" y="374"/>
                    </a:lnTo>
                    <a:lnTo>
                      <a:pt x="2433" y="358"/>
                    </a:lnTo>
                    <a:lnTo>
                      <a:pt x="2503" y="339"/>
                    </a:lnTo>
                    <a:lnTo>
                      <a:pt x="2571" y="318"/>
                    </a:lnTo>
                    <a:lnTo>
                      <a:pt x="2637" y="296"/>
                    </a:lnTo>
                    <a:lnTo>
                      <a:pt x="2702" y="275"/>
                    </a:lnTo>
                    <a:lnTo>
                      <a:pt x="2767" y="251"/>
                    </a:lnTo>
                    <a:lnTo>
                      <a:pt x="2891" y="205"/>
                    </a:lnTo>
                    <a:lnTo>
                      <a:pt x="3008" y="158"/>
                    </a:lnTo>
                    <a:lnTo>
                      <a:pt x="3008" y="158"/>
                    </a:lnTo>
                    <a:lnTo>
                      <a:pt x="3120" y="115"/>
                    </a:lnTo>
                    <a:lnTo>
                      <a:pt x="3224" y="75"/>
                    </a:lnTo>
                    <a:lnTo>
                      <a:pt x="3275" y="57"/>
                    </a:lnTo>
                    <a:lnTo>
                      <a:pt x="3324" y="42"/>
                    </a:lnTo>
                    <a:lnTo>
                      <a:pt x="3370" y="29"/>
                    </a:lnTo>
                    <a:lnTo>
                      <a:pt x="3415" y="18"/>
                    </a:lnTo>
                    <a:lnTo>
                      <a:pt x="3458" y="8"/>
                    </a:lnTo>
                    <a:lnTo>
                      <a:pt x="3498" y="3"/>
                    </a:lnTo>
                    <a:lnTo>
                      <a:pt x="3538" y="0"/>
                    </a:lnTo>
                    <a:lnTo>
                      <a:pt x="3557" y="0"/>
                    </a:lnTo>
                    <a:lnTo>
                      <a:pt x="3576" y="1"/>
                    </a:lnTo>
                    <a:lnTo>
                      <a:pt x="3594" y="3"/>
                    </a:lnTo>
                    <a:lnTo>
                      <a:pt x="3610" y="5"/>
                    </a:lnTo>
                    <a:lnTo>
                      <a:pt x="3628" y="10"/>
                    </a:lnTo>
                    <a:lnTo>
                      <a:pt x="3645" y="14"/>
                    </a:lnTo>
                    <a:lnTo>
                      <a:pt x="3661" y="20"/>
                    </a:lnTo>
                    <a:lnTo>
                      <a:pt x="3676" y="27"/>
                    </a:lnTo>
                    <a:lnTo>
                      <a:pt x="3691" y="34"/>
                    </a:lnTo>
                    <a:lnTo>
                      <a:pt x="3705" y="44"/>
                    </a:lnTo>
                    <a:lnTo>
                      <a:pt x="3705" y="44"/>
                    </a:lnTo>
                    <a:lnTo>
                      <a:pt x="3722" y="57"/>
                    </a:lnTo>
                    <a:lnTo>
                      <a:pt x="3739" y="71"/>
                    </a:lnTo>
                    <a:lnTo>
                      <a:pt x="3754" y="87"/>
                    </a:lnTo>
                    <a:lnTo>
                      <a:pt x="3767" y="105"/>
                    </a:lnTo>
                    <a:lnTo>
                      <a:pt x="3780" y="126"/>
                    </a:lnTo>
                    <a:lnTo>
                      <a:pt x="3792" y="146"/>
                    </a:lnTo>
                    <a:lnTo>
                      <a:pt x="3802" y="169"/>
                    </a:lnTo>
                    <a:lnTo>
                      <a:pt x="3811" y="194"/>
                    </a:lnTo>
                    <a:lnTo>
                      <a:pt x="3819" y="221"/>
                    </a:lnTo>
                    <a:lnTo>
                      <a:pt x="3826" y="250"/>
                    </a:lnTo>
                    <a:lnTo>
                      <a:pt x="3832" y="280"/>
                    </a:lnTo>
                    <a:lnTo>
                      <a:pt x="3837" y="313"/>
                    </a:lnTo>
                    <a:lnTo>
                      <a:pt x="3840" y="347"/>
                    </a:lnTo>
                    <a:lnTo>
                      <a:pt x="3843" y="384"/>
                    </a:lnTo>
                    <a:lnTo>
                      <a:pt x="3845" y="422"/>
                    </a:lnTo>
                    <a:lnTo>
                      <a:pt x="3845" y="462"/>
                    </a:lnTo>
                    <a:lnTo>
                      <a:pt x="3845" y="462"/>
                    </a:lnTo>
                    <a:close/>
                    <a:moveTo>
                      <a:pt x="2345" y="474"/>
                    </a:moveTo>
                    <a:lnTo>
                      <a:pt x="2345" y="474"/>
                    </a:lnTo>
                    <a:lnTo>
                      <a:pt x="2393" y="485"/>
                    </a:lnTo>
                    <a:lnTo>
                      <a:pt x="2439" y="496"/>
                    </a:lnTo>
                    <a:lnTo>
                      <a:pt x="2530" y="520"/>
                    </a:lnTo>
                    <a:lnTo>
                      <a:pt x="2621" y="546"/>
                    </a:lnTo>
                    <a:lnTo>
                      <a:pt x="2707" y="574"/>
                    </a:lnTo>
                    <a:lnTo>
                      <a:pt x="2791" y="604"/>
                    </a:lnTo>
                    <a:lnTo>
                      <a:pt x="2874" y="632"/>
                    </a:lnTo>
                    <a:lnTo>
                      <a:pt x="3030" y="691"/>
                    </a:lnTo>
                    <a:lnTo>
                      <a:pt x="3030" y="691"/>
                    </a:lnTo>
                    <a:lnTo>
                      <a:pt x="3134" y="731"/>
                    </a:lnTo>
                    <a:lnTo>
                      <a:pt x="3231" y="766"/>
                    </a:lnTo>
                    <a:lnTo>
                      <a:pt x="3277" y="781"/>
                    </a:lnTo>
                    <a:lnTo>
                      <a:pt x="3322" y="796"/>
                    </a:lnTo>
                    <a:lnTo>
                      <a:pt x="3365" y="809"/>
                    </a:lnTo>
                    <a:lnTo>
                      <a:pt x="3406" y="819"/>
                    </a:lnTo>
                    <a:lnTo>
                      <a:pt x="3444" y="828"/>
                    </a:lnTo>
                    <a:lnTo>
                      <a:pt x="3481" y="833"/>
                    </a:lnTo>
                    <a:lnTo>
                      <a:pt x="3515" y="837"/>
                    </a:lnTo>
                    <a:lnTo>
                      <a:pt x="3546" y="837"/>
                    </a:lnTo>
                    <a:lnTo>
                      <a:pt x="3561" y="836"/>
                    </a:lnTo>
                    <a:lnTo>
                      <a:pt x="3576" y="834"/>
                    </a:lnTo>
                    <a:lnTo>
                      <a:pt x="3590" y="832"/>
                    </a:lnTo>
                    <a:lnTo>
                      <a:pt x="3604" y="829"/>
                    </a:lnTo>
                    <a:lnTo>
                      <a:pt x="3616" y="825"/>
                    </a:lnTo>
                    <a:lnTo>
                      <a:pt x="3628" y="819"/>
                    </a:lnTo>
                    <a:lnTo>
                      <a:pt x="3640" y="814"/>
                    </a:lnTo>
                    <a:lnTo>
                      <a:pt x="3650" y="807"/>
                    </a:lnTo>
                    <a:lnTo>
                      <a:pt x="3650" y="807"/>
                    </a:lnTo>
                    <a:lnTo>
                      <a:pt x="3664" y="798"/>
                    </a:lnTo>
                    <a:lnTo>
                      <a:pt x="3675" y="787"/>
                    </a:lnTo>
                    <a:lnTo>
                      <a:pt x="3686" y="774"/>
                    </a:lnTo>
                    <a:lnTo>
                      <a:pt x="3695" y="759"/>
                    </a:lnTo>
                    <a:lnTo>
                      <a:pt x="3705" y="744"/>
                    </a:lnTo>
                    <a:lnTo>
                      <a:pt x="3713" y="727"/>
                    </a:lnTo>
                    <a:lnTo>
                      <a:pt x="3720" y="707"/>
                    </a:lnTo>
                    <a:lnTo>
                      <a:pt x="3727" y="687"/>
                    </a:lnTo>
                    <a:lnTo>
                      <a:pt x="3733" y="664"/>
                    </a:lnTo>
                    <a:lnTo>
                      <a:pt x="3737" y="641"/>
                    </a:lnTo>
                    <a:lnTo>
                      <a:pt x="3742" y="615"/>
                    </a:lnTo>
                    <a:lnTo>
                      <a:pt x="3746" y="587"/>
                    </a:lnTo>
                    <a:lnTo>
                      <a:pt x="3748" y="559"/>
                    </a:lnTo>
                    <a:lnTo>
                      <a:pt x="3750" y="529"/>
                    </a:lnTo>
                    <a:lnTo>
                      <a:pt x="3752" y="462"/>
                    </a:lnTo>
                    <a:lnTo>
                      <a:pt x="3752" y="462"/>
                    </a:lnTo>
                    <a:lnTo>
                      <a:pt x="3750" y="396"/>
                    </a:lnTo>
                    <a:lnTo>
                      <a:pt x="3748" y="366"/>
                    </a:lnTo>
                    <a:lnTo>
                      <a:pt x="3746" y="337"/>
                    </a:lnTo>
                    <a:lnTo>
                      <a:pt x="3743" y="310"/>
                    </a:lnTo>
                    <a:lnTo>
                      <a:pt x="3737" y="285"/>
                    </a:lnTo>
                    <a:lnTo>
                      <a:pt x="3733" y="261"/>
                    </a:lnTo>
                    <a:lnTo>
                      <a:pt x="3728" y="239"/>
                    </a:lnTo>
                    <a:lnTo>
                      <a:pt x="3721" y="219"/>
                    </a:lnTo>
                    <a:lnTo>
                      <a:pt x="3713" y="201"/>
                    </a:lnTo>
                    <a:lnTo>
                      <a:pt x="3705" y="183"/>
                    </a:lnTo>
                    <a:lnTo>
                      <a:pt x="3696" y="168"/>
                    </a:lnTo>
                    <a:lnTo>
                      <a:pt x="3687" y="153"/>
                    </a:lnTo>
                    <a:lnTo>
                      <a:pt x="3676" y="141"/>
                    </a:lnTo>
                    <a:lnTo>
                      <a:pt x="3665" y="130"/>
                    </a:lnTo>
                    <a:lnTo>
                      <a:pt x="3653" y="122"/>
                    </a:lnTo>
                    <a:lnTo>
                      <a:pt x="3653" y="122"/>
                    </a:lnTo>
                    <a:lnTo>
                      <a:pt x="3642" y="115"/>
                    </a:lnTo>
                    <a:lnTo>
                      <a:pt x="3631" y="109"/>
                    </a:lnTo>
                    <a:lnTo>
                      <a:pt x="3619" y="104"/>
                    </a:lnTo>
                    <a:lnTo>
                      <a:pt x="3606" y="100"/>
                    </a:lnTo>
                    <a:lnTo>
                      <a:pt x="3593" y="97"/>
                    </a:lnTo>
                    <a:lnTo>
                      <a:pt x="3579" y="96"/>
                    </a:lnTo>
                    <a:lnTo>
                      <a:pt x="3550" y="93"/>
                    </a:lnTo>
                    <a:lnTo>
                      <a:pt x="3519" y="94"/>
                    </a:lnTo>
                    <a:lnTo>
                      <a:pt x="3485" y="98"/>
                    </a:lnTo>
                    <a:lnTo>
                      <a:pt x="3449" y="105"/>
                    </a:lnTo>
                    <a:lnTo>
                      <a:pt x="3411" y="113"/>
                    </a:lnTo>
                    <a:lnTo>
                      <a:pt x="3372" y="124"/>
                    </a:lnTo>
                    <a:lnTo>
                      <a:pt x="3329" y="138"/>
                    </a:lnTo>
                    <a:lnTo>
                      <a:pt x="3285" y="152"/>
                    </a:lnTo>
                    <a:lnTo>
                      <a:pt x="3240" y="168"/>
                    </a:lnTo>
                    <a:lnTo>
                      <a:pt x="3145" y="205"/>
                    </a:lnTo>
                    <a:lnTo>
                      <a:pt x="3042" y="244"/>
                    </a:lnTo>
                    <a:lnTo>
                      <a:pt x="3042" y="244"/>
                    </a:lnTo>
                    <a:lnTo>
                      <a:pt x="2884" y="307"/>
                    </a:lnTo>
                    <a:lnTo>
                      <a:pt x="2801" y="339"/>
                    </a:lnTo>
                    <a:lnTo>
                      <a:pt x="2713" y="369"/>
                    </a:lnTo>
                    <a:lnTo>
                      <a:pt x="2625" y="399"/>
                    </a:lnTo>
                    <a:lnTo>
                      <a:pt x="2535" y="426"/>
                    </a:lnTo>
                    <a:lnTo>
                      <a:pt x="2440" y="452"/>
                    </a:lnTo>
                    <a:lnTo>
                      <a:pt x="2393" y="464"/>
                    </a:lnTo>
                    <a:lnTo>
                      <a:pt x="2345" y="474"/>
                    </a:lnTo>
                    <a:lnTo>
                      <a:pt x="2345" y="474"/>
                    </a:lnTo>
                    <a:close/>
                    <a:moveTo>
                      <a:pt x="95" y="462"/>
                    </a:moveTo>
                    <a:lnTo>
                      <a:pt x="95" y="462"/>
                    </a:lnTo>
                    <a:lnTo>
                      <a:pt x="96" y="529"/>
                    </a:lnTo>
                    <a:lnTo>
                      <a:pt x="97" y="559"/>
                    </a:lnTo>
                    <a:lnTo>
                      <a:pt x="100" y="587"/>
                    </a:lnTo>
                    <a:lnTo>
                      <a:pt x="104" y="615"/>
                    </a:lnTo>
                    <a:lnTo>
                      <a:pt x="108" y="641"/>
                    </a:lnTo>
                    <a:lnTo>
                      <a:pt x="114" y="664"/>
                    </a:lnTo>
                    <a:lnTo>
                      <a:pt x="119" y="687"/>
                    </a:lnTo>
                    <a:lnTo>
                      <a:pt x="126" y="707"/>
                    </a:lnTo>
                    <a:lnTo>
                      <a:pt x="133" y="727"/>
                    </a:lnTo>
                    <a:lnTo>
                      <a:pt x="141" y="744"/>
                    </a:lnTo>
                    <a:lnTo>
                      <a:pt x="150" y="759"/>
                    </a:lnTo>
                    <a:lnTo>
                      <a:pt x="160" y="774"/>
                    </a:lnTo>
                    <a:lnTo>
                      <a:pt x="171" y="787"/>
                    </a:lnTo>
                    <a:lnTo>
                      <a:pt x="183" y="798"/>
                    </a:lnTo>
                    <a:lnTo>
                      <a:pt x="196" y="807"/>
                    </a:lnTo>
                    <a:lnTo>
                      <a:pt x="196" y="807"/>
                    </a:lnTo>
                    <a:lnTo>
                      <a:pt x="206" y="814"/>
                    </a:lnTo>
                    <a:lnTo>
                      <a:pt x="217" y="819"/>
                    </a:lnTo>
                    <a:lnTo>
                      <a:pt x="230" y="825"/>
                    </a:lnTo>
                    <a:lnTo>
                      <a:pt x="242" y="829"/>
                    </a:lnTo>
                    <a:lnTo>
                      <a:pt x="256" y="832"/>
                    </a:lnTo>
                    <a:lnTo>
                      <a:pt x="269" y="834"/>
                    </a:lnTo>
                    <a:lnTo>
                      <a:pt x="284" y="836"/>
                    </a:lnTo>
                    <a:lnTo>
                      <a:pt x="299" y="837"/>
                    </a:lnTo>
                    <a:lnTo>
                      <a:pt x="331" y="837"/>
                    </a:lnTo>
                    <a:lnTo>
                      <a:pt x="366" y="833"/>
                    </a:lnTo>
                    <a:lnTo>
                      <a:pt x="402" y="828"/>
                    </a:lnTo>
                    <a:lnTo>
                      <a:pt x="441" y="819"/>
                    </a:lnTo>
                    <a:lnTo>
                      <a:pt x="481" y="809"/>
                    </a:lnTo>
                    <a:lnTo>
                      <a:pt x="523" y="796"/>
                    </a:lnTo>
                    <a:lnTo>
                      <a:pt x="568" y="781"/>
                    </a:lnTo>
                    <a:lnTo>
                      <a:pt x="615" y="766"/>
                    </a:lnTo>
                    <a:lnTo>
                      <a:pt x="712" y="731"/>
                    </a:lnTo>
                    <a:lnTo>
                      <a:pt x="815" y="691"/>
                    </a:lnTo>
                    <a:lnTo>
                      <a:pt x="815" y="691"/>
                    </a:lnTo>
                    <a:lnTo>
                      <a:pt x="971" y="632"/>
                    </a:lnTo>
                    <a:lnTo>
                      <a:pt x="1054" y="604"/>
                    </a:lnTo>
                    <a:lnTo>
                      <a:pt x="1139" y="574"/>
                    </a:lnTo>
                    <a:lnTo>
                      <a:pt x="1226" y="546"/>
                    </a:lnTo>
                    <a:lnTo>
                      <a:pt x="1315" y="520"/>
                    </a:lnTo>
                    <a:lnTo>
                      <a:pt x="1407" y="496"/>
                    </a:lnTo>
                    <a:lnTo>
                      <a:pt x="1453" y="485"/>
                    </a:lnTo>
                    <a:lnTo>
                      <a:pt x="1501" y="474"/>
                    </a:lnTo>
                    <a:lnTo>
                      <a:pt x="1501" y="474"/>
                    </a:lnTo>
                    <a:lnTo>
                      <a:pt x="1453" y="464"/>
                    </a:lnTo>
                    <a:lnTo>
                      <a:pt x="1405" y="452"/>
                    </a:lnTo>
                    <a:lnTo>
                      <a:pt x="1312" y="426"/>
                    </a:lnTo>
                    <a:lnTo>
                      <a:pt x="1221" y="399"/>
                    </a:lnTo>
                    <a:lnTo>
                      <a:pt x="1132" y="369"/>
                    </a:lnTo>
                    <a:lnTo>
                      <a:pt x="1046" y="339"/>
                    </a:lnTo>
                    <a:lnTo>
                      <a:pt x="962" y="307"/>
                    </a:lnTo>
                    <a:lnTo>
                      <a:pt x="803" y="244"/>
                    </a:lnTo>
                    <a:lnTo>
                      <a:pt x="803" y="244"/>
                    </a:lnTo>
                    <a:lnTo>
                      <a:pt x="701" y="205"/>
                    </a:lnTo>
                    <a:lnTo>
                      <a:pt x="605" y="168"/>
                    </a:lnTo>
                    <a:lnTo>
                      <a:pt x="560" y="152"/>
                    </a:lnTo>
                    <a:lnTo>
                      <a:pt x="516" y="138"/>
                    </a:lnTo>
                    <a:lnTo>
                      <a:pt x="474" y="124"/>
                    </a:lnTo>
                    <a:lnTo>
                      <a:pt x="434" y="113"/>
                    </a:lnTo>
                    <a:lnTo>
                      <a:pt x="396" y="105"/>
                    </a:lnTo>
                    <a:lnTo>
                      <a:pt x="361" y="98"/>
                    </a:lnTo>
                    <a:lnTo>
                      <a:pt x="327" y="94"/>
                    </a:lnTo>
                    <a:lnTo>
                      <a:pt x="295" y="93"/>
                    </a:lnTo>
                    <a:lnTo>
                      <a:pt x="267" y="96"/>
                    </a:lnTo>
                    <a:lnTo>
                      <a:pt x="253" y="97"/>
                    </a:lnTo>
                    <a:lnTo>
                      <a:pt x="239" y="100"/>
                    </a:lnTo>
                    <a:lnTo>
                      <a:pt x="227" y="104"/>
                    </a:lnTo>
                    <a:lnTo>
                      <a:pt x="215" y="109"/>
                    </a:lnTo>
                    <a:lnTo>
                      <a:pt x="204" y="115"/>
                    </a:lnTo>
                    <a:lnTo>
                      <a:pt x="193" y="122"/>
                    </a:lnTo>
                    <a:lnTo>
                      <a:pt x="193" y="122"/>
                    </a:lnTo>
                    <a:lnTo>
                      <a:pt x="181" y="130"/>
                    </a:lnTo>
                    <a:lnTo>
                      <a:pt x="170" y="141"/>
                    </a:lnTo>
                    <a:lnTo>
                      <a:pt x="159" y="153"/>
                    </a:lnTo>
                    <a:lnTo>
                      <a:pt x="149" y="168"/>
                    </a:lnTo>
                    <a:lnTo>
                      <a:pt x="141" y="183"/>
                    </a:lnTo>
                    <a:lnTo>
                      <a:pt x="133" y="201"/>
                    </a:lnTo>
                    <a:lnTo>
                      <a:pt x="125" y="219"/>
                    </a:lnTo>
                    <a:lnTo>
                      <a:pt x="119" y="239"/>
                    </a:lnTo>
                    <a:lnTo>
                      <a:pt x="112" y="261"/>
                    </a:lnTo>
                    <a:lnTo>
                      <a:pt x="108" y="285"/>
                    </a:lnTo>
                    <a:lnTo>
                      <a:pt x="104" y="310"/>
                    </a:lnTo>
                    <a:lnTo>
                      <a:pt x="100" y="337"/>
                    </a:lnTo>
                    <a:lnTo>
                      <a:pt x="97" y="366"/>
                    </a:lnTo>
                    <a:lnTo>
                      <a:pt x="96" y="396"/>
                    </a:lnTo>
                    <a:lnTo>
                      <a:pt x="95" y="462"/>
                    </a:lnTo>
                    <a:lnTo>
                      <a:pt x="95" y="462"/>
                    </a:lnTo>
                    <a:close/>
                  </a:path>
                </a:pathLst>
              </a:custGeom>
              <a:grpFill/>
              <a:ln>
                <a:noFill/>
              </a:ln>
            </p:spPr>
            <p:txBody>
              <a:bodyPr anchor="ctr"/>
              <a:lstStyle/>
              <a:p>
                <a:pPr algn="ctr"/>
                <a:endParaRPr dirty="0"/>
              </a:p>
            </p:txBody>
          </p:sp>
          <p:sp>
            <p:nvSpPr>
              <p:cNvPr id="58" name="Freeform: Shape 7">
                <a:extLst>
                  <a:ext uri="{FF2B5EF4-FFF2-40B4-BE49-F238E27FC236}">
                    <a16:creationId xmlns:a16="http://schemas.microsoft.com/office/drawing/2014/main" id="{5AC74594-FDBB-1748-957D-7380DFAACA7B}"/>
                  </a:ext>
                </a:extLst>
              </p:cNvPr>
              <p:cNvSpPr>
                <a:spLocks/>
              </p:cNvSpPr>
              <p:nvPr/>
            </p:nvSpPr>
            <p:spPr bwMode="auto">
              <a:xfrm>
                <a:off x="6808225" y="1801922"/>
                <a:ext cx="3060805" cy="3063747"/>
              </a:xfrm>
              <a:custGeom>
                <a:avLst/>
                <a:gdLst>
                  <a:gd name="T0" fmla="*/ 3039 w 3121"/>
                  <a:gd name="T1" fmla="*/ 340 h 3123"/>
                  <a:gd name="T2" fmla="*/ 3117 w 3121"/>
                  <a:gd name="T3" fmla="*/ 511 h 3123"/>
                  <a:gd name="T4" fmla="*/ 3109 w 3121"/>
                  <a:gd name="T5" fmla="*/ 634 h 3123"/>
                  <a:gd name="T6" fmla="*/ 3043 w 3121"/>
                  <a:gd name="T7" fmla="*/ 739 h 3123"/>
                  <a:gd name="T8" fmla="*/ 2803 w 3121"/>
                  <a:gd name="T9" fmla="*/ 903 h 3123"/>
                  <a:gd name="T10" fmla="*/ 2251 w 3121"/>
                  <a:gd name="T11" fmla="*/ 1161 h 3123"/>
                  <a:gd name="T12" fmla="*/ 1827 w 3121"/>
                  <a:gd name="T13" fmla="*/ 1412 h 3123"/>
                  <a:gd name="T14" fmla="*/ 1502 w 3121"/>
                  <a:gd name="T15" fmla="*/ 1713 h 3123"/>
                  <a:gd name="T16" fmla="*/ 1223 w 3121"/>
                  <a:gd name="T17" fmla="*/ 2130 h 3123"/>
                  <a:gd name="T18" fmla="*/ 975 w 3121"/>
                  <a:gd name="T19" fmla="*/ 2655 h 3123"/>
                  <a:gd name="T20" fmla="*/ 778 w 3121"/>
                  <a:gd name="T21" fmla="*/ 3002 h 3123"/>
                  <a:gd name="T22" fmla="*/ 663 w 3121"/>
                  <a:gd name="T23" fmla="*/ 3097 h 3123"/>
                  <a:gd name="T24" fmla="*/ 555 w 3121"/>
                  <a:gd name="T25" fmla="*/ 3123 h 3123"/>
                  <a:gd name="T26" fmla="*/ 390 w 3121"/>
                  <a:gd name="T27" fmla="*/ 3073 h 3123"/>
                  <a:gd name="T28" fmla="*/ 200 w 3121"/>
                  <a:gd name="T29" fmla="*/ 2920 h 3123"/>
                  <a:gd name="T30" fmla="*/ 64 w 3121"/>
                  <a:gd name="T31" fmla="*/ 2757 h 3123"/>
                  <a:gd name="T32" fmla="*/ 0 w 3121"/>
                  <a:gd name="T33" fmla="*/ 2591 h 3123"/>
                  <a:gd name="T34" fmla="*/ 19 w 3121"/>
                  <a:gd name="T35" fmla="*/ 2477 h 3123"/>
                  <a:gd name="T36" fmla="*/ 91 w 3121"/>
                  <a:gd name="T37" fmla="*/ 2378 h 3123"/>
                  <a:gd name="T38" fmla="*/ 366 w 3121"/>
                  <a:gd name="T39" fmla="*/ 2208 h 3123"/>
                  <a:gd name="T40" fmla="*/ 938 w 3121"/>
                  <a:gd name="T41" fmla="*/ 1949 h 3123"/>
                  <a:gd name="T42" fmla="*/ 1368 w 3121"/>
                  <a:gd name="T43" fmla="*/ 1685 h 3123"/>
                  <a:gd name="T44" fmla="*/ 1588 w 3121"/>
                  <a:gd name="T45" fmla="*/ 1483 h 3123"/>
                  <a:gd name="T46" fmla="*/ 1883 w 3121"/>
                  <a:gd name="T47" fmla="*/ 1064 h 3123"/>
                  <a:gd name="T48" fmla="*/ 2112 w 3121"/>
                  <a:gd name="T49" fmla="*/ 579 h 3123"/>
                  <a:gd name="T50" fmla="*/ 2324 w 3121"/>
                  <a:gd name="T51" fmla="*/ 154 h 3123"/>
                  <a:gd name="T52" fmla="*/ 2445 w 3121"/>
                  <a:gd name="T53" fmla="*/ 35 h 3123"/>
                  <a:gd name="T54" fmla="*/ 2545 w 3121"/>
                  <a:gd name="T55" fmla="*/ 1 h 3123"/>
                  <a:gd name="T56" fmla="*/ 2706 w 3121"/>
                  <a:gd name="T57" fmla="*/ 37 h 3123"/>
                  <a:gd name="T58" fmla="*/ 2890 w 3121"/>
                  <a:gd name="T59" fmla="*/ 173 h 3123"/>
                  <a:gd name="T60" fmla="*/ 2030 w 3121"/>
                  <a:gd name="T61" fmla="*/ 1172 h 3123"/>
                  <a:gd name="T62" fmla="*/ 2606 w 3121"/>
                  <a:gd name="T63" fmla="*/ 895 h 3123"/>
                  <a:gd name="T64" fmla="*/ 2923 w 3121"/>
                  <a:gd name="T65" fmla="*/ 722 h 3123"/>
                  <a:gd name="T66" fmla="*/ 3013 w 3121"/>
                  <a:gd name="T67" fmla="*/ 620 h 3123"/>
                  <a:gd name="T68" fmla="*/ 3027 w 3121"/>
                  <a:gd name="T69" fmla="*/ 535 h 3123"/>
                  <a:gd name="T70" fmla="*/ 2970 w 3121"/>
                  <a:gd name="T71" fmla="*/ 403 h 3123"/>
                  <a:gd name="T72" fmla="*/ 2806 w 3121"/>
                  <a:gd name="T73" fmla="*/ 223 h 3123"/>
                  <a:gd name="T74" fmla="*/ 2660 w 3121"/>
                  <a:gd name="T75" fmla="*/ 117 h 3123"/>
                  <a:gd name="T76" fmla="*/ 2542 w 3121"/>
                  <a:gd name="T77" fmla="*/ 97 h 3123"/>
                  <a:gd name="T78" fmla="*/ 2471 w 3121"/>
                  <a:gd name="T79" fmla="*/ 130 h 3123"/>
                  <a:gd name="T80" fmla="*/ 2325 w 3121"/>
                  <a:gd name="T81" fmla="*/ 336 h 3123"/>
                  <a:gd name="T82" fmla="*/ 2093 w 3121"/>
                  <a:gd name="T83" fmla="*/ 854 h 3123"/>
                  <a:gd name="T84" fmla="*/ 1868 w 3121"/>
                  <a:gd name="T85" fmla="*/ 1271 h 3123"/>
                  <a:gd name="T86" fmla="*/ 403 w 3121"/>
                  <a:gd name="T87" fmla="*/ 2970 h 3123"/>
                  <a:gd name="T88" fmla="*/ 534 w 3121"/>
                  <a:gd name="T89" fmla="*/ 3028 h 3123"/>
                  <a:gd name="T90" fmla="*/ 618 w 3121"/>
                  <a:gd name="T91" fmla="*/ 3015 h 3123"/>
                  <a:gd name="T92" fmla="*/ 721 w 3121"/>
                  <a:gd name="T93" fmla="*/ 2925 h 3123"/>
                  <a:gd name="T94" fmla="*/ 893 w 3121"/>
                  <a:gd name="T95" fmla="*/ 2607 h 3123"/>
                  <a:gd name="T96" fmla="*/ 1171 w 3121"/>
                  <a:gd name="T97" fmla="*/ 2032 h 3123"/>
                  <a:gd name="T98" fmla="*/ 1103 w 3121"/>
                  <a:gd name="T99" fmla="*/ 1968 h 3123"/>
                  <a:gd name="T100" fmla="*/ 513 w 3121"/>
                  <a:gd name="T101" fmla="*/ 2242 h 3123"/>
                  <a:gd name="T102" fmla="*/ 198 w 3121"/>
                  <a:gd name="T103" fmla="*/ 2409 h 3123"/>
                  <a:gd name="T104" fmla="*/ 102 w 3121"/>
                  <a:gd name="T105" fmla="*/ 2520 h 3123"/>
                  <a:gd name="T106" fmla="*/ 97 w 3121"/>
                  <a:gd name="T107" fmla="*/ 2607 h 3123"/>
                  <a:gd name="T108" fmla="*/ 166 w 3121"/>
                  <a:gd name="T109" fmla="*/ 2741 h 3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1" h="3123">
                    <a:moveTo>
                      <a:pt x="2919" y="201"/>
                    </a:moveTo>
                    <a:lnTo>
                      <a:pt x="2919" y="201"/>
                    </a:lnTo>
                    <a:lnTo>
                      <a:pt x="2946" y="231"/>
                    </a:lnTo>
                    <a:lnTo>
                      <a:pt x="2974" y="258"/>
                    </a:lnTo>
                    <a:lnTo>
                      <a:pt x="2997" y="287"/>
                    </a:lnTo>
                    <a:lnTo>
                      <a:pt x="3019" y="314"/>
                    </a:lnTo>
                    <a:lnTo>
                      <a:pt x="3039" y="340"/>
                    </a:lnTo>
                    <a:lnTo>
                      <a:pt x="3056" y="366"/>
                    </a:lnTo>
                    <a:lnTo>
                      <a:pt x="3072" y="392"/>
                    </a:lnTo>
                    <a:lnTo>
                      <a:pt x="3084" y="417"/>
                    </a:lnTo>
                    <a:lnTo>
                      <a:pt x="3097" y="441"/>
                    </a:lnTo>
                    <a:lnTo>
                      <a:pt x="3105" y="464"/>
                    </a:lnTo>
                    <a:lnTo>
                      <a:pt x="3113" y="488"/>
                    </a:lnTo>
                    <a:lnTo>
                      <a:pt x="3117" y="511"/>
                    </a:lnTo>
                    <a:lnTo>
                      <a:pt x="3120" y="534"/>
                    </a:lnTo>
                    <a:lnTo>
                      <a:pt x="3121" y="556"/>
                    </a:lnTo>
                    <a:lnTo>
                      <a:pt x="3120" y="578"/>
                    </a:lnTo>
                    <a:lnTo>
                      <a:pt x="3117" y="600"/>
                    </a:lnTo>
                    <a:lnTo>
                      <a:pt x="3117" y="600"/>
                    </a:lnTo>
                    <a:lnTo>
                      <a:pt x="3114" y="617"/>
                    </a:lnTo>
                    <a:lnTo>
                      <a:pt x="3109" y="634"/>
                    </a:lnTo>
                    <a:lnTo>
                      <a:pt x="3103" y="650"/>
                    </a:lnTo>
                    <a:lnTo>
                      <a:pt x="3095" y="665"/>
                    </a:lnTo>
                    <a:lnTo>
                      <a:pt x="3087" y="680"/>
                    </a:lnTo>
                    <a:lnTo>
                      <a:pt x="3077" y="695"/>
                    </a:lnTo>
                    <a:lnTo>
                      <a:pt x="3068" y="710"/>
                    </a:lnTo>
                    <a:lnTo>
                      <a:pt x="3056" y="724"/>
                    </a:lnTo>
                    <a:lnTo>
                      <a:pt x="3043" y="739"/>
                    </a:lnTo>
                    <a:lnTo>
                      <a:pt x="3030" y="752"/>
                    </a:lnTo>
                    <a:lnTo>
                      <a:pt x="3001" y="778"/>
                    </a:lnTo>
                    <a:lnTo>
                      <a:pt x="2968" y="804"/>
                    </a:lnTo>
                    <a:lnTo>
                      <a:pt x="2931" y="830"/>
                    </a:lnTo>
                    <a:lnTo>
                      <a:pt x="2892" y="855"/>
                    </a:lnTo>
                    <a:lnTo>
                      <a:pt x="2849" y="879"/>
                    </a:lnTo>
                    <a:lnTo>
                      <a:pt x="2803" y="903"/>
                    </a:lnTo>
                    <a:lnTo>
                      <a:pt x="2755" y="927"/>
                    </a:lnTo>
                    <a:lnTo>
                      <a:pt x="2653" y="975"/>
                    </a:lnTo>
                    <a:lnTo>
                      <a:pt x="2544" y="1026"/>
                    </a:lnTo>
                    <a:lnTo>
                      <a:pt x="2544" y="1026"/>
                    </a:lnTo>
                    <a:lnTo>
                      <a:pt x="2430" y="1076"/>
                    </a:lnTo>
                    <a:lnTo>
                      <a:pt x="2311" y="1132"/>
                    </a:lnTo>
                    <a:lnTo>
                      <a:pt x="2251" y="1161"/>
                    </a:lnTo>
                    <a:lnTo>
                      <a:pt x="2190" y="1192"/>
                    </a:lnTo>
                    <a:lnTo>
                      <a:pt x="2130" y="1224"/>
                    </a:lnTo>
                    <a:lnTo>
                      <a:pt x="2068" y="1258"/>
                    </a:lnTo>
                    <a:lnTo>
                      <a:pt x="2007" y="1293"/>
                    </a:lnTo>
                    <a:lnTo>
                      <a:pt x="1945" y="1332"/>
                    </a:lnTo>
                    <a:lnTo>
                      <a:pt x="1885" y="1371"/>
                    </a:lnTo>
                    <a:lnTo>
                      <a:pt x="1827" y="1412"/>
                    </a:lnTo>
                    <a:lnTo>
                      <a:pt x="1768" y="1457"/>
                    </a:lnTo>
                    <a:lnTo>
                      <a:pt x="1711" y="1504"/>
                    </a:lnTo>
                    <a:lnTo>
                      <a:pt x="1656" y="1551"/>
                    </a:lnTo>
                    <a:lnTo>
                      <a:pt x="1601" y="1603"/>
                    </a:lnTo>
                    <a:lnTo>
                      <a:pt x="1601" y="1603"/>
                    </a:lnTo>
                    <a:lnTo>
                      <a:pt x="1551" y="1657"/>
                    </a:lnTo>
                    <a:lnTo>
                      <a:pt x="1502" y="1713"/>
                    </a:lnTo>
                    <a:lnTo>
                      <a:pt x="1455" y="1770"/>
                    </a:lnTo>
                    <a:lnTo>
                      <a:pt x="1412" y="1827"/>
                    </a:lnTo>
                    <a:lnTo>
                      <a:pt x="1369" y="1887"/>
                    </a:lnTo>
                    <a:lnTo>
                      <a:pt x="1330" y="1947"/>
                    </a:lnTo>
                    <a:lnTo>
                      <a:pt x="1293" y="2008"/>
                    </a:lnTo>
                    <a:lnTo>
                      <a:pt x="1257" y="2069"/>
                    </a:lnTo>
                    <a:lnTo>
                      <a:pt x="1223" y="2130"/>
                    </a:lnTo>
                    <a:lnTo>
                      <a:pt x="1190" y="2192"/>
                    </a:lnTo>
                    <a:lnTo>
                      <a:pt x="1160" y="2253"/>
                    </a:lnTo>
                    <a:lnTo>
                      <a:pt x="1130" y="2313"/>
                    </a:lnTo>
                    <a:lnTo>
                      <a:pt x="1076" y="2431"/>
                    </a:lnTo>
                    <a:lnTo>
                      <a:pt x="1024" y="2544"/>
                    </a:lnTo>
                    <a:lnTo>
                      <a:pt x="1024" y="2544"/>
                    </a:lnTo>
                    <a:lnTo>
                      <a:pt x="975" y="2655"/>
                    </a:lnTo>
                    <a:lnTo>
                      <a:pt x="926" y="2757"/>
                    </a:lnTo>
                    <a:lnTo>
                      <a:pt x="902" y="2805"/>
                    </a:lnTo>
                    <a:lnTo>
                      <a:pt x="878" y="2850"/>
                    </a:lnTo>
                    <a:lnTo>
                      <a:pt x="853" y="2893"/>
                    </a:lnTo>
                    <a:lnTo>
                      <a:pt x="829" y="2932"/>
                    </a:lnTo>
                    <a:lnTo>
                      <a:pt x="804" y="2969"/>
                    </a:lnTo>
                    <a:lnTo>
                      <a:pt x="778" y="3002"/>
                    </a:lnTo>
                    <a:lnTo>
                      <a:pt x="751" y="3032"/>
                    </a:lnTo>
                    <a:lnTo>
                      <a:pt x="737" y="3046"/>
                    </a:lnTo>
                    <a:lnTo>
                      <a:pt x="723" y="3058"/>
                    </a:lnTo>
                    <a:lnTo>
                      <a:pt x="708" y="3069"/>
                    </a:lnTo>
                    <a:lnTo>
                      <a:pt x="695" y="3080"/>
                    </a:lnTo>
                    <a:lnTo>
                      <a:pt x="680" y="3089"/>
                    </a:lnTo>
                    <a:lnTo>
                      <a:pt x="663" y="3097"/>
                    </a:lnTo>
                    <a:lnTo>
                      <a:pt x="648" y="3104"/>
                    </a:lnTo>
                    <a:lnTo>
                      <a:pt x="632" y="3111"/>
                    </a:lnTo>
                    <a:lnTo>
                      <a:pt x="616" y="3115"/>
                    </a:lnTo>
                    <a:lnTo>
                      <a:pt x="599" y="3119"/>
                    </a:lnTo>
                    <a:lnTo>
                      <a:pt x="599" y="3119"/>
                    </a:lnTo>
                    <a:lnTo>
                      <a:pt x="577" y="3122"/>
                    </a:lnTo>
                    <a:lnTo>
                      <a:pt x="555" y="3123"/>
                    </a:lnTo>
                    <a:lnTo>
                      <a:pt x="532" y="3122"/>
                    </a:lnTo>
                    <a:lnTo>
                      <a:pt x="510" y="3119"/>
                    </a:lnTo>
                    <a:lnTo>
                      <a:pt x="487" y="3114"/>
                    </a:lnTo>
                    <a:lnTo>
                      <a:pt x="464" y="3107"/>
                    </a:lnTo>
                    <a:lnTo>
                      <a:pt x="439" y="3097"/>
                    </a:lnTo>
                    <a:lnTo>
                      <a:pt x="415" y="3086"/>
                    </a:lnTo>
                    <a:lnTo>
                      <a:pt x="390" y="3073"/>
                    </a:lnTo>
                    <a:lnTo>
                      <a:pt x="364" y="3058"/>
                    </a:lnTo>
                    <a:lnTo>
                      <a:pt x="338" y="3040"/>
                    </a:lnTo>
                    <a:lnTo>
                      <a:pt x="312" y="3021"/>
                    </a:lnTo>
                    <a:lnTo>
                      <a:pt x="285" y="2999"/>
                    </a:lnTo>
                    <a:lnTo>
                      <a:pt x="258" y="2974"/>
                    </a:lnTo>
                    <a:lnTo>
                      <a:pt x="229" y="2949"/>
                    </a:lnTo>
                    <a:lnTo>
                      <a:pt x="200" y="2920"/>
                    </a:lnTo>
                    <a:lnTo>
                      <a:pt x="200" y="2920"/>
                    </a:lnTo>
                    <a:lnTo>
                      <a:pt x="172" y="2891"/>
                    </a:lnTo>
                    <a:lnTo>
                      <a:pt x="146" y="2864"/>
                    </a:lnTo>
                    <a:lnTo>
                      <a:pt x="123" y="2835"/>
                    </a:lnTo>
                    <a:lnTo>
                      <a:pt x="101" y="2809"/>
                    </a:lnTo>
                    <a:lnTo>
                      <a:pt x="82" y="2783"/>
                    </a:lnTo>
                    <a:lnTo>
                      <a:pt x="64" y="2757"/>
                    </a:lnTo>
                    <a:lnTo>
                      <a:pt x="49" y="2731"/>
                    </a:lnTo>
                    <a:lnTo>
                      <a:pt x="35" y="2707"/>
                    </a:lnTo>
                    <a:lnTo>
                      <a:pt x="24" y="2684"/>
                    </a:lnTo>
                    <a:lnTo>
                      <a:pt x="15" y="2659"/>
                    </a:lnTo>
                    <a:lnTo>
                      <a:pt x="8" y="2636"/>
                    </a:lnTo>
                    <a:lnTo>
                      <a:pt x="4" y="2614"/>
                    </a:lnTo>
                    <a:lnTo>
                      <a:pt x="0" y="2591"/>
                    </a:lnTo>
                    <a:lnTo>
                      <a:pt x="0" y="2569"/>
                    </a:lnTo>
                    <a:lnTo>
                      <a:pt x="1" y="2547"/>
                    </a:lnTo>
                    <a:lnTo>
                      <a:pt x="4" y="2525"/>
                    </a:lnTo>
                    <a:lnTo>
                      <a:pt x="4" y="2525"/>
                    </a:lnTo>
                    <a:lnTo>
                      <a:pt x="8" y="2509"/>
                    </a:lnTo>
                    <a:lnTo>
                      <a:pt x="12" y="2492"/>
                    </a:lnTo>
                    <a:lnTo>
                      <a:pt x="19" y="2477"/>
                    </a:lnTo>
                    <a:lnTo>
                      <a:pt x="26" y="2462"/>
                    </a:lnTo>
                    <a:lnTo>
                      <a:pt x="34" y="2447"/>
                    </a:lnTo>
                    <a:lnTo>
                      <a:pt x="43" y="2432"/>
                    </a:lnTo>
                    <a:lnTo>
                      <a:pt x="54" y="2419"/>
                    </a:lnTo>
                    <a:lnTo>
                      <a:pt x="65" y="2404"/>
                    </a:lnTo>
                    <a:lnTo>
                      <a:pt x="78" y="2390"/>
                    </a:lnTo>
                    <a:lnTo>
                      <a:pt x="91" y="2378"/>
                    </a:lnTo>
                    <a:lnTo>
                      <a:pt x="121" y="2352"/>
                    </a:lnTo>
                    <a:lnTo>
                      <a:pt x="154" y="2326"/>
                    </a:lnTo>
                    <a:lnTo>
                      <a:pt x="190" y="2301"/>
                    </a:lnTo>
                    <a:lnTo>
                      <a:pt x="229" y="2278"/>
                    </a:lnTo>
                    <a:lnTo>
                      <a:pt x="273" y="2255"/>
                    </a:lnTo>
                    <a:lnTo>
                      <a:pt x="318" y="2232"/>
                    </a:lnTo>
                    <a:lnTo>
                      <a:pt x="366" y="2208"/>
                    </a:lnTo>
                    <a:lnTo>
                      <a:pt x="468" y="2162"/>
                    </a:lnTo>
                    <a:lnTo>
                      <a:pt x="577" y="2114"/>
                    </a:lnTo>
                    <a:lnTo>
                      <a:pt x="577" y="2114"/>
                    </a:lnTo>
                    <a:lnTo>
                      <a:pt x="693" y="2064"/>
                    </a:lnTo>
                    <a:lnTo>
                      <a:pt x="814" y="2009"/>
                    </a:lnTo>
                    <a:lnTo>
                      <a:pt x="875" y="1980"/>
                    </a:lnTo>
                    <a:lnTo>
                      <a:pt x="938" y="1949"/>
                    </a:lnTo>
                    <a:lnTo>
                      <a:pt x="999" y="1917"/>
                    </a:lnTo>
                    <a:lnTo>
                      <a:pt x="1062" y="1883"/>
                    </a:lnTo>
                    <a:lnTo>
                      <a:pt x="1125" y="1848"/>
                    </a:lnTo>
                    <a:lnTo>
                      <a:pt x="1186" y="1811"/>
                    </a:lnTo>
                    <a:lnTo>
                      <a:pt x="1248" y="1771"/>
                    </a:lnTo>
                    <a:lnTo>
                      <a:pt x="1308" y="1729"/>
                    </a:lnTo>
                    <a:lnTo>
                      <a:pt x="1368" y="1685"/>
                    </a:lnTo>
                    <a:lnTo>
                      <a:pt x="1425" y="1639"/>
                    </a:lnTo>
                    <a:lnTo>
                      <a:pt x="1481" y="1590"/>
                    </a:lnTo>
                    <a:lnTo>
                      <a:pt x="1509" y="1564"/>
                    </a:lnTo>
                    <a:lnTo>
                      <a:pt x="1536" y="1538"/>
                    </a:lnTo>
                    <a:lnTo>
                      <a:pt x="1536" y="1538"/>
                    </a:lnTo>
                    <a:lnTo>
                      <a:pt x="1562" y="1510"/>
                    </a:lnTo>
                    <a:lnTo>
                      <a:pt x="1588" y="1483"/>
                    </a:lnTo>
                    <a:lnTo>
                      <a:pt x="1637" y="1427"/>
                    </a:lnTo>
                    <a:lnTo>
                      <a:pt x="1683" y="1368"/>
                    </a:lnTo>
                    <a:lnTo>
                      <a:pt x="1728" y="1310"/>
                    </a:lnTo>
                    <a:lnTo>
                      <a:pt x="1769" y="1250"/>
                    </a:lnTo>
                    <a:lnTo>
                      <a:pt x="1809" y="1188"/>
                    </a:lnTo>
                    <a:lnTo>
                      <a:pt x="1847" y="1125"/>
                    </a:lnTo>
                    <a:lnTo>
                      <a:pt x="1883" y="1064"/>
                    </a:lnTo>
                    <a:lnTo>
                      <a:pt x="1915" y="1001"/>
                    </a:lnTo>
                    <a:lnTo>
                      <a:pt x="1948" y="938"/>
                    </a:lnTo>
                    <a:lnTo>
                      <a:pt x="1978" y="877"/>
                    </a:lnTo>
                    <a:lnTo>
                      <a:pt x="2007" y="815"/>
                    </a:lnTo>
                    <a:lnTo>
                      <a:pt x="2062" y="694"/>
                    </a:lnTo>
                    <a:lnTo>
                      <a:pt x="2112" y="579"/>
                    </a:lnTo>
                    <a:lnTo>
                      <a:pt x="2112" y="579"/>
                    </a:lnTo>
                    <a:lnTo>
                      <a:pt x="2160" y="468"/>
                    </a:lnTo>
                    <a:lnTo>
                      <a:pt x="2206" y="366"/>
                    </a:lnTo>
                    <a:lnTo>
                      <a:pt x="2229" y="318"/>
                    </a:lnTo>
                    <a:lnTo>
                      <a:pt x="2253" y="273"/>
                    </a:lnTo>
                    <a:lnTo>
                      <a:pt x="2276" y="231"/>
                    </a:lnTo>
                    <a:lnTo>
                      <a:pt x="2300" y="191"/>
                    </a:lnTo>
                    <a:lnTo>
                      <a:pt x="2324" y="154"/>
                    </a:lnTo>
                    <a:lnTo>
                      <a:pt x="2350" y="122"/>
                    </a:lnTo>
                    <a:lnTo>
                      <a:pt x="2376" y="91"/>
                    </a:lnTo>
                    <a:lnTo>
                      <a:pt x="2389" y="79"/>
                    </a:lnTo>
                    <a:lnTo>
                      <a:pt x="2403" y="67"/>
                    </a:lnTo>
                    <a:lnTo>
                      <a:pt x="2417" y="55"/>
                    </a:lnTo>
                    <a:lnTo>
                      <a:pt x="2430" y="45"/>
                    </a:lnTo>
                    <a:lnTo>
                      <a:pt x="2445" y="35"/>
                    </a:lnTo>
                    <a:lnTo>
                      <a:pt x="2460" y="27"/>
                    </a:lnTo>
                    <a:lnTo>
                      <a:pt x="2475" y="19"/>
                    </a:lnTo>
                    <a:lnTo>
                      <a:pt x="2492" y="14"/>
                    </a:lnTo>
                    <a:lnTo>
                      <a:pt x="2508" y="8"/>
                    </a:lnTo>
                    <a:lnTo>
                      <a:pt x="2524" y="4"/>
                    </a:lnTo>
                    <a:lnTo>
                      <a:pt x="2524" y="4"/>
                    </a:lnTo>
                    <a:lnTo>
                      <a:pt x="2545" y="1"/>
                    </a:lnTo>
                    <a:lnTo>
                      <a:pt x="2567" y="0"/>
                    </a:lnTo>
                    <a:lnTo>
                      <a:pt x="2590" y="1"/>
                    </a:lnTo>
                    <a:lnTo>
                      <a:pt x="2612" y="4"/>
                    </a:lnTo>
                    <a:lnTo>
                      <a:pt x="2635" y="10"/>
                    </a:lnTo>
                    <a:lnTo>
                      <a:pt x="2658" y="16"/>
                    </a:lnTo>
                    <a:lnTo>
                      <a:pt x="2681" y="26"/>
                    </a:lnTo>
                    <a:lnTo>
                      <a:pt x="2706" y="37"/>
                    </a:lnTo>
                    <a:lnTo>
                      <a:pt x="2731" y="49"/>
                    </a:lnTo>
                    <a:lnTo>
                      <a:pt x="2755" y="66"/>
                    </a:lnTo>
                    <a:lnTo>
                      <a:pt x="2781" y="82"/>
                    </a:lnTo>
                    <a:lnTo>
                      <a:pt x="2807" y="102"/>
                    </a:lnTo>
                    <a:lnTo>
                      <a:pt x="2834" y="123"/>
                    </a:lnTo>
                    <a:lnTo>
                      <a:pt x="2862" y="147"/>
                    </a:lnTo>
                    <a:lnTo>
                      <a:pt x="2890" y="173"/>
                    </a:lnTo>
                    <a:lnTo>
                      <a:pt x="2919" y="201"/>
                    </a:lnTo>
                    <a:lnTo>
                      <a:pt x="2919" y="201"/>
                    </a:lnTo>
                    <a:close/>
                    <a:moveTo>
                      <a:pt x="1868" y="1271"/>
                    </a:moveTo>
                    <a:lnTo>
                      <a:pt x="1868" y="1271"/>
                    </a:lnTo>
                    <a:lnTo>
                      <a:pt x="1907" y="1246"/>
                    </a:lnTo>
                    <a:lnTo>
                      <a:pt x="1948" y="1220"/>
                    </a:lnTo>
                    <a:lnTo>
                      <a:pt x="2030" y="1172"/>
                    </a:lnTo>
                    <a:lnTo>
                      <a:pt x="2112" y="1128"/>
                    </a:lnTo>
                    <a:lnTo>
                      <a:pt x="2194" y="1086"/>
                    </a:lnTo>
                    <a:lnTo>
                      <a:pt x="2273" y="1046"/>
                    </a:lnTo>
                    <a:lnTo>
                      <a:pt x="2352" y="1009"/>
                    </a:lnTo>
                    <a:lnTo>
                      <a:pt x="2505" y="940"/>
                    </a:lnTo>
                    <a:lnTo>
                      <a:pt x="2505" y="940"/>
                    </a:lnTo>
                    <a:lnTo>
                      <a:pt x="2606" y="895"/>
                    </a:lnTo>
                    <a:lnTo>
                      <a:pt x="2699" y="851"/>
                    </a:lnTo>
                    <a:lnTo>
                      <a:pt x="2743" y="829"/>
                    </a:lnTo>
                    <a:lnTo>
                      <a:pt x="2785" y="807"/>
                    </a:lnTo>
                    <a:lnTo>
                      <a:pt x="2823" y="787"/>
                    </a:lnTo>
                    <a:lnTo>
                      <a:pt x="2860" y="765"/>
                    </a:lnTo>
                    <a:lnTo>
                      <a:pt x="2893" y="744"/>
                    </a:lnTo>
                    <a:lnTo>
                      <a:pt x="2923" y="722"/>
                    </a:lnTo>
                    <a:lnTo>
                      <a:pt x="2949" y="701"/>
                    </a:lnTo>
                    <a:lnTo>
                      <a:pt x="2972" y="677"/>
                    </a:lnTo>
                    <a:lnTo>
                      <a:pt x="2983" y="666"/>
                    </a:lnTo>
                    <a:lnTo>
                      <a:pt x="2993" y="656"/>
                    </a:lnTo>
                    <a:lnTo>
                      <a:pt x="3001" y="643"/>
                    </a:lnTo>
                    <a:lnTo>
                      <a:pt x="3008" y="632"/>
                    </a:lnTo>
                    <a:lnTo>
                      <a:pt x="3013" y="620"/>
                    </a:lnTo>
                    <a:lnTo>
                      <a:pt x="3019" y="608"/>
                    </a:lnTo>
                    <a:lnTo>
                      <a:pt x="3023" y="595"/>
                    </a:lnTo>
                    <a:lnTo>
                      <a:pt x="3026" y="583"/>
                    </a:lnTo>
                    <a:lnTo>
                      <a:pt x="3026" y="583"/>
                    </a:lnTo>
                    <a:lnTo>
                      <a:pt x="3027" y="568"/>
                    </a:lnTo>
                    <a:lnTo>
                      <a:pt x="3028" y="552"/>
                    </a:lnTo>
                    <a:lnTo>
                      <a:pt x="3027" y="535"/>
                    </a:lnTo>
                    <a:lnTo>
                      <a:pt x="3023" y="518"/>
                    </a:lnTo>
                    <a:lnTo>
                      <a:pt x="3019" y="500"/>
                    </a:lnTo>
                    <a:lnTo>
                      <a:pt x="3012" y="482"/>
                    </a:lnTo>
                    <a:lnTo>
                      <a:pt x="3004" y="463"/>
                    </a:lnTo>
                    <a:lnTo>
                      <a:pt x="2994" y="444"/>
                    </a:lnTo>
                    <a:lnTo>
                      <a:pt x="2982" y="425"/>
                    </a:lnTo>
                    <a:lnTo>
                      <a:pt x="2970" y="403"/>
                    </a:lnTo>
                    <a:lnTo>
                      <a:pt x="2955" y="382"/>
                    </a:lnTo>
                    <a:lnTo>
                      <a:pt x="2937" y="361"/>
                    </a:lnTo>
                    <a:lnTo>
                      <a:pt x="2919" y="339"/>
                    </a:lnTo>
                    <a:lnTo>
                      <a:pt x="2899" y="315"/>
                    </a:lnTo>
                    <a:lnTo>
                      <a:pt x="2852" y="268"/>
                    </a:lnTo>
                    <a:lnTo>
                      <a:pt x="2852" y="268"/>
                    </a:lnTo>
                    <a:lnTo>
                      <a:pt x="2806" y="223"/>
                    </a:lnTo>
                    <a:lnTo>
                      <a:pt x="2782" y="202"/>
                    </a:lnTo>
                    <a:lnTo>
                      <a:pt x="2761" y="183"/>
                    </a:lnTo>
                    <a:lnTo>
                      <a:pt x="2739" y="167"/>
                    </a:lnTo>
                    <a:lnTo>
                      <a:pt x="2718" y="152"/>
                    </a:lnTo>
                    <a:lnTo>
                      <a:pt x="2698" y="139"/>
                    </a:lnTo>
                    <a:lnTo>
                      <a:pt x="2679" y="127"/>
                    </a:lnTo>
                    <a:lnTo>
                      <a:pt x="2660" y="117"/>
                    </a:lnTo>
                    <a:lnTo>
                      <a:pt x="2640" y="109"/>
                    </a:lnTo>
                    <a:lnTo>
                      <a:pt x="2623" y="104"/>
                    </a:lnTo>
                    <a:lnTo>
                      <a:pt x="2605" y="98"/>
                    </a:lnTo>
                    <a:lnTo>
                      <a:pt x="2589" y="96"/>
                    </a:lnTo>
                    <a:lnTo>
                      <a:pt x="2572" y="94"/>
                    </a:lnTo>
                    <a:lnTo>
                      <a:pt x="2557" y="94"/>
                    </a:lnTo>
                    <a:lnTo>
                      <a:pt x="2542" y="97"/>
                    </a:lnTo>
                    <a:lnTo>
                      <a:pt x="2542" y="97"/>
                    </a:lnTo>
                    <a:lnTo>
                      <a:pt x="2530" y="100"/>
                    </a:lnTo>
                    <a:lnTo>
                      <a:pt x="2518" y="104"/>
                    </a:lnTo>
                    <a:lnTo>
                      <a:pt x="2505" y="108"/>
                    </a:lnTo>
                    <a:lnTo>
                      <a:pt x="2494" y="115"/>
                    </a:lnTo>
                    <a:lnTo>
                      <a:pt x="2483" y="122"/>
                    </a:lnTo>
                    <a:lnTo>
                      <a:pt x="2471" y="130"/>
                    </a:lnTo>
                    <a:lnTo>
                      <a:pt x="2449" y="149"/>
                    </a:lnTo>
                    <a:lnTo>
                      <a:pt x="2429" y="172"/>
                    </a:lnTo>
                    <a:lnTo>
                      <a:pt x="2407" y="199"/>
                    </a:lnTo>
                    <a:lnTo>
                      <a:pt x="2387" y="228"/>
                    </a:lnTo>
                    <a:lnTo>
                      <a:pt x="2366" y="262"/>
                    </a:lnTo>
                    <a:lnTo>
                      <a:pt x="2346" y="298"/>
                    </a:lnTo>
                    <a:lnTo>
                      <a:pt x="2325" y="336"/>
                    </a:lnTo>
                    <a:lnTo>
                      <a:pt x="2305" y="378"/>
                    </a:lnTo>
                    <a:lnTo>
                      <a:pt x="2284" y="422"/>
                    </a:lnTo>
                    <a:lnTo>
                      <a:pt x="2242" y="515"/>
                    </a:lnTo>
                    <a:lnTo>
                      <a:pt x="2198" y="616"/>
                    </a:lnTo>
                    <a:lnTo>
                      <a:pt x="2198" y="616"/>
                    </a:lnTo>
                    <a:lnTo>
                      <a:pt x="2130" y="772"/>
                    </a:lnTo>
                    <a:lnTo>
                      <a:pt x="2093" y="854"/>
                    </a:lnTo>
                    <a:lnTo>
                      <a:pt x="2053" y="935"/>
                    </a:lnTo>
                    <a:lnTo>
                      <a:pt x="2011" y="1020"/>
                    </a:lnTo>
                    <a:lnTo>
                      <a:pt x="1967" y="1103"/>
                    </a:lnTo>
                    <a:lnTo>
                      <a:pt x="1918" y="1188"/>
                    </a:lnTo>
                    <a:lnTo>
                      <a:pt x="1894" y="1229"/>
                    </a:lnTo>
                    <a:lnTo>
                      <a:pt x="1868" y="1271"/>
                    </a:lnTo>
                    <a:lnTo>
                      <a:pt x="1868" y="1271"/>
                    </a:lnTo>
                    <a:close/>
                    <a:moveTo>
                      <a:pt x="266" y="2854"/>
                    </a:moveTo>
                    <a:lnTo>
                      <a:pt x="266" y="2854"/>
                    </a:lnTo>
                    <a:lnTo>
                      <a:pt x="314" y="2901"/>
                    </a:lnTo>
                    <a:lnTo>
                      <a:pt x="337" y="2920"/>
                    </a:lnTo>
                    <a:lnTo>
                      <a:pt x="359" y="2939"/>
                    </a:lnTo>
                    <a:lnTo>
                      <a:pt x="381" y="2955"/>
                    </a:lnTo>
                    <a:lnTo>
                      <a:pt x="403" y="2970"/>
                    </a:lnTo>
                    <a:lnTo>
                      <a:pt x="423" y="2984"/>
                    </a:lnTo>
                    <a:lnTo>
                      <a:pt x="444" y="2995"/>
                    </a:lnTo>
                    <a:lnTo>
                      <a:pt x="463" y="3006"/>
                    </a:lnTo>
                    <a:lnTo>
                      <a:pt x="480" y="3014"/>
                    </a:lnTo>
                    <a:lnTo>
                      <a:pt x="500" y="3020"/>
                    </a:lnTo>
                    <a:lnTo>
                      <a:pt x="517" y="3025"/>
                    </a:lnTo>
                    <a:lnTo>
                      <a:pt x="534" y="3028"/>
                    </a:lnTo>
                    <a:lnTo>
                      <a:pt x="550" y="3029"/>
                    </a:lnTo>
                    <a:lnTo>
                      <a:pt x="566" y="3029"/>
                    </a:lnTo>
                    <a:lnTo>
                      <a:pt x="581" y="3028"/>
                    </a:lnTo>
                    <a:lnTo>
                      <a:pt x="581" y="3028"/>
                    </a:lnTo>
                    <a:lnTo>
                      <a:pt x="595" y="3025"/>
                    </a:lnTo>
                    <a:lnTo>
                      <a:pt x="607" y="3021"/>
                    </a:lnTo>
                    <a:lnTo>
                      <a:pt x="618" y="3015"/>
                    </a:lnTo>
                    <a:lnTo>
                      <a:pt x="631" y="3009"/>
                    </a:lnTo>
                    <a:lnTo>
                      <a:pt x="643" y="3002"/>
                    </a:lnTo>
                    <a:lnTo>
                      <a:pt x="654" y="2994"/>
                    </a:lnTo>
                    <a:lnTo>
                      <a:pt x="666" y="2984"/>
                    </a:lnTo>
                    <a:lnTo>
                      <a:pt x="677" y="2974"/>
                    </a:lnTo>
                    <a:lnTo>
                      <a:pt x="699" y="2951"/>
                    </a:lnTo>
                    <a:lnTo>
                      <a:pt x="721" y="2925"/>
                    </a:lnTo>
                    <a:lnTo>
                      <a:pt x="743" y="2895"/>
                    </a:lnTo>
                    <a:lnTo>
                      <a:pt x="764" y="2861"/>
                    </a:lnTo>
                    <a:lnTo>
                      <a:pt x="785" y="2826"/>
                    </a:lnTo>
                    <a:lnTo>
                      <a:pt x="807" y="2786"/>
                    </a:lnTo>
                    <a:lnTo>
                      <a:pt x="827" y="2745"/>
                    </a:lnTo>
                    <a:lnTo>
                      <a:pt x="849" y="2701"/>
                    </a:lnTo>
                    <a:lnTo>
                      <a:pt x="893" y="2607"/>
                    </a:lnTo>
                    <a:lnTo>
                      <a:pt x="939" y="2506"/>
                    </a:lnTo>
                    <a:lnTo>
                      <a:pt x="939" y="2506"/>
                    </a:lnTo>
                    <a:lnTo>
                      <a:pt x="1007" y="2354"/>
                    </a:lnTo>
                    <a:lnTo>
                      <a:pt x="1044" y="2275"/>
                    </a:lnTo>
                    <a:lnTo>
                      <a:pt x="1084" y="2195"/>
                    </a:lnTo>
                    <a:lnTo>
                      <a:pt x="1126" y="2113"/>
                    </a:lnTo>
                    <a:lnTo>
                      <a:pt x="1171" y="2032"/>
                    </a:lnTo>
                    <a:lnTo>
                      <a:pt x="1219" y="1950"/>
                    </a:lnTo>
                    <a:lnTo>
                      <a:pt x="1244" y="1909"/>
                    </a:lnTo>
                    <a:lnTo>
                      <a:pt x="1270" y="1868"/>
                    </a:lnTo>
                    <a:lnTo>
                      <a:pt x="1270" y="1868"/>
                    </a:lnTo>
                    <a:lnTo>
                      <a:pt x="1229" y="1894"/>
                    </a:lnTo>
                    <a:lnTo>
                      <a:pt x="1186" y="1920"/>
                    </a:lnTo>
                    <a:lnTo>
                      <a:pt x="1103" y="1968"/>
                    </a:lnTo>
                    <a:lnTo>
                      <a:pt x="1018" y="2013"/>
                    </a:lnTo>
                    <a:lnTo>
                      <a:pt x="935" y="2055"/>
                    </a:lnTo>
                    <a:lnTo>
                      <a:pt x="852" y="2094"/>
                    </a:lnTo>
                    <a:lnTo>
                      <a:pt x="771" y="2130"/>
                    </a:lnTo>
                    <a:lnTo>
                      <a:pt x="614" y="2199"/>
                    </a:lnTo>
                    <a:lnTo>
                      <a:pt x="614" y="2199"/>
                    </a:lnTo>
                    <a:lnTo>
                      <a:pt x="513" y="2242"/>
                    </a:lnTo>
                    <a:lnTo>
                      <a:pt x="420" y="2285"/>
                    </a:lnTo>
                    <a:lnTo>
                      <a:pt x="377" y="2305"/>
                    </a:lnTo>
                    <a:lnTo>
                      <a:pt x="336" y="2326"/>
                    </a:lnTo>
                    <a:lnTo>
                      <a:pt x="296" y="2346"/>
                    </a:lnTo>
                    <a:lnTo>
                      <a:pt x="261" y="2367"/>
                    </a:lnTo>
                    <a:lnTo>
                      <a:pt x="228" y="2387"/>
                    </a:lnTo>
                    <a:lnTo>
                      <a:pt x="198" y="2409"/>
                    </a:lnTo>
                    <a:lnTo>
                      <a:pt x="170" y="2430"/>
                    </a:lnTo>
                    <a:lnTo>
                      <a:pt x="149" y="2451"/>
                    </a:lnTo>
                    <a:lnTo>
                      <a:pt x="129" y="2473"/>
                    </a:lnTo>
                    <a:lnTo>
                      <a:pt x="121" y="2484"/>
                    </a:lnTo>
                    <a:lnTo>
                      <a:pt x="113" y="2496"/>
                    </a:lnTo>
                    <a:lnTo>
                      <a:pt x="108" y="2507"/>
                    </a:lnTo>
                    <a:lnTo>
                      <a:pt x="102" y="2520"/>
                    </a:lnTo>
                    <a:lnTo>
                      <a:pt x="98" y="2531"/>
                    </a:lnTo>
                    <a:lnTo>
                      <a:pt x="95" y="2543"/>
                    </a:lnTo>
                    <a:lnTo>
                      <a:pt x="95" y="2543"/>
                    </a:lnTo>
                    <a:lnTo>
                      <a:pt x="94" y="2558"/>
                    </a:lnTo>
                    <a:lnTo>
                      <a:pt x="93" y="2574"/>
                    </a:lnTo>
                    <a:lnTo>
                      <a:pt x="94" y="2591"/>
                    </a:lnTo>
                    <a:lnTo>
                      <a:pt x="97" y="2607"/>
                    </a:lnTo>
                    <a:lnTo>
                      <a:pt x="102" y="2625"/>
                    </a:lnTo>
                    <a:lnTo>
                      <a:pt x="109" y="2643"/>
                    </a:lnTo>
                    <a:lnTo>
                      <a:pt x="117" y="2660"/>
                    </a:lnTo>
                    <a:lnTo>
                      <a:pt x="127" y="2679"/>
                    </a:lnTo>
                    <a:lnTo>
                      <a:pt x="138" y="2700"/>
                    </a:lnTo>
                    <a:lnTo>
                      <a:pt x="151" y="2719"/>
                    </a:lnTo>
                    <a:lnTo>
                      <a:pt x="166" y="2741"/>
                    </a:lnTo>
                    <a:lnTo>
                      <a:pt x="183" y="2761"/>
                    </a:lnTo>
                    <a:lnTo>
                      <a:pt x="200" y="2785"/>
                    </a:lnTo>
                    <a:lnTo>
                      <a:pt x="221" y="2807"/>
                    </a:lnTo>
                    <a:lnTo>
                      <a:pt x="266" y="2854"/>
                    </a:lnTo>
                    <a:lnTo>
                      <a:pt x="266" y="2854"/>
                    </a:lnTo>
                    <a:close/>
                  </a:path>
                </a:pathLst>
              </a:custGeom>
              <a:grpFill/>
              <a:ln>
                <a:noFill/>
              </a:ln>
            </p:spPr>
            <p:txBody>
              <a:bodyPr anchor="ctr"/>
              <a:lstStyle/>
              <a:p>
                <a:pPr algn="ctr"/>
                <a:endParaRPr dirty="0"/>
              </a:p>
            </p:txBody>
          </p:sp>
          <p:sp>
            <p:nvSpPr>
              <p:cNvPr id="59" name="Freeform: Shape 8">
                <a:extLst>
                  <a:ext uri="{FF2B5EF4-FFF2-40B4-BE49-F238E27FC236}">
                    <a16:creationId xmlns:a16="http://schemas.microsoft.com/office/drawing/2014/main" id="{ECA1599E-0515-814D-B861-2E3F08A7F312}"/>
                  </a:ext>
                </a:extLst>
              </p:cNvPr>
              <p:cNvSpPr>
                <a:spLocks/>
              </p:cNvSpPr>
              <p:nvPr/>
            </p:nvSpPr>
            <p:spPr bwMode="auto">
              <a:xfrm>
                <a:off x="7549881" y="2546520"/>
                <a:ext cx="1580436" cy="1580435"/>
              </a:xfrm>
              <a:custGeom>
                <a:avLst/>
                <a:gdLst>
                  <a:gd name="T0" fmla="*/ 1611 w 1611"/>
                  <a:gd name="T1" fmla="*/ 848 h 1612"/>
                  <a:gd name="T2" fmla="*/ 1595 w 1611"/>
                  <a:gd name="T3" fmla="*/ 969 h 1612"/>
                  <a:gd name="T4" fmla="*/ 1564 w 1611"/>
                  <a:gd name="T5" fmla="*/ 1084 h 1612"/>
                  <a:gd name="T6" fmla="*/ 1514 w 1611"/>
                  <a:gd name="T7" fmla="*/ 1190 h 1612"/>
                  <a:gd name="T8" fmla="*/ 1452 w 1611"/>
                  <a:gd name="T9" fmla="*/ 1289 h 1612"/>
                  <a:gd name="T10" fmla="*/ 1375 w 1611"/>
                  <a:gd name="T11" fmla="*/ 1376 h 1612"/>
                  <a:gd name="T12" fmla="*/ 1288 w 1611"/>
                  <a:gd name="T13" fmla="*/ 1453 h 1612"/>
                  <a:gd name="T14" fmla="*/ 1189 w 1611"/>
                  <a:gd name="T15" fmla="*/ 1516 h 1612"/>
                  <a:gd name="T16" fmla="*/ 1083 w 1611"/>
                  <a:gd name="T17" fmla="*/ 1563 h 1612"/>
                  <a:gd name="T18" fmla="*/ 968 w 1611"/>
                  <a:gd name="T19" fmla="*/ 1596 h 1612"/>
                  <a:gd name="T20" fmla="*/ 847 w 1611"/>
                  <a:gd name="T21" fmla="*/ 1611 h 1612"/>
                  <a:gd name="T22" fmla="*/ 765 w 1611"/>
                  <a:gd name="T23" fmla="*/ 1611 h 1612"/>
                  <a:gd name="T24" fmla="*/ 643 w 1611"/>
                  <a:gd name="T25" fmla="*/ 1596 h 1612"/>
                  <a:gd name="T26" fmla="*/ 529 w 1611"/>
                  <a:gd name="T27" fmla="*/ 1563 h 1612"/>
                  <a:gd name="T28" fmla="*/ 422 w 1611"/>
                  <a:gd name="T29" fmla="*/ 1516 h 1612"/>
                  <a:gd name="T30" fmla="*/ 324 w 1611"/>
                  <a:gd name="T31" fmla="*/ 1453 h 1612"/>
                  <a:gd name="T32" fmla="*/ 236 w 1611"/>
                  <a:gd name="T33" fmla="*/ 1376 h 1612"/>
                  <a:gd name="T34" fmla="*/ 160 w 1611"/>
                  <a:gd name="T35" fmla="*/ 1289 h 1612"/>
                  <a:gd name="T36" fmla="*/ 97 w 1611"/>
                  <a:gd name="T37" fmla="*/ 1190 h 1612"/>
                  <a:gd name="T38" fmla="*/ 49 w 1611"/>
                  <a:gd name="T39" fmla="*/ 1084 h 1612"/>
                  <a:gd name="T40" fmla="*/ 17 w 1611"/>
                  <a:gd name="T41" fmla="*/ 969 h 1612"/>
                  <a:gd name="T42" fmla="*/ 2 w 1611"/>
                  <a:gd name="T43" fmla="*/ 848 h 1612"/>
                  <a:gd name="T44" fmla="*/ 2 w 1611"/>
                  <a:gd name="T45" fmla="*/ 764 h 1612"/>
                  <a:gd name="T46" fmla="*/ 17 w 1611"/>
                  <a:gd name="T47" fmla="*/ 644 h 1612"/>
                  <a:gd name="T48" fmla="*/ 49 w 1611"/>
                  <a:gd name="T49" fmla="*/ 529 h 1612"/>
                  <a:gd name="T50" fmla="*/ 97 w 1611"/>
                  <a:gd name="T51" fmla="*/ 422 h 1612"/>
                  <a:gd name="T52" fmla="*/ 160 w 1611"/>
                  <a:gd name="T53" fmla="*/ 323 h 1612"/>
                  <a:gd name="T54" fmla="*/ 236 w 1611"/>
                  <a:gd name="T55" fmla="*/ 236 h 1612"/>
                  <a:gd name="T56" fmla="*/ 324 w 1611"/>
                  <a:gd name="T57" fmla="*/ 161 h 1612"/>
                  <a:gd name="T58" fmla="*/ 422 w 1611"/>
                  <a:gd name="T59" fmla="*/ 98 h 1612"/>
                  <a:gd name="T60" fmla="*/ 529 w 1611"/>
                  <a:gd name="T61" fmla="*/ 49 h 1612"/>
                  <a:gd name="T62" fmla="*/ 643 w 1611"/>
                  <a:gd name="T63" fmla="*/ 16 h 1612"/>
                  <a:gd name="T64" fmla="*/ 765 w 1611"/>
                  <a:gd name="T65" fmla="*/ 1 h 1612"/>
                  <a:gd name="T66" fmla="*/ 847 w 1611"/>
                  <a:gd name="T67" fmla="*/ 1 h 1612"/>
                  <a:gd name="T68" fmla="*/ 968 w 1611"/>
                  <a:gd name="T69" fmla="*/ 16 h 1612"/>
                  <a:gd name="T70" fmla="*/ 1083 w 1611"/>
                  <a:gd name="T71" fmla="*/ 49 h 1612"/>
                  <a:gd name="T72" fmla="*/ 1189 w 1611"/>
                  <a:gd name="T73" fmla="*/ 98 h 1612"/>
                  <a:gd name="T74" fmla="*/ 1288 w 1611"/>
                  <a:gd name="T75" fmla="*/ 161 h 1612"/>
                  <a:gd name="T76" fmla="*/ 1375 w 1611"/>
                  <a:gd name="T77" fmla="*/ 236 h 1612"/>
                  <a:gd name="T78" fmla="*/ 1452 w 1611"/>
                  <a:gd name="T79" fmla="*/ 323 h 1612"/>
                  <a:gd name="T80" fmla="*/ 1514 w 1611"/>
                  <a:gd name="T81" fmla="*/ 422 h 1612"/>
                  <a:gd name="T82" fmla="*/ 1564 w 1611"/>
                  <a:gd name="T83" fmla="*/ 529 h 1612"/>
                  <a:gd name="T84" fmla="*/ 1595 w 1611"/>
                  <a:gd name="T85" fmla="*/ 644 h 1612"/>
                  <a:gd name="T86" fmla="*/ 1611 w 1611"/>
                  <a:gd name="T87" fmla="*/ 764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1" h="1612">
                    <a:moveTo>
                      <a:pt x="1611" y="807"/>
                    </a:moveTo>
                    <a:lnTo>
                      <a:pt x="1611" y="807"/>
                    </a:lnTo>
                    <a:lnTo>
                      <a:pt x="1611" y="848"/>
                    </a:lnTo>
                    <a:lnTo>
                      <a:pt x="1607" y="889"/>
                    </a:lnTo>
                    <a:lnTo>
                      <a:pt x="1603" y="930"/>
                    </a:lnTo>
                    <a:lnTo>
                      <a:pt x="1595" y="969"/>
                    </a:lnTo>
                    <a:lnTo>
                      <a:pt x="1587" y="1007"/>
                    </a:lnTo>
                    <a:lnTo>
                      <a:pt x="1576" y="1046"/>
                    </a:lnTo>
                    <a:lnTo>
                      <a:pt x="1564" y="1084"/>
                    </a:lnTo>
                    <a:lnTo>
                      <a:pt x="1549" y="1119"/>
                    </a:lnTo>
                    <a:lnTo>
                      <a:pt x="1532" y="1156"/>
                    </a:lnTo>
                    <a:lnTo>
                      <a:pt x="1514" y="1190"/>
                    </a:lnTo>
                    <a:lnTo>
                      <a:pt x="1495" y="1225"/>
                    </a:lnTo>
                    <a:lnTo>
                      <a:pt x="1475" y="1257"/>
                    </a:lnTo>
                    <a:lnTo>
                      <a:pt x="1452" y="1289"/>
                    </a:lnTo>
                    <a:lnTo>
                      <a:pt x="1428" y="1319"/>
                    </a:lnTo>
                    <a:lnTo>
                      <a:pt x="1402" y="1349"/>
                    </a:lnTo>
                    <a:lnTo>
                      <a:pt x="1375" y="1376"/>
                    </a:lnTo>
                    <a:lnTo>
                      <a:pt x="1348" y="1404"/>
                    </a:lnTo>
                    <a:lnTo>
                      <a:pt x="1319" y="1428"/>
                    </a:lnTo>
                    <a:lnTo>
                      <a:pt x="1288" y="1453"/>
                    </a:lnTo>
                    <a:lnTo>
                      <a:pt x="1256" y="1475"/>
                    </a:lnTo>
                    <a:lnTo>
                      <a:pt x="1224" y="1496"/>
                    </a:lnTo>
                    <a:lnTo>
                      <a:pt x="1189" y="1516"/>
                    </a:lnTo>
                    <a:lnTo>
                      <a:pt x="1155" y="1533"/>
                    </a:lnTo>
                    <a:lnTo>
                      <a:pt x="1120" y="1550"/>
                    </a:lnTo>
                    <a:lnTo>
                      <a:pt x="1083" y="1563"/>
                    </a:lnTo>
                    <a:lnTo>
                      <a:pt x="1046" y="1576"/>
                    </a:lnTo>
                    <a:lnTo>
                      <a:pt x="1008" y="1587"/>
                    </a:lnTo>
                    <a:lnTo>
                      <a:pt x="968" y="1596"/>
                    </a:lnTo>
                    <a:lnTo>
                      <a:pt x="929" y="1603"/>
                    </a:lnTo>
                    <a:lnTo>
                      <a:pt x="888" y="1608"/>
                    </a:lnTo>
                    <a:lnTo>
                      <a:pt x="847" y="1611"/>
                    </a:lnTo>
                    <a:lnTo>
                      <a:pt x="806" y="1612"/>
                    </a:lnTo>
                    <a:lnTo>
                      <a:pt x="806" y="1612"/>
                    </a:lnTo>
                    <a:lnTo>
                      <a:pt x="765" y="1611"/>
                    </a:lnTo>
                    <a:lnTo>
                      <a:pt x="724" y="1608"/>
                    </a:lnTo>
                    <a:lnTo>
                      <a:pt x="683" y="1603"/>
                    </a:lnTo>
                    <a:lnTo>
                      <a:pt x="643" y="1596"/>
                    </a:lnTo>
                    <a:lnTo>
                      <a:pt x="605" y="1587"/>
                    </a:lnTo>
                    <a:lnTo>
                      <a:pt x="567" y="1576"/>
                    </a:lnTo>
                    <a:lnTo>
                      <a:pt x="529" y="1563"/>
                    </a:lnTo>
                    <a:lnTo>
                      <a:pt x="492" y="1550"/>
                    </a:lnTo>
                    <a:lnTo>
                      <a:pt x="456" y="1533"/>
                    </a:lnTo>
                    <a:lnTo>
                      <a:pt x="422" y="1516"/>
                    </a:lnTo>
                    <a:lnTo>
                      <a:pt x="388" y="1496"/>
                    </a:lnTo>
                    <a:lnTo>
                      <a:pt x="355" y="1475"/>
                    </a:lnTo>
                    <a:lnTo>
                      <a:pt x="324" y="1453"/>
                    </a:lnTo>
                    <a:lnTo>
                      <a:pt x="294" y="1428"/>
                    </a:lnTo>
                    <a:lnTo>
                      <a:pt x="264" y="1404"/>
                    </a:lnTo>
                    <a:lnTo>
                      <a:pt x="236" y="1376"/>
                    </a:lnTo>
                    <a:lnTo>
                      <a:pt x="209" y="1349"/>
                    </a:lnTo>
                    <a:lnTo>
                      <a:pt x="185" y="1319"/>
                    </a:lnTo>
                    <a:lnTo>
                      <a:pt x="160" y="1289"/>
                    </a:lnTo>
                    <a:lnTo>
                      <a:pt x="138" y="1257"/>
                    </a:lnTo>
                    <a:lnTo>
                      <a:pt x="116" y="1225"/>
                    </a:lnTo>
                    <a:lnTo>
                      <a:pt x="97" y="1190"/>
                    </a:lnTo>
                    <a:lnTo>
                      <a:pt x="79" y="1156"/>
                    </a:lnTo>
                    <a:lnTo>
                      <a:pt x="63" y="1119"/>
                    </a:lnTo>
                    <a:lnTo>
                      <a:pt x="49" y="1084"/>
                    </a:lnTo>
                    <a:lnTo>
                      <a:pt x="36" y="1046"/>
                    </a:lnTo>
                    <a:lnTo>
                      <a:pt x="25" y="1007"/>
                    </a:lnTo>
                    <a:lnTo>
                      <a:pt x="17" y="969"/>
                    </a:lnTo>
                    <a:lnTo>
                      <a:pt x="10" y="930"/>
                    </a:lnTo>
                    <a:lnTo>
                      <a:pt x="4" y="889"/>
                    </a:lnTo>
                    <a:lnTo>
                      <a:pt x="2" y="848"/>
                    </a:lnTo>
                    <a:lnTo>
                      <a:pt x="0" y="807"/>
                    </a:lnTo>
                    <a:lnTo>
                      <a:pt x="0" y="807"/>
                    </a:lnTo>
                    <a:lnTo>
                      <a:pt x="2" y="764"/>
                    </a:lnTo>
                    <a:lnTo>
                      <a:pt x="4" y="723"/>
                    </a:lnTo>
                    <a:lnTo>
                      <a:pt x="10" y="684"/>
                    </a:lnTo>
                    <a:lnTo>
                      <a:pt x="17" y="644"/>
                    </a:lnTo>
                    <a:lnTo>
                      <a:pt x="25" y="605"/>
                    </a:lnTo>
                    <a:lnTo>
                      <a:pt x="36" y="566"/>
                    </a:lnTo>
                    <a:lnTo>
                      <a:pt x="49" y="529"/>
                    </a:lnTo>
                    <a:lnTo>
                      <a:pt x="63" y="493"/>
                    </a:lnTo>
                    <a:lnTo>
                      <a:pt x="79" y="457"/>
                    </a:lnTo>
                    <a:lnTo>
                      <a:pt x="97" y="422"/>
                    </a:lnTo>
                    <a:lnTo>
                      <a:pt x="116" y="389"/>
                    </a:lnTo>
                    <a:lnTo>
                      <a:pt x="138" y="356"/>
                    </a:lnTo>
                    <a:lnTo>
                      <a:pt x="160" y="323"/>
                    </a:lnTo>
                    <a:lnTo>
                      <a:pt x="185" y="293"/>
                    </a:lnTo>
                    <a:lnTo>
                      <a:pt x="209" y="265"/>
                    </a:lnTo>
                    <a:lnTo>
                      <a:pt x="236" y="236"/>
                    </a:lnTo>
                    <a:lnTo>
                      <a:pt x="264" y="210"/>
                    </a:lnTo>
                    <a:lnTo>
                      <a:pt x="294" y="184"/>
                    </a:lnTo>
                    <a:lnTo>
                      <a:pt x="324" y="161"/>
                    </a:lnTo>
                    <a:lnTo>
                      <a:pt x="355" y="138"/>
                    </a:lnTo>
                    <a:lnTo>
                      <a:pt x="388" y="117"/>
                    </a:lnTo>
                    <a:lnTo>
                      <a:pt x="422" y="98"/>
                    </a:lnTo>
                    <a:lnTo>
                      <a:pt x="456" y="80"/>
                    </a:lnTo>
                    <a:lnTo>
                      <a:pt x="492" y="64"/>
                    </a:lnTo>
                    <a:lnTo>
                      <a:pt x="529" y="49"/>
                    </a:lnTo>
                    <a:lnTo>
                      <a:pt x="567" y="36"/>
                    </a:lnTo>
                    <a:lnTo>
                      <a:pt x="605" y="26"/>
                    </a:lnTo>
                    <a:lnTo>
                      <a:pt x="643" y="16"/>
                    </a:lnTo>
                    <a:lnTo>
                      <a:pt x="683" y="9"/>
                    </a:lnTo>
                    <a:lnTo>
                      <a:pt x="724" y="4"/>
                    </a:lnTo>
                    <a:lnTo>
                      <a:pt x="765" y="1"/>
                    </a:lnTo>
                    <a:lnTo>
                      <a:pt x="806" y="0"/>
                    </a:lnTo>
                    <a:lnTo>
                      <a:pt x="806" y="0"/>
                    </a:lnTo>
                    <a:lnTo>
                      <a:pt x="847" y="1"/>
                    </a:lnTo>
                    <a:lnTo>
                      <a:pt x="888" y="4"/>
                    </a:lnTo>
                    <a:lnTo>
                      <a:pt x="929" y="9"/>
                    </a:lnTo>
                    <a:lnTo>
                      <a:pt x="968" y="16"/>
                    </a:lnTo>
                    <a:lnTo>
                      <a:pt x="1008" y="26"/>
                    </a:lnTo>
                    <a:lnTo>
                      <a:pt x="1046" y="36"/>
                    </a:lnTo>
                    <a:lnTo>
                      <a:pt x="1083" y="49"/>
                    </a:lnTo>
                    <a:lnTo>
                      <a:pt x="1120" y="64"/>
                    </a:lnTo>
                    <a:lnTo>
                      <a:pt x="1155" y="80"/>
                    </a:lnTo>
                    <a:lnTo>
                      <a:pt x="1189" y="98"/>
                    </a:lnTo>
                    <a:lnTo>
                      <a:pt x="1224" y="117"/>
                    </a:lnTo>
                    <a:lnTo>
                      <a:pt x="1256" y="138"/>
                    </a:lnTo>
                    <a:lnTo>
                      <a:pt x="1288" y="161"/>
                    </a:lnTo>
                    <a:lnTo>
                      <a:pt x="1319" y="184"/>
                    </a:lnTo>
                    <a:lnTo>
                      <a:pt x="1348" y="210"/>
                    </a:lnTo>
                    <a:lnTo>
                      <a:pt x="1375" y="236"/>
                    </a:lnTo>
                    <a:lnTo>
                      <a:pt x="1402" y="265"/>
                    </a:lnTo>
                    <a:lnTo>
                      <a:pt x="1428" y="293"/>
                    </a:lnTo>
                    <a:lnTo>
                      <a:pt x="1452" y="323"/>
                    </a:lnTo>
                    <a:lnTo>
                      <a:pt x="1475" y="356"/>
                    </a:lnTo>
                    <a:lnTo>
                      <a:pt x="1495" y="389"/>
                    </a:lnTo>
                    <a:lnTo>
                      <a:pt x="1514" y="422"/>
                    </a:lnTo>
                    <a:lnTo>
                      <a:pt x="1532" y="457"/>
                    </a:lnTo>
                    <a:lnTo>
                      <a:pt x="1549" y="493"/>
                    </a:lnTo>
                    <a:lnTo>
                      <a:pt x="1564" y="529"/>
                    </a:lnTo>
                    <a:lnTo>
                      <a:pt x="1576" y="566"/>
                    </a:lnTo>
                    <a:lnTo>
                      <a:pt x="1587" y="605"/>
                    </a:lnTo>
                    <a:lnTo>
                      <a:pt x="1595" y="644"/>
                    </a:lnTo>
                    <a:lnTo>
                      <a:pt x="1603" y="684"/>
                    </a:lnTo>
                    <a:lnTo>
                      <a:pt x="1607" y="723"/>
                    </a:lnTo>
                    <a:lnTo>
                      <a:pt x="1611" y="764"/>
                    </a:lnTo>
                    <a:lnTo>
                      <a:pt x="1611" y="807"/>
                    </a:lnTo>
                    <a:lnTo>
                      <a:pt x="1611" y="807"/>
                    </a:lnTo>
                    <a:close/>
                  </a:path>
                </a:pathLst>
              </a:custGeom>
              <a:grpFill/>
              <a:ln>
                <a:noFill/>
              </a:ln>
            </p:spPr>
            <p:txBody>
              <a:bodyPr anchor="ctr"/>
              <a:lstStyle/>
              <a:p>
                <a:pPr algn="ctr"/>
                <a:endParaRPr dirty="0"/>
              </a:p>
            </p:txBody>
          </p:sp>
        </p:grpSp>
        <p:sp>
          <p:nvSpPr>
            <p:cNvPr id="4" name="Freeform: Shape 9">
              <a:extLst>
                <a:ext uri="{FF2B5EF4-FFF2-40B4-BE49-F238E27FC236}">
                  <a16:creationId xmlns:a16="http://schemas.microsoft.com/office/drawing/2014/main" id="{2F4E697F-441B-5B4D-8165-6492CEF60572}"/>
                </a:ext>
              </a:extLst>
            </p:cNvPr>
            <p:cNvSpPr>
              <a:spLocks/>
            </p:cNvSpPr>
            <p:nvPr/>
          </p:nvSpPr>
          <p:spPr bwMode="auto">
            <a:xfrm>
              <a:off x="4009793" y="915566"/>
              <a:ext cx="729142" cy="729142"/>
            </a:xfrm>
            <a:custGeom>
              <a:avLst/>
              <a:gdLst>
                <a:gd name="T0" fmla="*/ 819 w 819"/>
                <a:gd name="T1" fmla="*/ 430 h 819"/>
                <a:gd name="T2" fmla="*/ 811 w 819"/>
                <a:gd name="T3" fmla="*/ 493 h 819"/>
                <a:gd name="T4" fmla="*/ 795 w 819"/>
                <a:gd name="T5" fmla="*/ 550 h 819"/>
                <a:gd name="T6" fmla="*/ 770 w 819"/>
                <a:gd name="T7" fmla="*/ 605 h 819"/>
                <a:gd name="T8" fmla="*/ 739 w 819"/>
                <a:gd name="T9" fmla="*/ 655 h 819"/>
                <a:gd name="T10" fmla="*/ 699 w 819"/>
                <a:gd name="T11" fmla="*/ 699 h 819"/>
                <a:gd name="T12" fmla="*/ 656 w 819"/>
                <a:gd name="T13" fmla="*/ 738 h 819"/>
                <a:gd name="T14" fmla="*/ 605 w 819"/>
                <a:gd name="T15" fmla="*/ 770 h 819"/>
                <a:gd name="T16" fmla="*/ 550 w 819"/>
                <a:gd name="T17" fmla="*/ 794 h 819"/>
                <a:gd name="T18" fmla="*/ 493 w 819"/>
                <a:gd name="T19" fmla="*/ 811 h 819"/>
                <a:gd name="T20" fmla="*/ 432 w 819"/>
                <a:gd name="T21" fmla="*/ 819 h 819"/>
                <a:gd name="T22" fmla="*/ 389 w 819"/>
                <a:gd name="T23" fmla="*/ 819 h 819"/>
                <a:gd name="T24" fmla="*/ 328 w 819"/>
                <a:gd name="T25" fmla="*/ 811 h 819"/>
                <a:gd name="T26" fmla="*/ 269 w 819"/>
                <a:gd name="T27" fmla="*/ 794 h 819"/>
                <a:gd name="T28" fmla="*/ 215 w 819"/>
                <a:gd name="T29" fmla="*/ 770 h 819"/>
                <a:gd name="T30" fmla="*/ 164 w 819"/>
                <a:gd name="T31" fmla="*/ 738 h 819"/>
                <a:gd name="T32" fmla="*/ 120 w 819"/>
                <a:gd name="T33" fmla="*/ 699 h 819"/>
                <a:gd name="T34" fmla="*/ 81 w 819"/>
                <a:gd name="T35" fmla="*/ 655 h 819"/>
                <a:gd name="T36" fmla="*/ 49 w 819"/>
                <a:gd name="T37" fmla="*/ 605 h 819"/>
                <a:gd name="T38" fmla="*/ 25 w 819"/>
                <a:gd name="T39" fmla="*/ 550 h 819"/>
                <a:gd name="T40" fmla="*/ 8 w 819"/>
                <a:gd name="T41" fmla="*/ 493 h 819"/>
                <a:gd name="T42" fmla="*/ 0 w 819"/>
                <a:gd name="T43" fmla="*/ 430 h 819"/>
                <a:gd name="T44" fmla="*/ 0 w 819"/>
                <a:gd name="T45" fmla="*/ 389 h 819"/>
                <a:gd name="T46" fmla="*/ 8 w 819"/>
                <a:gd name="T47" fmla="*/ 326 h 819"/>
                <a:gd name="T48" fmla="*/ 25 w 819"/>
                <a:gd name="T49" fmla="*/ 269 h 819"/>
                <a:gd name="T50" fmla="*/ 49 w 819"/>
                <a:gd name="T51" fmla="*/ 214 h 819"/>
                <a:gd name="T52" fmla="*/ 81 w 819"/>
                <a:gd name="T53" fmla="*/ 163 h 819"/>
                <a:gd name="T54" fmla="*/ 120 w 819"/>
                <a:gd name="T55" fmla="*/ 120 h 819"/>
                <a:gd name="T56" fmla="*/ 164 w 819"/>
                <a:gd name="T57" fmla="*/ 80 h 819"/>
                <a:gd name="T58" fmla="*/ 215 w 819"/>
                <a:gd name="T59" fmla="*/ 49 h 819"/>
                <a:gd name="T60" fmla="*/ 269 w 819"/>
                <a:gd name="T61" fmla="*/ 24 h 819"/>
                <a:gd name="T62" fmla="*/ 328 w 819"/>
                <a:gd name="T63" fmla="*/ 8 h 819"/>
                <a:gd name="T64" fmla="*/ 389 w 819"/>
                <a:gd name="T65" fmla="*/ 0 h 819"/>
                <a:gd name="T66" fmla="*/ 432 w 819"/>
                <a:gd name="T67" fmla="*/ 0 h 819"/>
                <a:gd name="T68" fmla="*/ 493 w 819"/>
                <a:gd name="T69" fmla="*/ 8 h 819"/>
                <a:gd name="T70" fmla="*/ 550 w 819"/>
                <a:gd name="T71" fmla="*/ 24 h 819"/>
                <a:gd name="T72" fmla="*/ 605 w 819"/>
                <a:gd name="T73" fmla="*/ 49 h 819"/>
                <a:gd name="T74" fmla="*/ 656 w 819"/>
                <a:gd name="T75" fmla="*/ 80 h 819"/>
                <a:gd name="T76" fmla="*/ 699 w 819"/>
                <a:gd name="T77" fmla="*/ 120 h 819"/>
                <a:gd name="T78" fmla="*/ 739 w 819"/>
                <a:gd name="T79" fmla="*/ 163 h 819"/>
                <a:gd name="T80" fmla="*/ 770 w 819"/>
                <a:gd name="T81" fmla="*/ 214 h 819"/>
                <a:gd name="T82" fmla="*/ 795 w 819"/>
                <a:gd name="T83" fmla="*/ 269 h 819"/>
                <a:gd name="T84" fmla="*/ 811 w 819"/>
                <a:gd name="T85" fmla="*/ 326 h 819"/>
                <a:gd name="T86" fmla="*/ 819 w 819"/>
                <a:gd name="T87" fmla="*/ 389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9" h="819">
                  <a:moveTo>
                    <a:pt x="819" y="409"/>
                  </a:moveTo>
                  <a:lnTo>
                    <a:pt x="819" y="409"/>
                  </a:lnTo>
                  <a:lnTo>
                    <a:pt x="819" y="430"/>
                  </a:lnTo>
                  <a:lnTo>
                    <a:pt x="818" y="452"/>
                  </a:lnTo>
                  <a:lnTo>
                    <a:pt x="815" y="472"/>
                  </a:lnTo>
                  <a:lnTo>
                    <a:pt x="811" y="493"/>
                  </a:lnTo>
                  <a:lnTo>
                    <a:pt x="807" y="512"/>
                  </a:lnTo>
                  <a:lnTo>
                    <a:pt x="802" y="531"/>
                  </a:lnTo>
                  <a:lnTo>
                    <a:pt x="795" y="550"/>
                  </a:lnTo>
                  <a:lnTo>
                    <a:pt x="788" y="569"/>
                  </a:lnTo>
                  <a:lnTo>
                    <a:pt x="780" y="587"/>
                  </a:lnTo>
                  <a:lnTo>
                    <a:pt x="770" y="605"/>
                  </a:lnTo>
                  <a:lnTo>
                    <a:pt x="761" y="622"/>
                  </a:lnTo>
                  <a:lnTo>
                    <a:pt x="750" y="639"/>
                  </a:lnTo>
                  <a:lnTo>
                    <a:pt x="739" y="655"/>
                  </a:lnTo>
                  <a:lnTo>
                    <a:pt x="727" y="670"/>
                  </a:lnTo>
                  <a:lnTo>
                    <a:pt x="713" y="685"/>
                  </a:lnTo>
                  <a:lnTo>
                    <a:pt x="699" y="699"/>
                  </a:lnTo>
                  <a:lnTo>
                    <a:pt x="686" y="712"/>
                  </a:lnTo>
                  <a:lnTo>
                    <a:pt x="671" y="726"/>
                  </a:lnTo>
                  <a:lnTo>
                    <a:pt x="656" y="738"/>
                  </a:lnTo>
                  <a:lnTo>
                    <a:pt x="639" y="749"/>
                  </a:lnTo>
                  <a:lnTo>
                    <a:pt x="623" y="760"/>
                  </a:lnTo>
                  <a:lnTo>
                    <a:pt x="605" y="770"/>
                  </a:lnTo>
                  <a:lnTo>
                    <a:pt x="587" y="779"/>
                  </a:lnTo>
                  <a:lnTo>
                    <a:pt x="570" y="788"/>
                  </a:lnTo>
                  <a:lnTo>
                    <a:pt x="550" y="794"/>
                  </a:lnTo>
                  <a:lnTo>
                    <a:pt x="531" y="801"/>
                  </a:lnTo>
                  <a:lnTo>
                    <a:pt x="512" y="807"/>
                  </a:lnTo>
                  <a:lnTo>
                    <a:pt x="493" y="811"/>
                  </a:lnTo>
                  <a:lnTo>
                    <a:pt x="473" y="815"/>
                  </a:lnTo>
                  <a:lnTo>
                    <a:pt x="452" y="818"/>
                  </a:lnTo>
                  <a:lnTo>
                    <a:pt x="432" y="819"/>
                  </a:lnTo>
                  <a:lnTo>
                    <a:pt x="410" y="819"/>
                  </a:lnTo>
                  <a:lnTo>
                    <a:pt x="410" y="819"/>
                  </a:lnTo>
                  <a:lnTo>
                    <a:pt x="389" y="819"/>
                  </a:lnTo>
                  <a:lnTo>
                    <a:pt x="367" y="818"/>
                  </a:lnTo>
                  <a:lnTo>
                    <a:pt x="347" y="815"/>
                  </a:lnTo>
                  <a:lnTo>
                    <a:pt x="328" y="811"/>
                  </a:lnTo>
                  <a:lnTo>
                    <a:pt x="307" y="807"/>
                  </a:lnTo>
                  <a:lnTo>
                    <a:pt x="288" y="801"/>
                  </a:lnTo>
                  <a:lnTo>
                    <a:pt x="269" y="794"/>
                  </a:lnTo>
                  <a:lnTo>
                    <a:pt x="250" y="788"/>
                  </a:lnTo>
                  <a:lnTo>
                    <a:pt x="232" y="779"/>
                  </a:lnTo>
                  <a:lnTo>
                    <a:pt x="215" y="770"/>
                  </a:lnTo>
                  <a:lnTo>
                    <a:pt x="197" y="760"/>
                  </a:lnTo>
                  <a:lnTo>
                    <a:pt x="180" y="749"/>
                  </a:lnTo>
                  <a:lnTo>
                    <a:pt x="164" y="738"/>
                  </a:lnTo>
                  <a:lnTo>
                    <a:pt x="149" y="726"/>
                  </a:lnTo>
                  <a:lnTo>
                    <a:pt x="134" y="712"/>
                  </a:lnTo>
                  <a:lnTo>
                    <a:pt x="120" y="699"/>
                  </a:lnTo>
                  <a:lnTo>
                    <a:pt x="107" y="685"/>
                  </a:lnTo>
                  <a:lnTo>
                    <a:pt x="93" y="670"/>
                  </a:lnTo>
                  <a:lnTo>
                    <a:pt x="81" y="655"/>
                  </a:lnTo>
                  <a:lnTo>
                    <a:pt x="70" y="639"/>
                  </a:lnTo>
                  <a:lnTo>
                    <a:pt x="59" y="622"/>
                  </a:lnTo>
                  <a:lnTo>
                    <a:pt x="49" y="605"/>
                  </a:lnTo>
                  <a:lnTo>
                    <a:pt x="40" y="587"/>
                  </a:lnTo>
                  <a:lnTo>
                    <a:pt x="32" y="569"/>
                  </a:lnTo>
                  <a:lnTo>
                    <a:pt x="25" y="550"/>
                  </a:lnTo>
                  <a:lnTo>
                    <a:pt x="18" y="531"/>
                  </a:lnTo>
                  <a:lnTo>
                    <a:pt x="12" y="512"/>
                  </a:lnTo>
                  <a:lnTo>
                    <a:pt x="8" y="493"/>
                  </a:lnTo>
                  <a:lnTo>
                    <a:pt x="4" y="472"/>
                  </a:lnTo>
                  <a:lnTo>
                    <a:pt x="2" y="452"/>
                  </a:lnTo>
                  <a:lnTo>
                    <a:pt x="0" y="430"/>
                  </a:lnTo>
                  <a:lnTo>
                    <a:pt x="0" y="409"/>
                  </a:lnTo>
                  <a:lnTo>
                    <a:pt x="0" y="409"/>
                  </a:lnTo>
                  <a:lnTo>
                    <a:pt x="0" y="389"/>
                  </a:lnTo>
                  <a:lnTo>
                    <a:pt x="2" y="367"/>
                  </a:lnTo>
                  <a:lnTo>
                    <a:pt x="4" y="346"/>
                  </a:lnTo>
                  <a:lnTo>
                    <a:pt x="8" y="326"/>
                  </a:lnTo>
                  <a:lnTo>
                    <a:pt x="12" y="307"/>
                  </a:lnTo>
                  <a:lnTo>
                    <a:pt x="18" y="288"/>
                  </a:lnTo>
                  <a:lnTo>
                    <a:pt x="25" y="269"/>
                  </a:lnTo>
                  <a:lnTo>
                    <a:pt x="32" y="249"/>
                  </a:lnTo>
                  <a:lnTo>
                    <a:pt x="40" y="232"/>
                  </a:lnTo>
                  <a:lnTo>
                    <a:pt x="49" y="214"/>
                  </a:lnTo>
                  <a:lnTo>
                    <a:pt x="59" y="196"/>
                  </a:lnTo>
                  <a:lnTo>
                    <a:pt x="70" y="180"/>
                  </a:lnTo>
                  <a:lnTo>
                    <a:pt x="81" y="163"/>
                  </a:lnTo>
                  <a:lnTo>
                    <a:pt x="93" y="148"/>
                  </a:lnTo>
                  <a:lnTo>
                    <a:pt x="107" y="133"/>
                  </a:lnTo>
                  <a:lnTo>
                    <a:pt x="120" y="120"/>
                  </a:lnTo>
                  <a:lnTo>
                    <a:pt x="134" y="106"/>
                  </a:lnTo>
                  <a:lnTo>
                    <a:pt x="149" y="92"/>
                  </a:lnTo>
                  <a:lnTo>
                    <a:pt x="164" y="80"/>
                  </a:lnTo>
                  <a:lnTo>
                    <a:pt x="180" y="69"/>
                  </a:lnTo>
                  <a:lnTo>
                    <a:pt x="197" y="58"/>
                  </a:lnTo>
                  <a:lnTo>
                    <a:pt x="215" y="49"/>
                  </a:lnTo>
                  <a:lnTo>
                    <a:pt x="232" y="39"/>
                  </a:lnTo>
                  <a:lnTo>
                    <a:pt x="250" y="31"/>
                  </a:lnTo>
                  <a:lnTo>
                    <a:pt x="269" y="24"/>
                  </a:lnTo>
                  <a:lnTo>
                    <a:pt x="288" y="17"/>
                  </a:lnTo>
                  <a:lnTo>
                    <a:pt x="307" y="12"/>
                  </a:lnTo>
                  <a:lnTo>
                    <a:pt x="328" y="8"/>
                  </a:lnTo>
                  <a:lnTo>
                    <a:pt x="347" y="4"/>
                  </a:lnTo>
                  <a:lnTo>
                    <a:pt x="367" y="1"/>
                  </a:lnTo>
                  <a:lnTo>
                    <a:pt x="389" y="0"/>
                  </a:lnTo>
                  <a:lnTo>
                    <a:pt x="410" y="0"/>
                  </a:lnTo>
                  <a:lnTo>
                    <a:pt x="410" y="0"/>
                  </a:lnTo>
                  <a:lnTo>
                    <a:pt x="432" y="0"/>
                  </a:lnTo>
                  <a:lnTo>
                    <a:pt x="452" y="1"/>
                  </a:lnTo>
                  <a:lnTo>
                    <a:pt x="473" y="4"/>
                  </a:lnTo>
                  <a:lnTo>
                    <a:pt x="493" y="8"/>
                  </a:lnTo>
                  <a:lnTo>
                    <a:pt x="512" y="12"/>
                  </a:lnTo>
                  <a:lnTo>
                    <a:pt x="531" y="17"/>
                  </a:lnTo>
                  <a:lnTo>
                    <a:pt x="550" y="24"/>
                  </a:lnTo>
                  <a:lnTo>
                    <a:pt x="570" y="31"/>
                  </a:lnTo>
                  <a:lnTo>
                    <a:pt x="587" y="39"/>
                  </a:lnTo>
                  <a:lnTo>
                    <a:pt x="605" y="49"/>
                  </a:lnTo>
                  <a:lnTo>
                    <a:pt x="623" y="58"/>
                  </a:lnTo>
                  <a:lnTo>
                    <a:pt x="639" y="69"/>
                  </a:lnTo>
                  <a:lnTo>
                    <a:pt x="656" y="80"/>
                  </a:lnTo>
                  <a:lnTo>
                    <a:pt x="671" y="92"/>
                  </a:lnTo>
                  <a:lnTo>
                    <a:pt x="686" y="106"/>
                  </a:lnTo>
                  <a:lnTo>
                    <a:pt x="699" y="120"/>
                  </a:lnTo>
                  <a:lnTo>
                    <a:pt x="713" y="133"/>
                  </a:lnTo>
                  <a:lnTo>
                    <a:pt x="727" y="148"/>
                  </a:lnTo>
                  <a:lnTo>
                    <a:pt x="739" y="163"/>
                  </a:lnTo>
                  <a:lnTo>
                    <a:pt x="750" y="180"/>
                  </a:lnTo>
                  <a:lnTo>
                    <a:pt x="761" y="196"/>
                  </a:lnTo>
                  <a:lnTo>
                    <a:pt x="770" y="214"/>
                  </a:lnTo>
                  <a:lnTo>
                    <a:pt x="780" y="232"/>
                  </a:lnTo>
                  <a:lnTo>
                    <a:pt x="788" y="249"/>
                  </a:lnTo>
                  <a:lnTo>
                    <a:pt x="795" y="269"/>
                  </a:lnTo>
                  <a:lnTo>
                    <a:pt x="802" y="288"/>
                  </a:lnTo>
                  <a:lnTo>
                    <a:pt x="807" y="307"/>
                  </a:lnTo>
                  <a:lnTo>
                    <a:pt x="811" y="326"/>
                  </a:lnTo>
                  <a:lnTo>
                    <a:pt x="815" y="346"/>
                  </a:lnTo>
                  <a:lnTo>
                    <a:pt x="818" y="367"/>
                  </a:lnTo>
                  <a:lnTo>
                    <a:pt x="819" y="389"/>
                  </a:lnTo>
                  <a:lnTo>
                    <a:pt x="819" y="409"/>
                  </a:lnTo>
                  <a:lnTo>
                    <a:pt x="819" y="409"/>
                  </a:lnTo>
                  <a:close/>
                </a:path>
              </a:pathLst>
            </a:custGeom>
            <a:solidFill>
              <a:schemeClr val="accent2"/>
            </a:solidFill>
            <a:ln>
              <a:noFill/>
            </a:ln>
          </p:spPr>
          <p:txBody>
            <a:bodyPr anchor="ctr"/>
            <a:lstStyle/>
            <a:p>
              <a:pPr algn="ctr"/>
              <a:endParaRPr dirty="0"/>
            </a:p>
          </p:txBody>
        </p:sp>
        <p:sp>
          <p:nvSpPr>
            <p:cNvPr id="5" name="Freeform: Shape 10">
              <a:extLst>
                <a:ext uri="{FF2B5EF4-FFF2-40B4-BE49-F238E27FC236}">
                  <a16:creationId xmlns:a16="http://schemas.microsoft.com/office/drawing/2014/main" id="{E5C58E79-33B1-0546-9A8B-111EF967CAA9}"/>
                </a:ext>
              </a:extLst>
            </p:cNvPr>
            <p:cNvSpPr>
              <a:spLocks/>
            </p:cNvSpPr>
            <p:nvPr/>
          </p:nvSpPr>
          <p:spPr bwMode="auto">
            <a:xfrm>
              <a:off x="4009793" y="3674472"/>
              <a:ext cx="729142" cy="731811"/>
            </a:xfrm>
            <a:custGeom>
              <a:avLst/>
              <a:gdLst>
                <a:gd name="T0" fmla="*/ 819 w 819"/>
                <a:gd name="T1" fmla="*/ 432 h 821"/>
                <a:gd name="T2" fmla="*/ 811 w 819"/>
                <a:gd name="T3" fmla="*/ 493 h 821"/>
                <a:gd name="T4" fmla="*/ 795 w 819"/>
                <a:gd name="T5" fmla="*/ 552 h 821"/>
                <a:gd name="T6" fmla="*/ 770 w 819"/>
                <a:gd name="T7" fmla="*/ 605 h 821"/>
                <a:gd name="T8" fmla="*/ 739 w 819"/>
                <a:gd name="T9" fmla="*/ 656 h 821"/>
                <a:gd name="T10" fmla="*/ 699 w 819"/>
                <a:gd name="T11" fmla="*/ 701 h 821"/>
                <a:gd name="T12" fmla="*/ 656 w 819"/>
                <a:gd name="T13" fmla="*/ 739 h 821"/>
                <a:gd name="T14" fmla="*/ 605 w 819"/>
                <a:gd name="T15" fmla="*/ 770 h 821"/>
                <a:gd name="T16" fmla="*/ 550 w 819"/>
                <a:gd name="T17" fmla="*/ 795 h 821"/>
                <a:gd name="T18" fmla="*/ 493 w 819"/>
                <a:gd name="T19" fmla="*/ 811 h 821"/>
                <a:gd name="T20" fmla="*/ 432 w 819"/>
                <a:gd name="T21" fmla="*/ 820 h 821"/>
                <a:gd name="T22" fmla="*/ 389 w 819"/>
                <a:gd name="T23" fmla="*/ 820 h 821"/>
                <a:gd name="T24" fmla="*/ 328 w 819"/>
                <a:gd name="T25" fmla="*/ 811 h 821"/>
                <a:gd name="T26" fmla="*/ 269 w 819"/>
                <a:gd name="T27" fmla="*/ 795 h 821"/>
                <a:gd name="T28" fmla="*/ 215 w 819"/>
                <a:gd name="T29" fmla="*/ 770 h 821"/>
                <a:gd name="T30" fmla="*/ 164 w 819"/>
                <a:gd name="T31" fmla="*/ 739 h 821"/>
                <a:gd name="T32" fmla="*/ 120 w 819"/>
                <a:gd name="T33" fmla="*/ 701 h 821"/>
                <a:gd name="T34" fmla="*/ 81 w 819"/>
                <a:gd name="T35" fmla="*/ 656 h 821"/>
                <a:gd name="T36" fmla="*/ 49 w 819"/>
                <a:gd name="T37" fmla="*/ 605 h 821"/>
                <a:gd name="T38" fmla="*/ 25 w 819"/>
                <a:gd name="T39" fmla="*/ 552 h 821"/>
                <a:gd name="T40" fmla="*/ 8 w 819"/>
                <a:gd name="T41" fmla="*/ 493 h 821"/>
                <a:gd name="T42" fmla="*/ 0 w 819"/>
                <a:gd name="T43" fmla="*/ 432 h 821"/>
                <a:gd name="T44" fmla="*/ 0 w 819"/>
                <a:gd name="T45" fmla="*/ 389 h 821"/>
                <a:gd name="T46" fmla="*/ 8 w 819"/>
                <a:gd name="T47" fmla="*/ 328 h 821"/>
                <a:gd name="T48" fmla="*/ 25 w 819"/>
                <a:gd name="T49" fmla="*/ 269 h 821"/>
                <a:gd name="T50" fmla="*/ 49 w 819"/>
                <a:gd name="T51" fmla="*/ 215 h 821"/>
                <a:gd name="T52" fmla="*/ 81 w 819"/>
                <a:gd name="T53" fmla="*/ 165 h 821"/>
                <a:gd name="T54" fmla="*/ 120 w 819"/>
                <a:gd name="T55" fmla="*/ 120 h 821"/>
                <a:gd name="T56" fmla="*/ 164 w 819"/>
                <a:gd name="T57" fmla="*/ 82 h 821"/>
                <a:gd name="T58" fmla="*/ 215 w 819"/>
                <a:gd name="T59" fmla="*/ 49 h 821"/>
                <a:gd name="T60" fmla="*/ 269 w 819"/>
                <a:gd name="T61" fmla="*/ 25 h 821"/>
                <a:gd name="T62" fmla="*/ 328 w 819"/>
                <a:gd name="T63" fmla="*/ 8 h 821"/>
                <a:gd name="T64" fmla="*/ 389 w 819"/>
                <a:gd name="T65" fmla="*/ 0 h 821"/>
                <a:gd name="T66" fmla="*/ 432 w 819"/>
                <a:gd name="T67" fmla="*/ 0 h 821"/>
                <a:gd name="T68" fmla="*/ 493 w 819"/>
                <a:gd name="T69" fmla="*/ 8 h 821"/>
                <a:gd name="T70" fmla="*/ 550 w 819"/>
                <a:gd name="T71" fmla="*/ 25 h 821"/>
                <a:gd name="T72" fmla="*/ 605 w 819"/>
                <a:gd name="T73" fmla="*/ 49 h 821"/>
                <a:gd name="T74" fmla="*/ 656 w 819"/>
                <a:gd name="T75" fmla="*/ 82 h 821"/>
                <a:gd name="T76" fmla="*/ 699 w 819"/>
                <a:gd name="T77" fmla="*/ 120 h 821"/>
                <a:gd name="T78" fmla="*/ 739 w 819"/>
                <a:gd name="T79" fmla="*/ 165 h 821"/>
                <a:gd name="T80" fmla="*/ 770 w 819"/>
                <a:gd name="T81" fmla="*/ 215 h 821"/>
                <a:gd name="T82" fmla="*/ 795 w 819"/>
                <a:gd name="T83" fmla="*/ 269 h 821"/>
                <a:gd name="T84" fmla="*/ 811 w 819"/>
                <a:gd name="T85" fmla="*/ 328 h 821"/>
                <a:gd name="T86" fmla="*/ 819 w 819"/>
                <a:gd name="T87" fmla="*/ 38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9" h="821">
                  <a:moveTo>
                    <a:pt x="819" y="410"/>
                  </a:moveTo>
                  <a:lnTo>
                    <a:pt x="819" y="410"/>
                  </a:lnTo>
                  <a:lnTo>
                    <a:pt x="819" y="432"/>
                  </a:lnTo>
                  <a:lnTo>
                    <a:pt x="818" y="452"/>
                  </a:lnTo>
                  <a:lnTo>
                    <a:pt x="815" y="473"/>
                  </a:lnTo>
                  <a:lnTo>
                    <a:pt x="811" y="493"/>
                  </a:lnTo>
                  <a:lnTo>
                    <a:pt x="807" y="512"/>
                  </a:lnTo>
                  <a:lnTo>
                    <a:pt x="802" y="533"/>
                  </a:lnTo>
                  <a:lnTo>
                    <a:pt x="795" y="552"/>
                  </a:lnTo>
                  <a:lnTo>
                    <a:pt x="788" y="570"/>
                  </a:lnTo>
                  <a:lnTo>
                    <a:pt x="780" y="589"/>
                  </a:lnTo>
                  <a:lnTo>
                    <a:pt x="770" y="605"/>
                  </a:lnTo>
                  <a:lnTo>
                    <a:pt x="761" y="623"/>
                  </a:lnTo>
                  <a:lnTo>
                    <a:pt x="750" y="639"/>
                  </a:lnTo>
                  <a:lnTo>
                    <a:pt x="739" y="656"/>
                  </a:lnTo>
                  <a:lnTo>
                    <a:pt x="727" y="671"/>
                  </a:lnTo>
                  <a:lnTo>
                    <a:pt x="713" y="686"/>
                  </a:lnTo>
                  <a:lnTo>
                    <a:pt x="699" y="701"/>
                  </a:lnTo>
                  <a:lnTo>
                    <a:pt x="686" y="714"/>
                  </a:lnTo>
                  <a:lnTo>
                    <a:pt x="671" y="727"/>
                  </a:lnTo>
                  <a:lnTo>
                    <a:pt x="656" y="739"/>
                  </a:lnTo>
                  <a:lnTo>
                    <a:pt x="639" y="750"/>
                  </a:lnTo>
                  <a:lnTo>
                    <a:pt x="623" y="761"/>
                  </a:lnTo>
                  <a:lnTo>
                    <a:pt x="605" y="770"/>
                  </a:lnTo>
                  <a:lnTo>
                    <a:pt x="587" y="780"/>
                  </a:lnTo>
                  <a:lnTo>
                    <a:pt x="570" y="788"/>
                  </a:lnTo>
                  <a:lnTo>
                    <a:pt x="550" y="795"/>
                  </a:lnTo>
                  <a:lnTo>
                    <a:pt x="531" y="802"/>
                  </a:lnTo>
                  <a:lnTo>
                    <a:pt x="512" y="807"/>
                  </a:lnTo>
                  <a:lnTo>
                    <a:pt x="493" y="811"/>
                  </a:lnTo>
                  <a:lnTo>
                    <a:pt x="473" y="815"/>
                  </a:lnTo>
                  <a:lnTo>
                    <a:pt x="452" y="818"/>
                  </a:lnTo>
                  <a:lnTo>
                    <a:pt x="432" y="820"/>
                  </a:lnTo>
                  <a:lnTo>
                    <a:pt x="410" y="821"/>
                  </a:lnTo>
                  <a:lnTo>
                    <a:pt x="410" y="821"/>
                  </a:lnTo>
                  <a:lnTo>
                    <a:pt x="389" y="820"/>
                  </a:lnTo>
                  <a:lnTo>
                    <a:pt x="367" y="818"/>
                  </a:lnTo>
                  <a:lnTo>
                    <a:pt x="347" y="815"/>
                  </a:lnTo>
                  <a:lnTo>
                    <a:pt x="328" y="811"/>
                  </a:lnTo>
                  <a:lnTo>
                    <a:pt x="307" y="807"/>
                  </a:lnTo>
                  <a:lnTo>
                    <a:pt x="288" y="802"/>
                  </a:lnTo>
                  <a:lnTo>
                    <a:pt x="269" y="795"/>
                  </a:lnTo>
                  <a:lnTo>
                    <a:pt x="250" y="788"/>
                  </a:lnTo>
                  <a:lnTo>
                    <a:pt x="232" y="780"/>
                  </a:lnTo>
                  <a:lnTo>
                    <a:pt x="215" y="770"/>
                  </a:lnTo>
                  <a:lnTo>
                    <a:pt x="197" y="761"/>
                  </a:lnTo>
                  <a:lnTo>
                    <a:pt x="180" y="750"/>
                  </a:lnTo>
                  <a:lnTo>
                    <a:pt x="164" y="739"/>
                  </a:lnTo>
                  <a:lnTo>
                    <a:pt x="149" y="727"/>
                  </a:lnTo>
                  <a:lnTo>
                    <a:pt x="134" y="714"/>
                  </a:lnTo>
                  <a:lnTo>
                    <a:pt x="120" y="701"/>
                  </a:lnTo>
                  <a:lnTo>
                    <a:pt x="107" y="686"/>
                  </a:lnTo>
                  <a:lnTo>
                    <a:pt x="93" y="671"/>
                  </a:lnTo>
                  <a:lnTo>
                    <a:pt x="81" y="656"/>
                  </a:lnTo>
                  <a:lnTo>
                    <a:pt x="70" y="639"/>
                  </a:lnTo>
                  <a:lnTo>
                    <a:pt x="59" y="623"/>
                  </a:lnTo>
                  <a:lnTo>
                    <a:pt x="49" y="605"/>
                  </a:lnTo>
                  <a:lnTo>
                    <a:pt x="40" y="589"/>
                  </a:lnTo>
                  <a:lnTo>
                    <a:pt x="32" y="570"/>
                  </a:lnTo>
                  <a:lnTo>
                    <a:pt x="25" y="552"/>
                  </a:lnTo>
                  <a:lnTo>
                    <a:pt x="18" y="533"/>
                  </a:lnTo>
                  <a:lnTo>
                    <a:pt x="12" y="512"/>
                  </a:lnTo>
                  <a:lnTo>
                    <a:pt x="8" y="493"/>
                  </a:lnTo>
                  <a:lnTo>
                    <a:pt x="4" y="473"/>
                  </a:lnTo>
                  <a:lnTo>
                    <a:pt x="2" y="452"/>
                  </a:lnTo>
                  <a:lnTo>
                    <a:pt x="0" y="432"/>
                  </a:lnTo>
                  <a:lnTo>
                    <a:pt x="0" y="410"/>
                  </a:lnTo>
                  <a:lnTo>
                    <a:pt x="0" y="410"/>
                  </a:lnTo>
                  <a:lnTo>
                    <a:pt x="0" y="389"/>
                  </a:lnTo>
                  <a:lnTo>
                    <a:pt x="2" y="369"/>
                  </a:lnTo>
                  <a:lnTo>
                    <a:pt x="4" y="348"/>
                  </a:lnTo>
                  <a:lnTo>
                    <a:pt x="8" y="328"/>
                  </a:lnTo>
                  <a:lnTo>
                    <a:pt x="12" y="307"/>
                  </a:lnTo>
                  <a:lnTo>
                    <a:pt x="18" y="288"/>
                  </a:lnTo>
                  <a:lnTo>
                    <a:pt x="25" y="269"/>
                  </a:lnTo>
                  <a:lnTo>
                    <a:pt x="32" y="250"/>
                  </a:lnTo>
                  <a:lnTo>
                    <a:pt x="40" y="232"/>
                  </a:lnTo>
                  <a:lnTo>
                    <a:pt x="49" y="215"/>
                  </a:lnTo>
                  <a:lnTo>
                    <a:pt x="59" y="198"/>
                  </a:lnTo>
                  <a:lnTo>
                    <a:pt x="70" y="180"/>
                  </a:lnTo>
                  <a:lnTo>
                    <a:pt x="81" y="165"/>
                  </a:lnTo>
                  <a:lnTo>
                    <a:pt x="93" y="149"/>
                  </a:lnTo>
                  <a:lnTo>
                    <a:pt x="107" y="134"/>
                  </a:lnTo>
                  <a:lnTo>
                    <a:pt x="120" y="120"/>
                  </a:lnTo>
                  <a:lnTo>
                    <a:pt x="134" y="107"/>
                  </a:lnTo>
                  <a:lnTo>
                    <a:pt x="149" y="94"/>
                  </a:lnTo>
                  <a:lnTo>
                    <a:pt x="164" y="82"/>
                  </a:lnTo>
                  <a:lnTo>
                    <a:pt x="180" y="70"/>
                  </a:lnTo>
                  <a:lnTo>
                    <a:pt x="197" y="60"/>
                  </a:lnTo>
                  <a:lnTo>
                    <a:pt x="215" y="49"/>
                  </a:lnTo>
                  <a:lnTo>
                    <a:pt x="232" y="41"/>
                  </a:lnTo>
                  <a:lnTo>
                    <a:pt x="250" y="33"/>
                  </a:lnTo>
                  <a:lnTo>
                    <a:pt x="269" y="25"/>
                  </a:lnTo>
                  <a:lnTo>
                    <a:pt x="288" y="19"/>
                  </a:lnTo>
                  <a:lnTo>
                    <a:pt x="307" y="14"/>
                  </a:lnTo>
                  <a:lnTo>
                    <a:pt x="328" y="8"/>
                  </a:lnTo>
                  <a:lnTo>
                    <a:pt x="347" y="6"/>
                  </a:lnTo>
                  <a:lnTo>
                    <a:pt x="367" y="3"/>
                  </a:lnTo>
                  <a:lnTo>
                    <a:pt x="389" y="0"/>
                  </a:lnTo>
                  <a:lnTo>
                    <a:pt x="410" y="0"/>
                  </a:lnTo>
                  <a:lnTo>
                    <a:pt x="410" y="0"/>
                  </a:lnTo>
                  <a:lnTo>
                    <a:pt x="432" y="0"/>
                  </a:lnTo>
                  <a:lnTo>
                    <a:pt x="452" y="3"/>
                  </a:lnTo>
                  <a:lnTo>
                    <a:pt x="473" y="6"/>
                  </a:lnTo>
                  <a:lnTo>
                    <a:pt x="493" y="8"/>
                  </a:lnTo>
                  <a:lnTo>
                    <a:pt x="512" y="14"/>
                  </a:lnTo>
                  <a:lnTo>
                    <a:pt x="531" y="19"/>
                  </a:lnTo>
                  <a:lnTo>
                    <a:pt x="550" y="25"/>
                  </a:lnTo>
                  <a:lnTo>
                    <a:pt x="570" y="33"/>
                  </a:lnTo>
                  <a:lnTo>
                    <a:pt x="587" y="41"/>
                  </a:lnTo>
                  <a:lnTo>
                    <a:pt x="605" y="49"/>
                  </a:lnTo>
                  <a:lnTo>
                    <a:pt x="623" y="60"/>
                  </a:lnTo>
                  <a:lnTo>
                    <a:pt x="639" y="70"/>
                  </a:lnTo>
                  <a:lnTo>
                    <a:pt x="656" y="82"/>
                  </a:lnTo>
                  <a:lnTo>
                    <a:pt x="671" y="94"/>
                  </a:lnTo>
                  <a:lnTo>
                    <a:pt x="686" y="107"/>
                  </a:lnTo>
                  <a:lnTo>
                    <a:pt x="699" y="120"/>
                  </a:lnTo>
                  <a:lnTo>
                    <a:pt x="713" y="134"/>
                  </a:lnTo>
                  <a:lnTo>
                    <a:pt x="727" y="149"/>
                  </a:lnTo>
                  <a:lnTo>
                    <a:pt x="739" y="165"/>
                  </a:lnTo>
                  <a:lnTo>
                    <a:pt x="750" y="180"/>
                  </a:lnTo>
                  <a:lnTo>
                    <a:pt x="761" y="198"/>
                  </a:lnTo>
                  <a:lnTo>
                    <a:pt x="770" y="215"/>
                  </a:lnTo>
                  <a:lnTo>
                    <a:pt x="780" y="232"/>
                  </a:lnTo>
                  <a:lnTo>
                    <a:pt x="788" y="250"/>
                  </a:lnTo>
                  <a:lnTo>
                    <a:pt x="795" y="269"/>
                  </a:lnTo>
                  <a:lnTo>
                    <a:pt x="802" y="288"/>
                  </a:lnTo>
                  <a:lnTo>
                    <a:pt x="807" y="307"/>
                  </a:lnTo>
                  <a:lnTo>
                    <a:pt x="811" y="328"/>
                  </a:lnTo>
                  <a:lnTo>
                    <a:pt x="815" y="348"/>
                  </a:lnTo>
                  <a:lnTo>
                    <a:pt x="818" y="369"/>
                  </a:lnTo>
                  <a:lnTo>
                    <a:pt x="819" y="389"/>
                  </a:lnTo>
                  <a:lnTo>
                    <a:pt x="819" y="410"/>
                  </a:lnTo>
                  <a:lnTo>
                    <a:pt x="819" y="410"/>
                  </a:lnTo>
                  <a:close/>
                </a:path>
              </a:pathLst>
            </a:custGeom>
            <a:solidFill>
              <a:schemeClr val="accent6"/>
            </a:solidFill>
            <a:ln>
              <a:noFill/>
            </a:ln>
          </p:spPr>
          <p:txBody>
            <a:bodyPr anchor="ctr"/>
            <a:lstStyle/>
            <a:p>
              <a:pPr algn="ctr"/>
              <a:endParaRPr dirty="0"/>
            </a:p>
          </p:txBody>
        </p:sp>
        <p:sp>
          <p:nvSpPr>
            <p:cNvPr id="6" name="Freeform: Shape 11">
              <a:extLst>
                <a:ext uri="{FF2B5EF4-FFF2-40B4-BE49-F238E27FC236}">
                  <a16:creationId xmlns:a16="http://schemas.microsoft.com/office/drawing/2014/main" id="{CFE141AB-FBAD-6B4F-9B30-D1AAA3A5789F}"/>
                </a:ext>
              </a:extLst>
            </p:cNvPr>
            <p:cNvSpPr>
              <a:spLocks/>
            </p:cNvSpPr>
            <p:nvPr/>
          </p:nvSpPr>
          <p:spPr bwMode="auto">
            <a:xfrm>
              <a:off x="3031721" y="1319503"/>
              <a:ext cx="731811" cy="729142"/>
            </a:xfrm>
            <a:custGeom>
              <a:avLst/>
              <a:gdLst>
                <a:gd name="T0" fmla="*/ 715 w 821"/>
                <a:gd name="T1" fmla="*/ 135 h 820"/>
                <a:gd name="T2" fmla="*/ 754 w 821"/>
                <a:gd name="T3" fmla="*/ 184 h 820"/>
                <a:gd name="T4" fmla="*/ 782 w 821"/>
                <a:gd name="T5" fmla="*/ 237 h 820"/>
                <a:gd name="T6" fmla="*/ 804 w 821"/>
                <a:gd name="T7" fmla="*/ 293 h 820"/>
                <a:gd name="T8" fmla="*/ 817 w 821"/>
                <a:gd name="T9" fmla="*/ 351 h 820"/>
                <a:gd name="T10" fmla="*/ 821 w 821"/>
                <a:gd name="T11" fmla="*/ 409 h 820"/>
                <a:gd name="T12" fmla="*/ 817 w 821"/>
                <a:gd name="T13" fmla="*/ 468 h 820"/>
                <a:gd name="T14" fmla="*/ 804 w 821"/>
                <a:gd name="T15" fmla="*/ 527 h 820"/>
                <a:gd name="T16" fmla="*/ 782 w 821"/>
                <a:gd name="T17" fmla="*/ 583 h 820"/>
                <a:gd name="T18" fmla="*/ 754 w 821"/>
                <a:gd name="T19" fmla="*/ 636 h 820"/>
                <a:gd name="T20" fmla="*/ 715 w 821"/>
                <a:gd name="T21" fmla="*/ 684 h 820"/>
                <a:gd name="T22" fmla="*/ 685 w 821"/>
                <a:gd name="T23" fmla="*/ 714 h 820"/>
                <a:gd name="T24" fmla="*/ 636 w 821"/>
                <a:gd name="T25" fmla="*/ 752 h 820"/>
                <a:gd name="T26" fmla="*/ 583 w 821"/>
                <a:gd name="T27" fmla="*/ 782 h 820"/>
                <a:gd name="T28" fmla="*/ 527 w 821"/>
                <a:gd name="T29" fmla="*/ 803 h 820"/>
                <a:gd name="T30" fmla="*/ 470 w 821"/>
                <a:gd name="T31" fmla="*/ 816 h 820"/>
                <a:gd name="T32" fmla="*/ 411 w 821"/>
                <a:gd name="T33" fmla="*/ 820 h 820"/>
                <a:gd name="T34" fmla="*/ 352 w 821"/>
                <a:gd name="T35" fmla="*/ 816 h 820"/>
                <a:gd name="T36" fmla="*/ 294 w 821"/>
                <a:gd name="T37" fmla="*/ 803 h 820"/>
                <a:gd name="T38" fmla="*/ 238 w 821"/>
                <a:gd name="T39" fmla="*/ 782 h 820"/>
                <a:gd name="T40" fmla="*/ 186 w 821"/>
                <a:gd name="T41" fmla="*/ 752 h 820"/>
                <a:gd name="T42" fmla="*/ 137 w 821"/>
                <a:gd name="T43" fmla="*/ 714 h 820"/>
                <a:gd name="T44" fmla="*/ 106 w 821"/>
                <a:gd name="T45" fmla="*/ 684 h 820"/>
                <a:gd name="T46" fmla="*/ 68 w 821"/>
                <a:gd name="T47" fmla="*/ 636 h 820"/>
                <a:gd name="T48" fmla="*/ 38 w 821"/>
                <a:gd name="T49" fmla="*/ 583 h 820"/>
                <a:gd name="T50" fmla="*/ 18 w 821"/>
                <a:gd name="T51" fmla="*/ 527 h 820"/>
                <a:gd name="T52" fmla="*/ 5 w 821"/>
                <a:gd name="T53" fmla="*/ 468 h 820"/>
                <a:gd name="T54" fmla="*/ 0 w 821"/>
                <a:gd name="T55" fmla="*/ 409 h 820"/>
                <a:gd name="T56" fmla="*/ 5 w 821"/>
                <a:gd name="T57" fmla="*/ 351 h 820"/>
                <a:gd name="T58" fmla="*/ 18 w 821"/>
                <a:gd name="T59" fmla="*/ 293 h 820"/>
                <a:gd name="T60" fmla="*/ 38 w 821"/>
                <a:gd name="T61" fmla="*/ 237 h 820"/>
                <a:gd name="T62" fmla="*/ 68 w 821"/>
                <a:gd name="T63" fmla="*/ 184 h 820"/>
                <a:gd name="T64" fmla="*/ 106 w 821"/>
                <a:gd name="T65" fmla="*/ 135 h 820"/>
                <a:gd name="T66" fmla="*/ 137 w 821"/>
                <a:gd name="T67" fmla="*/ 105 h 820"/>
                <a:gd name="T68" fmla="*/ 186 w 821"/>
                <a:gd name="T69" fmla="*/ 68 h 820"/>
                <a:gd name="T70" fmla="*/ 238 w 821"/>
                <a:gd name="T71" fmla="*/ 38 h 820"/>
                <a:gd name="T72" fmla="*/ 294 w 821"/>
                <a:gd name="T73" fmla="*/ 16 h 820"/>
                <a:gd name="T74" fmla="*/ 352 w 821"/>
                <a:gd name="T75" fmla="*/ 4 h 820"/>
                <a:gd name="T76" fmla="*/ 411 w 821"/>
                <a:gd name="T77" fmla="*/ 0 h 820"/>
                <a:gd name="T78" fmla="*/ 470 w 821"/>
                <a:gd name="T79" fmla="*/ 4 h 820"/>
                <a:gd name="T80" fmla="*/ 527 w 821"/>
                <a:gd name="T81" fmla="*/ 16 h 820"/>
                <a:gd name="T82" fmla="*/ 583 w 821"/>
                <a:gd name="T83" fmla="*/ 38 h 820"/>
                <a:gd name="T84" fmla="*/ 636 w 821"/>
                <a:gd name="T85" fmla="*/ 68 h 820"/>
                <a:gd name="T86" fmla="*/ 685 w 821"/>
                <a:gd name="T87" fmla="*/ 10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1" h="820">
                  <a:moveTo>
                    <a:pt x="700" y="120"/>
                  </a:moveTo>
                  <a:lnTo>
                    <a:pt x="700" y="120"/>
                  </a:lnTo>
                  <a:lnTo>
                    <a:pt x="715" y="135"/>
                  </a:lnTo>
                  <a:lnTo>
                    <a:pt x="729" y="151"/>
                  </a:lnTo>
                  <a:lnTo>
                    <a:pt x="741" y="168"/>
                  </a:lnTo>
                  <a:lnTo>
                    <a:pt x="754" y="184"/>
                  </a:lnTo>
                  <a:lnTo>
                    <a:pt x="763" y="202"/>
                  </a:lnTo>
                  <a:lnTo>
                    <a:pt x="774" y="219"/>
                  </a:lnTo>
                  <a:lnTo>
                    <a:pt x="782" y="237"/>
                  </a:lnTo>
                  <a:lnTo>
                    <a:pt x="791" y="255"/>
                  </a:lnTo>
                  <a:lnTo>
                    <a:pt x="797" y="274"/>
                  </a:lnTo>
                  <a:lnTo>
                    <a:pt x="804" y="293"/>
                  </a:lnTo>
                  <a:lnTo>
                    <a:pt x="808" y="312"/>
                  </a:lnTo>
                  <a:lnTo>
                    <a:pt x="814" y="331"/>
                  </a:lnTo>
                  <a:lnTo>
                    <a:pt x="817" y="351"/>
                  </a:lnTo>
                  <a:lnTo>
                    <a:pt x="819" y="371"/>
                  </a:lnTo>
                  <a:lnTo>
                    <a:pt x="821" y="390"/>
                  </a:lnTo>
                  <a:lnTo>
                    <a:pt x="821" y="409"/>
                  </a:lnTo>
                  <a:lnTo>
                    <a:pt x="821" y="430"/>
                  </a:lnTo>
                  <a:lnTo>
                    <a:pt x="819" y="449"/>
                  </a:lnTo>
                  <a:lnTo>
                    <a:pt x="817" y="468"/>
                  </a:lnTo>
                  <a:lnTo>
                    <a:pt x="814" y="488"/>
                  </a:lnTo>
                  <a:lnTo>
                    <a:pt x="808" y="508"/>
                  </a:lnTo>
                  <a:lnTo>
                    <a:pt x="804" y="527"/>
                  </a:lnTo>
                  <a:lnTo>
                    <a:pt x="797" y="546"/>
                  </a:lnTo>
                  <a:lnTo>
                    <a:pt x="791" y="564"/>
                  </a:lnTo>
                  <a:lnTo>
                    <a:pt x="782" y="583"/>
                  </a:lnTo>
                  <a:lnTo>
                    <a:pt x="774" y="600"/>
                  </a:lnTo>
                  <a:lnTo>
                    <a:pt x="763" y="618"/>
                  </a:lnTo>
                  <a:lnTo>
                    <a:pt x="754" y="636"/>
                  </a:lnTo>
                  <a:lnTo>
                    <a:pt x="741" y="652"/>
                  </a:lnTo>
                  <a:lnTo>
                    <a:pt x="729" y="669"/>
                  </a:lnTo>
                  <a:lnTo>
                    <a:pt x="715" y="684"/>
                  </a:lnTo>
                  <a:lnTo>
                    <a:pt x="700" y="700"/>
                  </a:lnTo>
                  <a:lnTo>
                    <a:pt x="700" y="700"/>
                  </a:lnTo>
                  <a:lnTo>
                    <a:pt x="685" y="714"/>
                  </a:lnTo>
                  <a:lnTo>
                    <a:pt x="669" y="727"/>
                  </a:lnTo>
                  <a:lnTo>
                    <a:pt x="653" y="741"/>
                  </a:lnTo>
                  <a:lnTo>
                    <a:pt x="636" y="752"/>
                  </a:lnTo>
                  <a:lnTo>
                    <a:pt x="619" y="763"/>
                  </a:lnTo>
                  <a:lnTo>
                    <a:pt x="601" y="773"/>
                  </a:lnTo>
                  <a:lnTo>
                    <a:pt x="583" y="782"/>
                  </a:lnTo>
                  <a:lnTo>
                    <a:pt x="565" y="790"/>
                  </a:lnTo>
                  <a:lnTo>
                    <a:pt x="546" y="797"/>
                  </a:lnTo>
                  <a:lnTo>
                    <a:pt x="527" y="803"/>
                  </a:lnTo>
                  <a:lnTo>
                    <a:pt x="508" y="808"/>
                  </a:lnTo>
                  <a:lnTo>
                    <a:pt x="489" y="812"/>
                  </a:lnTo>
                  <a:lnTo>
                    <a:pt x="470" y="816"/>
                  </a:lnTo>
                  <a:lnTo>
                    <a:pt x="451" y="818"/>
                  </a:lnTo>
                  <a:lnTo>
                    <a:pt x="430" y="819"/>
                  </a:lnTo>
                  <a:lnTo>
                    <a:pt x="411" y="820"/>
                  </a:lnTo>
                  <a:lnTo>
                    <a:pt x="391" y="819"/>
                  </a:lnTo>
                  <a:lnTo>
                    <a:pt x="371" y="818"/>
                  </a:lnTo>
                  <a:lnTo>
                    <a:pt x="352" y="816"/>
                  </a:lnTo>
                  <a:lnTo>
                    <a:pt x="332" y="812"/>
                  </a:lnTo>
                  <a:lnTo>
                    <a:pt x="313" y="808"/>
                  </a:lnTo>
                  <a:lnTo>
                    <a:pt x="294" y="803"/>
                  </a:lnTo>
                  <a:lnTo>
                    <a:pt x="274" y="797"/>
                  </a:lnTo>
                  <a:lnTo>
                    <a:pt x="257" y="790"/>
                  </a:lnTo>
                  <a:lnTo>
                    <a:pt x="238" y="782"/>
                  </a:lnTo>
                  <a:lnTo>
                    <a:pt x="220" y="773"/>
                  </a:lnTo>
                  <a:lnTo>
                    <a:pt x="202" y="763"/>
                  </a:lnTo>
                  <a:lnTo>
                    <a:pt x="186" y="752"/>
                  </a:lnTo>
                  <a:lnTo>
                    <a:pt x="168" y="741"/>
                  </a:lnTo>
                  <a:lnTo>
                    <a:pt x="152" y="727"/>
                  </a:lnTo>
                  <a:lnTo>
                    <a:pt x="137" y="714"/>
                  </a:lnTo>
                  <a:lnTo>
                    <a:pt x="120" y="700"/>
                  </a:lnTo>
                  <a:lnTo>
                    <a:pt x="120" y="700"/>
                  </a:lnTo>
                  <a:lnTo>
                    <a:pt x="106" y="684"/>
                  </a:lnTo>
                  <a:lnTo>
                    <a:pt x="93" y="669"/>
                  </a:lnTo>
                  <a:lnTo>
                    <a:pt x="81" y="652"/>
                  </a:lnTo>
                  <a:lnTo>
                    <a:pt x="68" y="636"/>
                  </a:lnTo>
                  <a:lnTo>
                    <a:pt x="57" y="618"/>
                  </a:lnTo>
                  <a:lnTo>
                    <a:pt x="48" y="600"/>
                  </a:lnTo>
                  <a:lnTo>
                    <a:pt x="38" y="583"/>
                  </a:lnTo>
                  <a:lnTo>
                    <a:pt x="30" y="564"/>
                  </a:lnTo>
                  <a:lnTo>
                    <a:pt x="23" y="546"/>
                  </a:lnTo>
                  <a:lnTo>
                    <a:pt x="18" y="527"/>
                  </a:lnTo>
                  <a:lnTo>
                    <a:pt x="12" y="508"/>
                  </a:lnTo>
                  <a:lnTo>
                    <a:pt x="8" y="488"/>
                  </a:lnTo>
                  <a:lnTo>
                    <a:pt x="5" y="468"/>
                  </a:lnTo>
                  <a:lnTo>
                    <a:pt x="3" y="449"/>
                  </a:lnTo>
                  <a:lnTo>
                    <a:pt x="1" y="430"/>
                  </a:lnTo>
                  <a:lnTo>
                    <a:pt x="0" y="409"/>
                  </a:lnTo>
                  <a:lnTo>
                    <a:pt x="1" y="390"/>
                  </a:lnTo>
                  <a:lnTo>
                    <a:pt x="3" y="371"/>
                  </a:lnTo>
                  <a:lnTo>
                    <a:pt x="5" y="351"/>
                  </a:lnTo>
                  <a:lnTo>
                    <a:pt x="8" y="331"/>
                  </a:lnTo>
                  <a:lnTo>
                    <a:pt x="12" y="312"/>
                  </a:lnTo>
                  <a:lnTo>
                    <a:pt x="18" y="293"/>
                  </a:lnTo>
                  <a:lnTo>
                    <a:pt x="23" y="274"/>
                  </a:lnTo>
                  <a:lnTo>
                    <a:pt x="30" y="255"/>
                  </a:lnTo>
                  <a:lnTo>
                    <a:pt x="38" y="237"/>
                  </a:lnTo>
                  <a:lnTo>
                    <a:pt x="48" y="219"/>
                  </a:lnTo>
                  <a:lnTo>
                    <a:pt x="57" y="202"/>
                  </a:lnTo>
                  <a:lnTo>
                    <a:pt x="68" y="184"/>
                  </a:lnTo>
                  <a:lnTo>
                    <a:pt x="81" y="168"/>
                  </a:lnTo>
                  <a:lnTo>
                    <a:pt x="93" y="151"/>
                  </a:lnTo>
                  <a:lnTo>
                    <a:pt x="106" y="135"/>
                  </a:lnTo>
                  <a:lnTo>
                    <a:pt x="120" y="120"/>
                  </a:lnTo>
                  <a:lnTo>
                    <a:pt x="120" y="120"/>
                  </a:lnTo>
                  <a:lnTo>
                    <a:pt x="137" y="105"/>
                  </a:lnTo>
                  <a:lnTo>
                    <a:pt x="152" y="91"/>
                  </a:lnTo>
                  <a:lnTo>
                    <a:pt x="168" y="79"/>
                  </a:lnTo>
                  <a:lnTo>
                    <a:pt x="186" y="68"/>
                  </a:lnTo>
                  <a:lnTo>
                    <a:pt x="202" y="57"/>
                  </a:lnTo>
                  <a:lnTo>
                    <a:pt x="220" y="46"/>
                  </a:lnTo>
                  <a:lnTo>
                    <a:pt x="238" y="38"/>
                  </a:lnTo>
                  <a:lnTo>
                    <a:pt x="257" y="30"/>
                  </a:lnTo>
                  <a:lnTo>
                    <a:pt x="274" y="23"/>
                  </a:lnTo>
                  <a:lnTo>
                    <a:pt x="294" y="16"/>
                  </a:lnTo>
                  <a:lnTo>
                    <a:pt x="313" y="12"/>
                  </a:lnTo>
                  <a:lnTo>
                    <a:pt x="332" y="8"/>
                  </a:lnTo>
                  <a:lnTo>
                    <a:pt x="352" y="4"/>
                  </a:lnTo>
                  <a:lnTo>
                    <a:pt x="371" y="1"/>
                  </a:lnTo>
                  <a:lnTo>
                    <a:pt x="391" y="0"/>
                  </a:lnTo>
                  <a:lnTo>
                    <a:pt x="411" y="0"/>
                  </a:lnTo>
                  <a:lnTo>
                    <a:pt x="430" y="0"/>
                  </a:lnTo>
                  <a:lnTo>
                    <a:pt x="451" y="1"/>
                  </a:lnTo>
                  <a:lnTo>
                    <a:pt x="470" y="4"/>
                  </a:lnTo>
                  <a:lnTo>
                    <a:pt x="489" y="8"/>
                  </a:lnTo>
                  <a:lnTo>
                    <a:pt x="508" y="12"/>
                  </a:lnTo>
                  <a:lnTo>
                    <a:pt x="527" y="16"/>
                  </a:lnTo>
                  <a:lnTo>
                    <a:pt x="546" y="23"/>
                  </a:lnTo>
                  <a:lnTo>
                    <a:pt x="565" y="30"/>
                  </a:lnTo>
                  <a:lnTo>
                    <a:pt x="583" y="38"/>
                  </a:lnTo>
                  <a:lnTo>
                    <a:pt x="601" y="46"/>
                  </a:lnTo>
                  <a:lnTo>
                    <a:pt x="619" y="57"/>
                  </a:lnTo>
                  <a:lnTo>
                    <a:pt x="636" y="68"/>
                  </a:lnTo>
                  <a:lnTo>
                    <a:pt x="653" y="79"/>
                  </a:lnTo>
                  <a:lnTo>
                    <a:pt x="669" y="91"/>
                  </a:lnTo>
                  <a:lnTo>
                    <a:pt x="685" y="105"/>
                  </a:lnTo>
                  <a:lnTo>
                    <a:pt x="700" y="120"/>
                  </a:lnTo>
                  <a:lnTo>
                    <a:pt x="700" y="120"/>
                  </a:lnTo>
                  <a:close/>
                </a:path>
              </a:pathLst>
            </a:custGeom>
            <a:solidFill>
              <a:schemeClr val="accent1"/>
            </a:solidFill>
            <a:ln>
              <a:noFill/>
            </a:ln>
          </p:spPr>
          <p:txBody>
            <a:bodyPr anchor="ctr"/>
            <a:lstStyle/>
            <a:p>
              <a:pPr algn="ctr"/>
              <a:endParaRPr dirty="0"/>
            </a:p>
          </p:txBody>
        </p:sp>
        <p:sp>
          <p:nvSpPr>
            <p:cNvPr id="7" name="Freeform: Shape 12">
              <a:extLst>
                <a:ext uri="{FF2B5EF4-FFF2-40B4-BE49-F238E27FC236}">
                  <a16:creationId xmlns:a16="http://schemas.microsoft.com/office/drawing/2014/main" id="{ACEADCF5-4C96-4341-B7D8-1315AFE58073}"/>
                </a:ext>
              </a:extLst>
            </p:cNvPr>
            <p:cNvSpPr>
              <a:spLocks/>
            </p:cNvSpPr>
            <p:nvPr/>
          </p:nvSpPr>
          <p:spPr bwMode="auto">
            <a:xfrm>
              <a:off x="4985425" y="3270765"/>
              <a:ext cx="729142" cy="729142"/>
            </a:xfrm>
            <a:custGeom>
              <a:avLst/>
              <a:gdLst>
                <a:gd name="T0" fmla="*/ 714 w 821"/>
                <a:gd name="T1" fmla="*/ 135 h 820"/>
                <a:gd name="T2" fmla="*/ 752 w 821"/>
                <a:gd name="T3" fmla="*/ 184 h 820"/>
                <a:gd name="T4" fmla="*/ 782 w 821"/>
                <a:gd name="T5" fmla="*/ 238 h 820"/>
                <a:gd name="T6" fmla="*/ 803 w 821"/>
                <a:gd name="T7" fmla="*/ 294 h 820"/>
                <a:gd name="T8" fmla="*/ 817 w 821"/>
                <a:gd name="T9" fmla="*/ 351 h 820"/>
                <a:gd name="T10" fmla="*/ 821 w 821"/>
                <a:gd name="T11" fmla="*/ 410 h 820"/>
                <a:gd name="T12" fmla="*/ 817 w 821"/>
                <a:gd name="T13" fmla="*/ 469 h 820"/>
                <a:gd name="T14" fmla="*/ 803 w 821"/>
                <a:gd name="T15" fmla="*/ 526 h 820"/>
                <a:gd name="T16" fmla="*/ 782 w 821"/>
                <a:gd name="T17" fmla="*/ 582 h 820"/>
                <a:gd name="T18" fmla="*/ 752 w 821"/>
                <a:gd name="T19" fmla="*/ 635 h 820"/>
                <a:gd name="T20" fmla="*/ 714 w 821"/>
                <a:gd name="T21" fmla="*/ 684 h 820"/>
                <a:gd name="T22" fmla="*/ 685 w 821"/>
                <a:gd name="T23" fmla="*/ 714 h 820"/>
                <a:gd name="T24" fmla="*/ 636 w 821"/>
                <a:gd name="T25" fmla="*/ 753 h 820"/>
                <a:gd name="T26" fmla="*/ 583 w 821"/>
                <a:gd name="T27" fmla="*/ 781 h 820"/>
                <a:gd name="T28" fmla="*/ 527 w 821"/>
                <a:gd name="T29" fmla="*/ 803 h 820"/>
                <a:gd name="T30" fmla="*/ 468 w 821"/>
                <a:gd name="T31" fmla="*/ 815 h 820"/>
                <a:gd name="T32" fmla="*/ 410 w 821"/>
                <a:gd name="T33" fmla="*/ 820 h 820"/>
                <a:gd name="T34" fmla="*/ 351 w 821"/>
                <a:gd name="T35" fmla="*/ 815 h 820"/>
                <a:gd name="T36" fmla="*/ 294 w 821"/>
                <a:gd name="T37" fmla="*/ 803 h 820"/>
                <a:gd name="T38" fmla="*/ 238 w 821"/>
                <a:gd name="T39" fmla="*/ 781 h 820"/>
                <a:gd name="T40" fmla="*/ 184 w 821"/>
                <a:gd name="T41" fmla="*/ 753 h 820"/>
                <a:gd name="T42" fmla="*/ 135 w 821"/>
                <a:gd name="T43" fmla="*/ 714 h 820"/>
                <a:gd name="T44" fmla="*/ 105 w 821"/>
                <a:gd name="T45" fmla="*/ 684 h 820"/>
                <a:gd name="T46" fmla="*/ 68 w 821"/>
                <a:gd name="T47" fmla="*/ 635 h 820"/>
                <a:gd name="T48" fmla="*/ 38 w 821"/>
                <a:gd name="T49" fmla="*/ 582 h 820"/>
                <a:gd name="T50" fmla="*/ 16 w 821"/>
                <a:gd name="T51" fmla="*/ 526 h 820"/>
                <a:gd name="T52" fmla="*/ 4 w 821"/>
                <a:gd name="T53" fmla="*/ 469 h 820"/>
                <a:gd name="T54" fmla="*/ 0 w 821"/>
                <a:gd name="T55" fmla="*/ 410 h 820"/>
                <a:gd name="T56" fmla="*/ 4 w 821"/>
                <a:gd name="T57" fmla="*/ 351 h 820"/>
                <a:gd name="T58" fmla="*/ 16 w 821"/>
                <a:gd name="T59" fmla="*/ 294 h 820"/>
                <a:gd name="T60" fmla="*/ 38 w 821"/>
                <a:gd name="T61" fmla="*/ 238 h 820"/>
                <a:gd name="T62" fmla="*/ 68 w 821"/>
                <a:gd name="T63" fmla="*/ 184 h 820"/>
                <a:gd name="T64" fmla="*/ 105 w 821"/>
                <a:gd name="T65" fmla="*/ 135 h 820"/>
                <a:gd name="T66" fmla="*/ 135 w 821"/>
                <a:gd name="T67" fmla="*/ 105 h 820"/>
                <a:gd name="T68" fmla="*/ 184 w 821"/>
                <a:gd name="T69" fmla="*/ 67 h 820"/>
                <a:gd name="T70" fmla="*/ 238 w 821"/>
                <a:gd name="T71" fmla="*/ 38 h 820"/>
                <a:gd name="T72" fmla="*/ 294 w 821"/>
                <a:gd name="T73" fmla="*/ 16 h 820"/>
                <a:gd name="T74" fmla="*/ 351 w 821"/>
                <a:gd name="T75" fmla="*/ 4 h 820"/>
                <a:gd name="T76" fmla="*/ 410 w 821"/>
                <a:gd name="T77" fmla="*/ 0 h 820"/>
                <a:gd name="T78" fmla="*/ 468 w 821"/>
                <a:gd name="T79" fmla="*/ 4 h 820"/>
                <a:gd name="T80" fmla="*/ 527 w 821"/>
                <a:gd name="T81" fmla="*/ 16 h 820"/>
                <a:gd name="T82" fmla="*/ 583 w 821"/>
                <a:gd name="T83" fmla="*/ 38 h 820"/>
                <a:gd name="T84" fmla="*/ 636 w 821"/>
                <a:gd name="T85" fmla="*/ 67 h 820"/>
                <a:gd name="T86" fmla="*/ 685 w 821"/>
                <a:gd name="T87" fmla="*/ 10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1" h="820">
                  <a:moveTo>
                    <a:pt x="700" y="120"/>
                  </a:moveTo>
                  <a:lnTo>
                    <a:pt x="700" y="120"/>
                  </a:lnTo>
                  <a:lnTo>
                    <a:pt x="714" y="135"/>
                  </a:lnTo>
                  <a:lnTo>
                    <a:pt x="728" y="150"/>
                  </a:lnTo>
                  <a:lnTo>
                    <a:pt x="741" y="167"/>
                  </a:lnTo>
                  <a:lnTo>
                    <a:pt x="752" y="184"/>
                  </a:lnTo>
                  <a:lnTo>
                    <a:pt x="763" y="201"/>
                  </a:lnTo>
                  <a:lnTo>
                    <a:pt x="773" y="219"/>
                  </a:lnTo>
                  <a:lnTo>
                    <a:pt x="782" y="238"/>
                  </a:lnTo>
                  <a:lnTo>
                    <a:pt x="791" y="255"/>
                  </a:lnTo>
                  <a:lnTo>
                    <a:pt x="797" y="275"/>
                  </a:lnTo>
                  <a:lnTo>
                    <a:pt x="803" y="294"/>
                  </a:lnTo>
                  <a:lnTo>
                    <a:pt x="808" y="313"/>
                  </a:lnTo>
                  <a:lnTo>
                    <a:pt x="812" y="332"/>
                  </a:lnTo>
                  <a:lnTo>
                    <a:pt x="817" y="351"/>
                  </a:lnTo>
                  <a:lnTo>
                    <a:pt x="818" y="370"/>
                  </a:lnTo>
                  <a:lnTo>
                    <a:pt x="819" y="391"/>
                  </a:lnTo>
                  <a:lnTo>
                    <a:pt x="821" y="410"/>
                  </a:lnTo>
                  <a:lnTo>
                    <a:pt x="819" y="429"/>
                  </a:lnTo>
                  <a:lnTo>
                    <a:pt x="818" y="449"/>
                  </a:lnTo>
                  <a:lnTo>
                    <a:pt x="817" y="469"/>
                  </a:lnTo>
                  <a:lnTo>
                    <a:pt x="812" y="488"/>
                  </a:lnTo>
                  <a:lnTo>
                    <a:pt x="808" y="507"/>
                  </a:lnTo>
                  <a:lnTo>
                    <a:pt x="803" y="526"/>
                  </a:lnTo>
                  <a:lnTo>
                    <a:pt x="797" y="545"/>
                  </a:lnTo>
                  <a:lnTo>
                    <a:pt x="791" y="564"/>
                  </a:lnTo>
                  <a:lnTo>
                    <a:pt x="782" y="582"/>
                  </a:lnTo>
                  <a:lnTo>
                    <a:pt x="773" y="601"/>
                  </a:lnTo>
                  <a:lnTo>
                    <a:pt x="763" y="619"/>
                  </a:lnTo>
                  <a:lnTo>
                    <a:pt x="752" y="635"/>
                  </a:lnTo>
                  <a:lnTo>
                    <a:pt x="741" y="653"/>
                  </a:lnTo>
                  <a:lnTo>
                    <a:pt x="728" y="669"/>
                  </a:lnTo>
                  <a:lnTo>
                    <a:pt x="714" y="684"/>
                  </a:lnTo>
                  <a:lnTo>
                    <a:pt x="700" y="699"/>
                  </a:lnTo>
                  <a:lnTo>
                    <a:pt x="700" y="699"/>
                  </a:lnTo>
                  <a:lnTo>
                    <a:pt x="685" y="714"/>
                  </a:lnTo>
                  <a:lnTo>
                    <a:pt x="669" y="728"/>
                  </a:lnTo>
                  <a:lnTo>
                    <a:pt x="653" y="740"/>
                  </a:lnTo>
                  <a:lnTo>
                    <a:pt x="636" y="753"/>
                  </a:lnTo>
                  <a:lnTo>
                    <a:pt x="619" y="764"/>
                  </a:lnTo>
                  <a:lnTo>
                    <a:pt x="601" y="773"/>
                  </a:lnTo>
                  <a:lnTo>
                    <a:pt x="583" y="781"/>
                  </a:lnTo>
                  <a:lnTo>
                    <a:pt x="564" y="789"/>
                  </a:lnTo>
                  <a:lnTo>
                    <a:pt x="546" y="796"/>
                  </a:lnTo>
                  <a:lnTo>
                    <a:pt x="527" y="803"/>
                  </a:lnTo>
                  <a:lnTo>
                    <a:pt x="508" y="809"/>
                  </a:lnTo>
                  <a:lnTo>
                    <a:pt x="489" y="813"/>
                  </a:lnTo>
                  <a:lnTo>
                    <a:pt x="468" y="815"/>
                  </a:lnTo>
                  <a:lnTo>
                    <a:pt x="449" y="818"/>
                  </a:lnTo>
                  <a:lnTo>
                    <a:pt x="430" y="820"/>
                  </a:lnTo>
                  <a:lnTo>
                    <a:pt x="410" y="820"/>
                  </a:lnTo>
                  <a:lnTo>
                    <a:pt x="391" y="820"/>
                  </a:lnTo>
                  <a:lnTo>
                    <a:pt x="371" y="818"/>
                  </a:lnTo>
                  <a:lnTo>
                    <a:pt x="351" y="815"/>
                  </a:lnTo>
                  <a:lnTo>
                    <a:pt x="332" y="813"/>
                  </a:lnTo>
                  <a:lnTo>
                    <a:pt x="313" y="809"/>
                  </a:lnTo>
                  <a:lnTo>
                    <a:pt x="294" y="803"/>
                  </a:lnTo>
                  <a:lnTo>
                    <a:pt x="274" y="796"/>
                  </a:lnTo>
                  <a:lnTo>
                    <a:pt x="255" y="789"/>
                  </a:lnTo>
                  <a:lnTo>
                    <a:pt x="238" y="781"/>
                  </a:lnTo>
                  <a:lnTo>
                    <a:pt x="220" y="773"/>
                  </a:lnTo>
                  <a:lnTo>
                    <a:pt x="202" y="764"/>
                  </a:lnTo>
                  <a:lnTo>
                    <a:pt x="184" y="753"/>
                  </a:lnTo>
                  <a:lnTo>
                    <a:pt x="168" y="740"/>
                  </a:lnTo>
                  <a:lnTo>
                    <a:pt x="152" y="728"/>
                  </a:lnTo>
                  <a:lnTo>
                    <a:pt x="135" y="714"/>
                  </a:lnTo>
                  <a:lnTo>
                    <a:pt x="120" y="699"/>
                  </a:lnTo>
                  <a:lnTo>
                    <a:pt x="120" y="699"/>
                  </a:lnTo>
                  <a:lnTo>
                    <a:pt x="105" y="684"/>
                  </a:lnTo>
                  <a:lnTo>
                    <a:pt x="91" y="669"/>
                  </a:lnTo>
                  <a:lnTo>
                    <a:pt x="79" y="653"/>
                  </a:lnTo>
                  <a:lnTo>
                    <a:pt x="68" y="635"/>
                  </a:lnTo>
                  <a:lnTo>
                    <a:pt x="57" y="619"/>
                  </a:lnTo>
                  <a:lnTo>
                    <a:pt x="46" y="601"/>
                  </a:lnTo>
                  <a:lnTo>
                    <a:pt x="38" y="582"/>
                  </a:lnTo>
                  <a:lnTo>
                    <a:pt x="30" y="564"/>
                  </a:lnTo>
                  <a:lnTo>
                    <a:pt x="23" y="545"/>
                  </a:lnTo>
                  <a:lnTo>
                    <a:pt x="16" y="526"/>
                  </a:lnTo>
                  <a:lnTo>
                    <a:pt x="12" y="507"/>
                  </a:lnTo>
                  <a:lnTo>
                    <a:pt x="8" y="488"/>
                  </a:lnTo>
                  <a:lnTo>
                    <a:pt x="4" y="469"/>
                  </a:lnTo>
                  <a:lnTo>
                    <a:pt x="1" y="449"/>
                  </a:lnTo>
                  <a:lnTo>
                    <a:pt x="0" y="429"/>
                  </a:lnTo>
                  <a:lnTo>
                    <a:pt x="0" y="410"/>
                  </a:lnTo>
                  <a:lnTo>
                    <a:pt x="0" y="391"/>
                  </a:lnTo>
                  <a:lnTo>
                    <a:pt x="1" y="370"/>
                  </a:lnTo>
                  <a:lnTo>
                    <a:pt x="4" y="351"/>
                  </a:lnTo>
                  <a:lnTo>
                    <a:pt x="8" y="332"/>
                  </a:lnTo>
                  <a:lnTo>
                    <a:pt x="12" y="313"/>
                  </a:lnTo>
                  <a:lnTo>
                    <a:pt x="16" y="294"/>
                  </a:lnTo>
                  <a:lnTo>
                    <a:pt x="23" y="275"/>
                  </a:lnTo>
                  <a:lnTo>
                    <a:pt x="30" y="255"/>
                  </a:lnTo>
                  <a:lnTo>
                    <a:pt x="38" y="238"/>
                  </a:lnTo>
                  <a:lnTo>
                    <a:pt x="46" y="219"/>
                  </a:lnTo>
                  <a:lnTo>
                    <a:pt x="57" y="201"/>
                  </a:lnTo>
                  <a:lnTo>
                    <a:pt x="68" y="184"/>
                  </a:lnTo>
                  <a:lnTo>
                    <a:pt x="79" y="167"/>
                  </a:lnTo>
                  <a:lnTo>
                    <a:pt x="91" y="150"/>
                  </a:lnTo>
                  <a:lnTo>
                    <a:pt x="105" y="135"/>
                  </a:lnTo>
                  <a:lnTo>
                    <a:pt x="120" y="120"/>
                  </a:lnTo>
                  <a:lnTo>
                    <a:pt x="120" y="120"/>
                  </a:lnTo>
                  <a:lnTo>
                    <a:pt x="135" y="105"/>
                  </a:lnTo>
                  <a:lnTo>
                    <a:pt x="152" y="92"/>
                  </a:lnTo>
                  <a:lnTo>
                    <a:pt x="168" y="79"/>
                  </a:lnTo>
                  <a:lnTo>
                    <a:pt x="184" y="67"/>
                  </a:lnTo>
                  <a:lnTo>
                    <a:pt x="202" y="56"/>
                  </a:lnTo>
                  <a:lnTo>
                    <a:pt x="220" y="47"/>
                  </a:lnTo>
                  <a:lnTo>
                    <a:pt x="238" y="38"/>
                  </a:lnTo>
                  <a:lnTo>
                    <a:pt x="255" y="30"/>
                  </a:lnTo>
                  <a:lnTo>
                    <a:pt x="274" y="23"/>
                  </a:lnTo>
                  <a:lnTo>
                    <a:pt x="294" y="16"/>
                  </a:lnTo>
                  <a:lnTo>
                    <a:pt x="313" y="11"/>
                  </a:lnTo>
                  <a:lnTo>
                    <a:pt x="332" y="7"/>
                  </a:lnTo>
                  <a:lnTo>
                    <a:pt x="351" y="4"/>
                  </a:lnTo>
                  <a:lnTo>
                    <a:pt x="371" y="1"/>
                  </a:lnTo>
                  <a:lnTo>
                    <a:pt x="391" y="0"/>
                  </a:lnTo>
                  <a:lnTo>
                    <a:pt x="410" y="0"/>
                  </a:lnTo>
                  <a:lnTo>
                    <a:pt x="430" y="0"/>
                  </a:lnTo>
                  <a:lnTo>
                    <a:pt x="449" y="1"/>
                  </a:lnTo>
                  <a:lnTo>
                    <a:pt x="468" y="4"/>
                  </a:lnTo>
                  <a:lnTo>
                    <a:pt x="489" y="7"/>
                  </a:lnTo>
                  <a:lnTo>
                    <a:pt x="508" y="11"/>
                  </a:lnTo>
                  <a:lnTo>
                    <a:pt x="527" y="16"/>
                  </a:lnTo>
                  <a:lnTo>
                    <a:pt x="546" y="23"/>
                  </a:lnTo>
                  <a:lnTo>
                    <a:pt x="564" y="30"/>
                  </a:lnTo>
                  <a:lnTo>
                    <a:pt x="583" y="38"/>
                  </a:lnTo>
                  <a:lnTo>
                    <a:pt x="601" y="47"/>
                  </a:lnTo>
                  <a:lnTo>
                    <a:pt x="619" y="56"/>
                  </a:lnTo>
                  <a:lnTo>
                    <a:pt x="636" y="67"/>
                  </a:lnTo>
                  <a:lnTo>
                    <a:pt x="653" y="79"/>
                  </a:lnTo>
                  <a:lnTo>
                    <a:pt x="669" y="92"/>
                  </a:lnTo>
                  <a:lnTo>
                    <a:pt x="685" y="105"/>
                  </a:lnTo>
                  <a:lnTo>
                    <a:pt x="700" y="120"/>
                  </a:lnTo>
                  <a:lnTo>
                    <a:pt x="700" y="120"/>
                  </a:lnTo>
                  <a:close/>
                </a:path>
              </a:pathLst>
            </a:custGeom>
            <a:solidFill>
              <a:schemeClr val="accent5"/>
            </a:solidFill>
            <a:ln>
              <a:noFill/>
            </a:ln>
          </p:spPr>
          <p:txBody>
            <a:bodyPr anchor="ctr"/>
            <a:lstStyle/>
            <a:p>
              <a:pPr algn="ctr"/>
              <a:endParaRPr dirty="0"/>
            </a:p>
          </p:txBody>
        </p:sp>
        <p:sp>
          <p:nvSpPr>
            <p:cNvPr id="8" name="Freeform: Shape 13">
              <a:extLst>
                <a:ext uri="{FF2B5EF4-FFF2-40B4-BE49-F238E27FC236}">
                  <a16:creationId xmlns:a16="http://schemas.microsoft.com/office/drawing/2014/main" id="{56534360-3DB7-7043-B43A-983A051652A4}"/>
                </a:ext>
              </a:extLst>
            </p:cNvPr>
            <p:cNvSpPr>
              <a:spLocks/>
            </p:cNvSpPr>
            <p:nvPr/>
          </p:nvSpPr>
          <p:spPr bwMode="auto">
            <a:xfrm>
              <a:off x="2627784" y="2295134"/>
              <a:ext cx="731811" cy="729142"/>
            </a:xfrm>
            <a:custGeom>
              <a:avLst/>
              <a:gdLst>
                <a:gd name="T0" fmla="*/ 432 w 821"/>
                <a:gd name="T1" fmla="*/ 1 h 820"/>
                <a:gd name="T2" fmla="*/ 493 w 821"/>
                <a:gd name="T3" fmla="*/ 8 h 820"/>
                <a:gd name="T4" fmla="*/ 552 w 821"/>
                <a:gd name="T5" fmla="*/ 26 h 820"/>
                <a:gd name="T6" fmla="*/ 606 w 821"/>
                <a:gd name="T7" fmla="*/ 50 h 820"/>
                <a:gd name="T8" fmla="*/ 655 w 821"/>
                <a:gd name="T9" fmla="*/ 82 h 820"/>
                <a:gd name="T10" fmla="*/ 701 w 821"/>
                <a:gd name="T11" fmla="*/ 120 h 820"/>
                <a:gd name="T12" fmla="*/ 739 w 821"/>
                <a:gd name="T13" fmla="*/ 165 h 820"/>
                <a:gd name="T14" fmla="*/ 770 w 821"/>
                <a:gd name="T15" fmla="*/ 215 h 820"/>
                <a:gd name="T16" fmla="*/ 795 w 821"/>
                <a:gd name="T17" fmla="*/ 269 h 820"/>
                <a:gd name="T18" fmla="*/ 813 w 821"/>
                <a:gd name="T19" fmla="*/ 327 h 820"/>
                <a:gd name="T20" fmla="*/ 819 w 821"/>
                <a:gd name="T21" fmla="*/ 389 h 820"/>
                <a:gd name="T22" fmla="*/ 819 w 821"/>
                <a:gd name="T23" fmla="*/ 431 h 820"/>
                <a:gd name="T24" fmla="*/ 813 w 821"/>
                <a:gd name="T25" fmla="*/ 493 h 820"/>
                <a:gd name="T26" fmla="*/ 795 w 821"/>
                <a:gd name="T27" fmla="*/ 551 h 820"/>
                <a:gd name="T28" fmla="*/ 770 w 821"/>
                <a:gd name="T29" fmla="*/ 606 h 820"/>
                <a:gd name="T30" fmla="*/ 739 w 821"/>
                <a:gd name="T31" fmla="*/ 655 h 820"/>
                <a:gd name="T32" fmla="*/ 701 w 821"/>
                <a:gd name="T33" fmla="*/ 700 h 820"/>
                <a:gd name="T34" fmla="*/ 655 w 821"/>
                <a:gd name="T35" fmla="*/ 738 h 820"/>
                <a:gd name="T36" fmla="*/ 606 w 821"/>
                <a:gd name="T37" fmla="*/ 771 h 820"/>
                <a:gd name="T38" fmla="*/ 552 w 821"/>
                <a:gd name="T39" fmla="*/ 796 h 820"/>
                <a:gd name="T40" fmla="*/ 493 w 821"/>
                <a:gd name="T41" fmla="*/ 812 h 820"/>
                <a:gd name="T42" fmla="*/ 432 w 821"/>
                <a:gd name="T43" fmla="*/ 820 h 820"/>
                <a:gd name="T44" fmla="*/ 389 w 821"/>
                <a:gd name="T45" fmla="*/ 820 h 820"/>
                <a:gd name="T46" fmla="*/ 328 w 821"/>
                <a:gd name="T47" fmla="*/ 812 h 820"/>
                <a:gd name="T48" fmla="*/ 269 w 821"/>
                <a:gd name="T49" fmla="*/ 796 h 820"/>
                <a:gd name="T50" fmla="*/ 214 w 821"/>
                <a:gd name="T51" fmla="*/ 771 h 820"/>
                <a:gd name="T52" fmla="*/ 165 w 821"/>
                <a:gd name="T53" fmla="*/ 738 h 820"/>
                <a:gd name="T54" fmla="*/ 120 w 821"/>
                <a:gd name="T55" fmla="*/ 700 h 820"/>
                <a:gd name="T56" fmla="*/ 82 w 821"/>
                <a:gd name="T57" fmla="*/ 655 h 820"/>
                <a:gd name="T58" fmla="*/ 49 w 821"/>
                <a:gd name="T59" fmla="*/ 606 h 820"/>
                <a:gd name="T60" fmla="*/ 25 w 821"/>
                <a:gd name="T61" fmla="*/ 551 h 820"/>
                <a:gd name="T62" fmla="*/ 8 w 821"/>
                <a:gd name="T63" fmla="*/ 493 h 820"/>
                <a:gd name="T64" fmla="*/ 1 w 821"/>
                <a:gd name="T65" fmla="*/ 431 h 820"/>
                <a:gd name="T66" fmla="*/ 1 w 821"/>
                <a:gd name="T67" fmla="*/ 389 h 820"/>
                <a:gd name="T68" fmla="*/ 8 w 821"/>
                <a:gd name="T69" fmla="*/ 327 h 820"/>
                <a:gd name="T70" fmla="*/ 25 w 821"/>
                <a:gd name="T71" fmla="*/ 269 h 820"/>
                <a:gd name="T72" fmla="*/ 49 w 821"/>
                <a:gd name="T73" fmla="*/ 215 h 820"/>
                <a:gd name="T74" fmla="*/ 82 w 821"/>
                <a:gd name="T75" fmla="*/ 165 h 820"/>
                <a:gd name="T76" fmla="*/ 120 w 821"/>
                <a:gd name="T77" fmla="*/ 120 h 820"/>
                <a:gd name="T78" fmla="*/ 165 w 821"/>
                <a:gd name="T79" fmla="*/ 82 h 820"/>
                <a:gd name="T80" fmla="*/ 214 w 821"/>
                <a:gd name="T81" fmla="*/ 50 h 820"/>
                <a:gd name="T82" fmla="*/ 269 w 821"/>
                <a:gd name="T83" fmla="*/ 26 h 820"/>
                <a:gd name="T84" fmla="*/ 328 w 821"/>
                <a:gd name="T85" fmla="*/ 8 h 820"/>
                <a:gd name="T86" fmla="*/ 389 w 821"/>
                <a:gd name="T87" fmla="*/ 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1" h="820">
                  <a:moveTo>
                    <a:pt x="410" y="0"/>
                  </a:moveTo>
                  <a:lnTo>
                    <a:pt x="410" y="0"/>
                  </a:lnTo>
                  <a:lnTo>
                    <a:pt x="432" y="1"/>
                  </a:lnTo>
                  <a:lnTo>
                    <a:pt x="452" y="2"/>
                  </a:lnTo>
                  <a:lnTo>
                    <a:pt x="473" y="5"/>
                  </a:lnTo>
                  <a:lnTo>
                    <a:pt x="493" y="8"/>
                  </a:lnTo>
                  <a:lnTo>
                    <a:pt x="512" y="13"/>
                  </a:lnTo>
                  <a:lnTo>
                    <a:pt x="533" y="19"/>
                  </a:lnTo>
                  <a:lnTo>
                    <a:pt x="552" y="26"/>
                  </a:lnTo>
                  <a:lnTo>
                    <a:pt x="569" y="32"/>
                  </a:lnTo>
                  <a:lnTo>
                    <a:pt x="589" y="41"/>
                  </a:lnTo>
                  <a:lnTo>
                    <a:pt x="606" y="50"/>
                  </a:lnTo>
                  <a:lnTo>
                    <a:pt x="623" y="60"/>
                  </a:lnTo>
                  <a:lnTo>
                    <a:pt x="639" y="71"/>
                  </a:lnTo>
                  <a:lnTo>
                    <a:pt x="655" y="82"/>
                  </a:lnTo>
                  <a:lnTo>
                    <a:pt x="671" y="94"/>
                  </a:lnTo>
                  <a:lnTo>
                    <a:pt x="686" y="106"/>
                  </a:lnTo>
                  <a:lnTo>
                    <a:pt x="701" y="120"/>
                  </a:lnTo>
                  <a:lnTo>
                    <a:pt x="714" y="135"/>
                  </a:lnTo>
                  <a:lnTo>
                    <a:pt x="726" y="150"/>
                  </a:lnTo>
                  <a:lnTo>
                    <a:pt x="739" y="165"/>
                  </a:lnTo>
                  <a:lnTo>
                    <a:pt x="750" y="181"/>
                  </a:lnTo>
                  <a:lnTo>
                    <a:pt x="761" y="198"/>
                  </a:lnTo>
                  <a:lnTo>
                    <a:pt x="770" y="215"/>
                  </a:lnTo>
                  <a:lnTo>
                    <a:pt x="780" y="232"/>
                  </a:lnTo>
                  <a:lnTo>
                    <a:pt x="788" y="251"/>
                  </a:lnTo>
                  <a:lnTo>
                    <a:pt x="795" y="269"/>
                  </a:lnTo>
                  <a:lnTo>
                    <a:pt x="802" y="288"/>
                  </a:lnTo>
                  <a:lnTo>
                    <a:pt x="807" y="308"/>
                  </a:lnTo>
                  <a:lnTo>
                    <a:pt x="813" y="327"/>
                  </a:lnTo>
                  <a:lnTo>
                    <a:pt x="815" y="348"/>
                  </a:lnTo>
                  <a:lnTo>
                    <a:pt x="818" y="368"/>
                  </a:lnTo>
                  <a:lnTo>
                    <a:pt x="819" y="389"/>
                  </a:lnTo>
                  <a:lnTo>
                    <a:pt x="821" y="411"/>
                  </a:lnTo>
                  <a:lnTo>
                    <a:pt x="821" y="411"/>
                  </a:lnTo>
                  <a:lnTo>
                    <a:pt x="819" y="431"/>
                  </a:lnTo>
                  <a:lnTo>
                    <a:pt x="818" y="452"/>
                  </a:lnTo>
                  <a:lnTo>
                    <a:pt x="815" y="472"/>
                  </a:lnTo>
                  <a:lnTo>
                    <a:pt x="813" y="493"/>
                  </a:lnTo>
                  <a:lnTo>
                    <a:pt x="807" y="513"/>
                  </a:lnTo>
                  <a:lnTo>
                    <a:pt x="802" y="532"/>
                  </a:lnTo>
                  <a:lnTo>
                    <a:pt x="795" y="551"/>
                  </a:lnTo>
                  <a:lnTo>
                    <a:pt x="788" y="570"/>
                  </a:lnTo>
                  <a:lnTo>
                    <a:pt x="780" y="588"/>
                  </a:lnTo>
                  <a:lnTo>
                    <a:pt x="770" y="606"/>
                  </a:lnTo>
                  <a:lnTo>
                    <a:pt x="761" y="622"/>
                  </a:lnTo>
                  <a:lnTo>
                    <a:pt x="750" y="640"/>
                  </a:lnTo>
                  <a:lnTo>
                    <a:pt x="739" y="655"/>
                  </a:lnTo>
                  <a:lnTo>
                    <a:pt x="726" y="672"/>
                  </a:lnTo>
                  <a:lnTo>
                    <a:pt x="714" y="687"/>
                  </a:lnTo>
                  <a:lnTo>
                    <a:pt x="701" y="700"/>
                  </a:lnTo>
                  <a:lnTo>
                    <a:pt x="686" y="714"/>
                  </a:lnTo>
                  <a:lnTo>
                    <a:pt x="671" y="726"/>
                  </a:lnTo>
                  <a:lnTo>
                    <a:pt x="655" y="738"/>
                  </a:lnTo>
                  <a:lnTo>
                    <a:pt x="639" y="751"/>
                  </a:lnTo>
                  <a:lnTo>
                    <a:pt x="623" y="760"/>
                  </a:lnTo>
                  <a:lnTo>
                    <a:pt x="606" y="771"/>
                  </a:lnTo>
                  <a:lnTo>
                    <a:pt x="589" y="779"/>
                  </a:lnTo>
                  <a:lnTo>
                    <a:pt x="569" y="788"/>
                  </a:lnTo>
                  <a:lnTo>
                    <a:pt x="552" y="796"/>
                  </a:lnTo>
                  <a:lnTo>
                    <a:pt x="533" y="801"/>
                  </a:lnTo>
                  <a:lnTo>
                    <a:pt x="512" y="807"/>
                  </a:lnTo>
                  <a:lnTo>
                    <a:pt x="493" y="812"/>
                  </a:lnTo>
                  <a:lnTo>
                    <a:pt x="473" y="815"/>
                  </a:lnTo>
                  <a:lnTo>
                    <a:pt x="452" y="818"/>
                  </a:lnTo>
                  <a:lnTo>
                    <a:pt x="432" y="820"/>
                  </a:lnTo>
                  <a:lnTo>
                    <a:pt x="410" y="820"/>
                  </a:lnTo>
                  <a:lnTo>
                    <a:pt x="410" y="820"/>
                  </a:lnTo>
                  <a:lnTo>
                    <a:pt x="389" y="820"/>
                  </a:lnTo>
                  <a:lnTo>
                    <a:pt x="369" y="818"/>
                  </a:lnTo>
                  <a:lnTo>
                    <a:pt x="348" y="815"/>
                  </a:lnTo>
                  <a:lnTo>
                    <a:pt x="328" y="812"/>
                  </a:lnTo>
                  <a:lnTo>
                    <a:pt x="307" y="807"/>
                  </a:lnTo>
                  <a:lnTo>
                    <a:pt x="288" y="801"/>
                  </a:lnTo>
                  <a:lnTo>
                    <a:pt x="269" y="796"/>
                  </a:lnTo>
                  <a:lnTo>
                    <a:pt x="251" y="788"/>
                  </a:lnTo>
                  <a:lnTo>
                    <a:pt x="232" y="779"/>
                  </a:lnTo>
                  <a:lnTo>
                    <a:pt x="214" y="771"/>
                  </a:lnTo>
                  <a:lnTo>
                    <a:pt x="198" y="760"/>
                  </a:lnTo>
                  <a:lnTo>
                    <a:pt x="182" y="751"/>
                  </a:lnTo>
                  <a:lnTo>
                    <a:pt x="165" y="738"/>
                  </a:lnTo>
                  <a:lnTo>
                    <a:pt x="149" y="726"/>
                  </a:lnTo>
                  <a:lnTo>
                    <a:pt x="135" y="714"/>
                  </a:lnTo>
                  <a:lnTo>
                    <a:pt x="120" y="700"/>
                  </a:lnTo>
                  <a:lnTo>
                    <a:pt x="107" y="687"/>
                  </a:lnTo>
                  <a:lnTo>
                    <a:pt x="94" y="672"/>
                  </a:lnTo>
                  <a:lnTo>
                    <a:pt x="82" y="655"/>
                  </a:lnTo>
                  <a:lnTo>
                    <a:pt x="70" y="640"/>
                  </a:lnTo>
                  <a:lnTo>
                    <a:pt x="60" y="622"/>
                  </a:lnTo>
                  <a:lnTo>
                    <a:pt x="49" y="606"/>
                  </a:lnTo>
                  <a:lnTo>
                    <a:pt x="41" y="588"/>
                  </a:lnTo>
                  <a:lnTo>
                    <a:pt x="33" y="570"/>
                  </a:lnTo>
                  <a:lnTo>
                    <a:pt x="25" y="551"/>
                  </a:lnTo>
                  <a:lnTo>
                    <a:pt x="19" y="532"/>
                  </a:lnTo>
                  <a:lnTo>
                    <a:pt x="14" y="513"/>
                  </a:lnTo>
                  <a:lnTo>
                    <a:pt x="8" y="493"/>
                  </a:lnTo>
                  <a:lnTo>
                    <a:pt x="6" y="472"/>
                  </a:lnTo>
                  <a:lnTo>
                    <a:pt x="3" y="452"/>
                  </a:lnTo>
                  <a:lnTo>
                    <a:pt x="1" y="431"/>
                  </a:lnTo>
                  <a:lnTo>
                    <a:pt x="0" y="411"/>
                  </a:lnTo>
                  <a:lnTo>
                    <a:pt x="0" y="411"/>
                  </a:lnTo>
                  <a:lnTo>
                    <a:pt x="1" y="389"/>
                  </a:lnTo>
                  <a:lnTo>
                    <a:pt x="3" y="368"/>
                  </a:lnTo>
                  <a:lnTo>
                    <a:pt x="6" y="348"/>
                  </a:lnTo>
                  <a:lnTo>
                    <a:pt x="8" y="327"/>
                  </a:lnTo>
                  <a:lnTo>
                    <a:pt x="14" y="308"/>
                  </a:lnTo>
                  <a:lnTo>
                    <a:pt x="19" y="288"/>
                  </a:lnTo>
                  <a:lnTo>
                    <a:pt x="25" y="269"/>
                  </a:lnTo>
                  <a:lnTo>
                    <a:pt x="33" y="251"/>
                  </a:lnTo>
                  <a:lnTo>
                    <a:pt x="41" y="232"/>
                  </a:lnTo>
                  <a:lnTo>
                    <a:pt x="49" y="215"/>
                  </a:lnTo>
                  <a:lnTo>
                    <a:pt x="60" y="198"/>
                  </a:lnTo>
                  <a:lnTo>
                    <a:pt x="70" y="181"/>
                  </a:lnTo>
                  <a:lnTo>
                    <a:pt x="82" y="165"/>
                  </a:lnTo>
                  <a:lnTo>
                    <a:pt x="94" y="150"/>
                  </a:lnTo>
                  <a:lnTo>
                    <a:pt x="107" y="135"/>
                  </a:lnTo>
                  <a:lnTo>
                    <a:pt x="120" y="120"/>
                  </a:lnTo>
                  <a:lnTo>
                    <a:pt x="135" y="106"/>
                  </a:lnTo>
                  <a:lnTo>
                    <a:pt x="149" y="94"/>
                  </a:lnTo>
                  <a:lnTo>
                    <a:pt x="165" y="82"/>
                  </a:lnTo>
                  <a:lnTo>
                    <a:pt x="182" y="71"/>
                  </a:lnTo>
                  <a:lnTo>
                    <a:pt x="198" y="60"/>
                  </a:lnTo>
                  <a:lnTo>
                    <a:pt x="214" y="50"/>
                  </a:lnTo>
                  <a:lnTo>
                    <a:pt x="232" y="41"/>
                  </a:lnTo>
                  <a:lnTo>
                    <a:pt x="251" y="32"/>
                  </a:lnTo>
                  <a:lnTo>
                    <a:pt x="269" y="26"/>
                  </a:lnTo>
                  <a:lnTo>
                    <a:pt x="288" y="19"/>
                  </a:lnTo>
                  <a:lnTo>
                    <a:pt x="307" y="13"/>
                  </a:lnTo>
                  <a:lnTo>
                    <a:pt x="328" y="8"/>
                  </a:lnTo>
                  <a:lnTo>
                    <a:pt x="348" y="5"/>
                  </a:lnTo>
                  <a:lnTo>
                    <a:pt x="369" y="2"/>
                  </a:lnTo>
                  <a:lnTo>
                    <a:pt x="389" y="1"/>
                  </a:lnTo>
                  <a:lnTo>
                    <a:pt x="410" y="0"/>
                  </a:lnTo>
                  <a:lnTo>
                    <a:pt x="410" y="0"/>
                  </a:lnTo>
                  <a:close/>
                </a:path>
              </a:pathLst>
            </a:custGeom>
            <a:solidFill>
              <a:schemeClr val="accent5">
                <a:lumMod val="75000"/>
              </a:schemeClr>
            </a:solidFill>
            <a:ln>
              <a:noFill/>
            </a:ln>
          </p:spPr>
          <p:txBody>
            <a:bodyPr anchor="ctr"/>
            <a:lstStyle/>
            <a:p>
              <a:pPr algn="ctr"/>
              <a:endParaRPr dirty="0"/>
            </a:p>
          </p:txBody>
        </p:sp>
        <p:sp>
          <p:nvSpPr>
            <p:cNvPr id="9" name="Freeform: Shape 14">
              <a:extLst>
                <a:ext uri="{FF2B5EF4-FFF2-40B4-BE49-F238E27FC236}">
                  <a16:creationId xmlns:a16="http://schemas.microsoft.com/office/drawing/2014/main" id="{6B5AD29E-F37C-2A45-8837-958D6AF3ADEC}"/>
                </a:ext>
              </a:extLst>
            </p:cNvPr>
            <p:cNvSpPr>
              <a:spLocks/>
            </p:cNvSpPr>
            <p:nvPr/>
          </p:nvSpPr>
          <p:spPr bwMode="auto">
            <a:xfrm>
              <a:off x="5389362" y="2295134"/>
              <a:ext cx="729142" cy="729142"/>
            </a:xfrm>
            <a:custGeom>
              <a:avLst/>
              <a:gdLst>
                <a:gd name="T0" fmla="*/ 431 w 821"/>
                <a:gd name="T1" fmla="*/ 1 h 820"/>
                <a:gd name="T2" fmla="*/ 493 w 821"/>
                <a:gd name="T3" fmla="*/ 8 h 820"/>
                <a:gd name="T4" fmla="*/ 552 w 821"/>
                <a:gd name="T5" fmla="*/ 26 h 820"/>
                <a:gd name="T6" fmla="*/ 606 w 821"/>
                <a:gd name="T7" fmla="*/ 50 h 820"/>
                <a:gd name="T8" fmla="*/ 655 w 821"/>
                <a:gd name="T9" fmla="*/ 82 h 820"/>
                <a:gd name="T10" fmla="*/ 700 w 821"/>
                <a:gd name="T11" fmla="*/ 120 h 820"/>
                <a:gd name="T12" fmla="*/ 739 w 821"/>
                <a:gd name="T13" fmla="*/ 165 h 820"/>
                <a:gd name="T14" fmla="*/ 771 w 821"/>
                <a:gd name="T15" fmla="*/ 215 h 820"/>
                <a:gd name="T16" fmla="*/ 796 w 821"/>
                <a:gd name="T17" fmla="*/ 269 h 820"/>
                <a:gd name="T18" fmla="*/ 812 w 821"/>
                <a:gd name="T19" fmla="*/ 327 h 820"/>
                <a:gd name="T20" fmla="*/ 821 w 821"/>
                <a:gd name="T21" fmla="*/ 389 h 820"/>
                <a:gd name="T22" fmla="*/ 821 w 821"/>
                <a:gd name="T23" fmla="*/ 431 h 820"/>
                <a:gd name="T24" fmla="*/ 812 w 821"/>
                <a:gd name="T25" fmla="*/ 493 h 820"/>
                <a:gd name="T26" fmla="*/ 796 w 821"/>
                <a:gd name="T27" fmla="*/ 551 h 820"/>
                <a:gd name="T28" fmla="*/ 771 w 821"/>
                <a:gd name="T29" fmla="*/ 606 h 820"/>
                <a:gd name="T30" fmla="*/ 739 w 821"/>
                <a:gd name="T31" fmla="*/ 655 h 820"/>
                <a:gd name="T32" fmla="*/ 700 w 821"/>
                <a:gd name="T33" fmla="*/ 700 h 820"/>
                <a:gd name="T34" fmla="*/ 655 w 821"/>
                <a:gd name="T35" fmla="*/ 738 h 820"/>
                <a:gd name="T36" fmla="*/ 606 w 821"/>
                <a:gd name="T37" fmla="*/ 771 h 820"/>
                <a:gd name="T38" fmla="*/ 552 w 821"/>
                <a:gd name="T39" fmla="*/ 796 h 820"/>
                <a:gd name="T40" fmla="*/ 493 w 821"/>
                <a:gd name="T41" fmla="*/ 812 h 820"/>
                <a:gd name="T42" fmla="*/ 431 w 821"/>
                <a:gd name="T43" fmla="*/ 820 h 820"/>
                <a:gd name="T44" fmla="*/ 389 w 821"/>
                <a:gd name="T45" fmla="*/ 820 h 820"/>
                <a:gd name="T46" fmla="*/ 328 w 821"/>
                <a:gd name="T47" fmla="*/ 812 h 820"/>
                <a:gd name="T48" fmla="*/ 269 w 821"/>
                <a:gd name="T49" fmla="*/ 796 h 820"/>
                <a:gd name="T50" fmla="*/ 216 w 821"/>
                <a:gd name="T51" fmla="*/ 771 h 820"/>
                <a:gd name="T52" fmla="*/ 165 w 821"/>
                <a:gd name="T53" fmla="*/ 738 h 820"/>
                <a:gd name="T54" fmla="*/ 120 w 821"/>
                <a:gd name="T55" fmla="*/ 700 h 820"/>
                <a:gd name="T56" fmla="*/ 82 w 821"/>
                <a:gd name="T57" fmla="*/ 655 h 820"/>
                <a:gd name="T58" fmla="*/ 50 w 821"/>
                <a:gd name="T59" fmla="*/ 606 h 820"/>
                <a:gd name="T60" fmla="*/ 26 w 821"/>
                <a:gd name="T61" fmla="*/ 551 h 820"/>
                <a:gd name="T62" fmla="*/ 9 w 821"/>
                <a:gd name="T63" fmla="*/ 493 h 820"/>
                <a:gd name="T64" fmla="*/ 1 w 821"/>
                <a:gd name="T65" fmla="*/ 431 h 820"/>
                <a:gd name="T66" fmla="*/ 1 w 821"/>
                <a:gd name="T67" fmla="*/ 389 h 820"/>
                <a:gd name="T68" fmla="*/ 9 w 821"/>
                <a:gd name="T69" fmla="*/ 327 h 820"/>
                <a:gd name="T70" fmla="*/ 26 w 821"/>
                <a:gd name="T71" fmla="*/ 269 h 820"/>
                <a:gd name="T72" fmla="*/ 50 w 821"/>
                <a:gd name="T73" fmla="*/ 215 h 820"/>
                <a:gd name="T74" fmla="*/ 82 w 821"/>
                <a:gd name="T75" fmla="*/ 165 h 820"/>
                <a:gd name="T76" fmla="*/ 120 w 821"/>
                <a:gd name="T77" fmla="*/ 120 h 820"/>
                <a:gd name="T78" fmla="*/ 165 w 821"/>
                <a:gd name="T79" fmla="*/ 82 h 820"/>
                <a:gd name="T80" fmla="*/ 216 w 821"/>
                <a:gd name="T81" fmla="*/ 50 h 820"/>
                <a:gd name="T82" fmla="*/ 269 w 821"/>
                <a:gd name="T83" fmla="*/ 26 h 820"/>
                <a:gd name="T84" fmla="*/ 328 w 821"/>
                <a:gd name="T85" fmla="*/ 8 h 820"/>
                <a:gd name="T86" fmla="*/ 389 w 821"/>
                <a:gd name="T87" fmla="*/ 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1" h="820">
                  <a:moveTo>
                    <a:pt x="411" y="0"/>
                  </a:moveTo>
                  <a:lnTo>
                    <a:pt x="411" y="0"/>
                  </a:lnTo>
                  <a:lnTo>
                    <a:pt x="431" y="1"/>
                  </a:lnTo>
                  <a:lnTo>
                    <a:pt x="452" y="2"/>
                  </a:lnTo>
                  <a:lnTo>
                    <a:pt x="472" y="5"/>
                  </a:lnTo>
                  <a:lnTo>
                    <a:pt x="493" y="8"/>
                  </a:lnTo>
                  <a:lnTo>
                    <a:pt x="513" y="13"/>
                  </a:lnTo>
                  <a:lnTo>
                    <a:pt x="532" y="19"/>
                  </a:lnTo>
                  <a:lnTo>
                    <a:pt x="552" y="26"/>
                  </a:lnTo>
                  <a:lnTo>
                    <a:pt x="571" y="32"/>
                  </a:lnTo>
                  <a:lnTo>
                    <a:pt x="588" y="41"/>
                  </a:lnTo>
                  <a:lnTo>
                    <a:pt x="606" y="50"/>
                  </a:lnTo>
                  <a:lnTo>
                    <a:pt x="623" y="60"/>
                  </a:lnTo>
                  <a:lnTo>
                    <a:pt x="640" y="71"/>
                  </a:lnTo>
                  <a:lnTo>
                    <a:pt x="655" y="82"/>
                  </a:lnTo>
                  <a:lnTo>
                    <a:pt x="672" y="94"/>
                  </a:lnTo>
                  <a:lnTo>
                    <a:pt x="687" y="106"/>
                  </a:lnTo>
                  <a:lnTo>
                    <a:pt x="700" y="120"/>
                  </a:lnTo>
                  <a:lnTo>
                    <a:pt x="714" y="135"/>
                  </a:lnTo>
                  <a:lnTo>
                    <a:pt x="726" y="150"/>
                  </a:lnTo>
                  <a:lnTo>
                    <a:pt x="739" y="165"/>
                  </a:lnTo>
                  <a:lnTo>
                    <a:pt x="751" y="181"/>
                  </a:lnTo>
                  <a:lnTo>
                    <a:pt x="762" y="198"/>
                  </a:lnTo>
                  <a:lnTo>
                    <a:pt x="771" y="215"/>
                  </a:lnTo>
                  <a:lnTo>
                    <a:pt x="780" y="232"/>
                  </a:lnTo>
                  <a:lnTo>
                    <a:pt x="788" y="251"/>
                  </a:lnTo>
                  <a:lnTo>
                    <a:pt x="796" y="269"/>
                  </a:lnTo>
                  <a:lnTo>
                    <a:pt x="801" y="288"/>
                  </a:lnTo>
                  <a:lnTo>
                    <a:pt x="808" y="308"/>
                  </a:lnTo>
                  <a:lnTo>
                    <a:pt x="812" y="327"/>
                  </a:lnTo>
                  <a:lnTo>
                    <a:pt x="816" y="348"/>
                  </a:lnTo>
                  <a:lnTo>
                    <a:pt x="818" y="368"/>
                  </a:lnTo>
                  <a:lnTo>
                    <a:pt x="821" y="389"/>
                  </a:lnTo>
                  <a:lnTo>
                    <a:pt x="821" y="411"/>
                  </a:lnTo>
                  <a:lnTo>
                    <a:pt x="821" y="411"/>
                  </a:lnTo>
                  <a:lnTo>
                    <a:pt x="821" y="431"/>
                  </a:lnTo>
                  <a:lnTo>
                    <a:pt x="818" y="452"/>
                  </a:lnTo>
                  <a:lnTo>
                    <a:pt x="816" y="472"/>
                  </a:lnTo>
                  <a:lnTo>
                    <a:pt x="812" y="493"/>
                  </a:lnTo>
                  <a:lnTo>
                    <a:pt x="808" y="513"/>
                  </a:lnTo>
                  <a:lnTo>
                    <a:pt x="801" y="532"/>
                  </a:lnTo>
                  <a:lnTo>
                    <a:pt x="796" y="551"/>
                  </a:lnTo>
                  <a:lnTo>
                    <a:pt x="788" y="570"/>
                  </a:lnTo>
                  <a:lnTo>
                    <a:pt x="780" y="588"/>
                  </a:lnTo>
                  <a:lnTo>
                    <a:pt x="771" y="606"/>
                  </a:lnTo>
                  <a:lnTo>
                    <a:pt x="762" y="622"/>
                  </a:lnTo>
                  <a:lnTo>
                    <a:pt x="751" y="640"/>
                  </a:lnTo>
                  <a:lnTo>
                    <a:pt x="739" y="655"/>
                  </a:lnTo>
                  <a:lnTo>
                    <a:pt x="726" y="672"/>
                  </a:lnTo>
                  <a:lnTo>
                    <a:pt x="714" y="687"/>
                  </a:lnTo>
                  <a:lnTo>
                    <a:pt x="700" y="700"/>
                  </a:lnTo>
                  <a:lnTo>
                    <a:pt x="687" y="714"/>
                  </a:lnTo>
                  <a:lnTo>
                    <a:pt x="672" y="726"/>
                  </a:lnTo>
                  <a:lnTo>
                    <a:pt x="655" y="738"/>
                  </a:lnTo>
                  <a:lnTo>
                    <a:pt x="640" y="751"/>
                  </a:lnTo>
                  <a:lnTo>
                    <a:pt x="623" y="760"/>
                  </a:lnTo>
                  <a:lnTo>
                    <a:pt x="606" y="771"/>
                  </a:lnTo>
                  <a:lnTo>
                    <a:pt x="588" y="779"/>
                  </a:lnTo>
                  <a:lnTo>
                    <a:pt x="571" y="788"/>
                  </a:lnTo>
                  <a:lnTo>
                    <a:pt x="552" y="796"/>
                  </a:lnTo>
                  <a:lnTo>
                    <a:pt x="532" y="801"/>
                  </a:lnTo>
                  <a:lnTo>
                    <a:pt x="513" y="807"/>
                  </a:lnTo>
                  <a:lnTo>
                    <a:pt x="493" y="812"/>
                  </a:lnTo>
                  <a:lnTo>
                    <a:pt x="472" y="815"/>
                  </a:lnTo>
                  <a:lnTo>
                    <a:pt x="452" y="818"/>
                  </a:lnTo>
                  <a:lnTo>
                    <a:pt x="431" y="820"/>
                  </a:lnTo>
                  <a:lnTo>
                    <a:pt x="411" y="820"/>
                  </a:lnTo>
                  <a:lnTo>
                    <a:pt x="411" y="820"/>
                  </a:lnTo>
                  <a:lnTo>
                    <a:pt x="389" y="820"/>
                  </a:lnTo>
                  <a:lnTo>
                    <a:pt x="369" y="818"/>
                  </a:lnTo>
                  <a:lnTo>
                    <a:pt x="348" y="815"/>
                  </a:lnTo>
                  <a:lnTo>
                    <a:pt x="328" y="812"/>
                  </a:lnTo>
                  <a:lnTo>
                    <a:pt x="308" y="807"/>
                  </a:lnTo>
                  <a:lnTo>
                    <a:pt x="288" y="801"/>
                  </a:lnTo>
                  <a:lnTo>
                    <a:pt x="269" y="796"/>
                  </a:lnTo>
                  <a:lnTo>
                    <a:pt x="251" y="788"/>
                  </a:lnTo>
                  <a:lnTo>
                    <a:pt x="233" y="779"/>
                  </a:lnTo>
                  <a:lnTo>
                    <a:pt x="216" y="771"/>
                  </a:lnTo>
                  <a:lnTo>
                    <a:pt x="198" y="760"/>
                  </a:lnTo>
                  <a:lnTo>
                    <a:pt x="181" y="751"/>
                  </a:lnTo>
                  <a:lnTo>
                    <a:pt x="165" y="738"/>
                  </a:lnTo>
                  <a:lnTo>
                    <a:pt x="150" y="726"/>
                  </a:lnTo>
                  <a:lnTo>
                    <a:pt x="135" y="714"/>
                  </a:lnTo>
                  <a:lnTo>
                    <a:pt x="120" y="700"/>
                  </a:lnTo>
                  <a:lnTo>
                    <a:pt x="106" y="687"/>
                  </a:lnTo>
                  <a:lnTo>
                    <a:pt x="94" y="672"/>
                  </a:lnTo>
                  <a:lnTo>
                    <a:pt x="82" y="655"/>
                  </a:lnTo>
                  <a:lnTo>
                    <a:pt x="71" y="640"/>
                  </a:lnTo>
                  <a:lnTo>
                    <a:pt x="60" y="622"/>
                  </a:lnTo>
                  <a:lnTo>
                    <a:pt x="50" y="606"/>
                  </a:lnTo>
                  <a:lnTo>
                    <a:pt x="41" y="588"/>
                  </a:lnTo>
                  <a:lnTo>
                    <a:pt x="33" y="570"/>
                  </a:lnTo>
                  <a:lnTo>
                    <a:pt x="26" y="551"/>
                  </a:lnTo>
                  <a:lnTo>
                    <a:pt x="19" y="532"/>
                  </a:lnTo>
                  <a:lnTo>
                    <a:pt x="14" y="513"/>
                  </a:lnTo>
                  <a:lnTo>
                    <a:pt x="9" y="493"/>
                  </a:lnTo>
                  <a:lnTo>
                    <a:pt x="5" y="472"/>
                  </a:lnTo>
                  <a:lnTo>
                    <a:pt x="3" y="452"/>
                  </a:lnTo>
                  <a:lnTo>
                    <a:pt x="1" y="431"/>
                  </a:lnTo>
                  <a:lnTo>
                    <a:pt x="0" y="411"/>
                  </a:lnTo>
                  <a:lnTo>
                    <a:pt x="0" y="411"/>
                  </a:lnTo>
                  <a:lnTo>
                    <a:pt x="1" y="389"/>
                  </a:lnTo>
                  <a:lnTo>
                    <a:pt x="3" y="368"/>
                  </a:lnTo>
                  <a:lnTo>
                    <a:pt x="5" y="348"/>
                  </a:lnTo>
                  <a:lnTo>
                    <a:pt x="9" y="327"/>
                  </a:lnTo>
                  <a:lnTo>
                    <a:pt x="14" y="308"/>
                  </a:lnTo>
                  <a:lnTo>
                    <a:pt x="19" y="288"/>
                  </a:lnTo>
                  <a:lnTo>
                    <a:pt x="26" y="269"/>
                  </a:lnTo>
                  <a:lnTo>
                    <a:pt x="33" y="251"/>
                  </a:lnTo>
                  <a:lnTo>
                    <a:pt x="41" y="232"/>
                  </a:lnTo>
                  <a:lnTo>
                    <a:pt x="50" y="215"/>
                  </a:lnTo>
                  <a:lnTo>
                    <a:pt x="60" y="198"/>
                  </a:lnTo>
                  <a:lnTo>
                    <a:pt x="71" y="181"/>
                  </a:lnTo>
                  <a:lnTo>
                    <a:pt x="82" y="165"/>
                  </a:lnTo>
                  <a:lnTo>
                    <a:pt x="94" y="150"/>
                  </a:lnTo>
                  <a:lnTo>
                    <a:pt x="106" y="135"/>
                  </a:lnTo>
                  <a:lnTo>
                    <a:pt x="120" y="120"/>
                  </a:lnTo>
                  <a:lnTo>
                    <a:pt x="135" y="106"/>
                  </a:lnTo>
                  <a:lnTo>
                    <a:pt x="150" y="94"/>
                  </a:lnTo>
                  <a:lnTo>
                    <a:pt x="165" y="82"/>
                  </a:lnTo>
                  <a:lnTo>
                    <a:pt x="181" y="71"/>
                  </a:lnTo>
                  <a:lnTo>
                    <a:pt x="198" y="60"/>
                  </a:lnTo>
                  <a:lnTo>
                    <a:pt x="216" y="50"/>
                  </a:lnTo>
                  <a:lnTo>
                    <a:pt x="233" y="41"/>
                  </a:lnTo>
                  <a:lnTo>
                    <a:pt x="251" y="32"/>
                  </a:lnTo>
                  <a:lnTo>
                    <a:pt x="269" y="26"/>
                  </a:lnTo>
                  <a:lnTo>
                    <a:pt x="288" y="19"/>
                  </a:lnTo>
                  <a:lnTo>
                    <a:pt x="308" y="13"/>
                  </a:lnTo>
                  <a:lnTo>
                    <a:pt x="328" y="8"/>
                  </a:lnTo>
                  <a:lnTo>
                    <a:pt x="348" y="5"/>
                  </a:lnTo>
                  <a:lnTo>
                    <a:pt x="369" y="2"/>
                  </a:lnTo>
                  <a:lnTo>
                    <a:pt x="389" y="1"/>
                  </a:lnTo>
                  <a:lnTo>
                    <a:pt x="411" y="0"/>
                  </a:lnTo>
                  <a:lnTo>
                    <a:pt x="411" y="0"/>
                  </a:lnTo>
                  <a:close/>
                </a:path>
              </a:pathLst>
            </a:custGeom>
            <a:solidFill>
              <a:schemeClr val="accent4"/>
            </a:solidFill>
            <a:ln>
              <a:noFill/>
            </a:ln>
          </p:spPr>
          <p:txBody>
            <a:bodyPr anchor="ctr"/>
            <a:lstStyle/>
            <a:p>
              <a:pPr algn="ctr"/>
              <a:endParaRPr dirty="0"/>
            </a:p>
          </p:txBody>
        </p:sp>
        <p:sp>
          <p:nvSpPr>
            <p:cNvPr id="10" name="Freeform: Shape 15">
              <a:extLst>
                <a:ext uri="{FF2B5EF4-FFF2-40B4-BE49-F238E27FC236}">
                  <a16:creationId xmlns:a16="http://schemas.microsoft.com/office/drawing/2014/main" id="{EBF40991-0ACA-7148-820E-13F8F1660776}"/>
                </a:ext>
              </a:extLst>
            </p:cNvPr>
            <p:cNvSpPr>
              <a:spLocks/>
            </p:cNvSpPr>
            <p:nvPr/>
          </p:nvSpPr>
          <p:spPr bwMode="auto">
            <a:xfrm>
              <a:off x="3031721" y="3270765"/>
              <a:ext cx="731811" cy="729142"/>
            </a:xfrm>
            <a:custGeom>
              <a:avLst/>
              <a:gdLst>
                <a:gd name="T0" fmla="*/ 137 w 821"/>
                <a:gd name="T1" fmla="*/ 105 h 820"/>
                <a:gd name="T2" fmla="*/ 186 w 821"/>
                <a:gd name="T3" fmla="*/ 67 h 820"/>
                <a:gd name="T4" fmla="*/ 238 w 821"/>
                <a:gd name="T5" fmla="*/ 38 h 820"/>
                <a:gd name="T6" fmla="*/ 294 w 821"/>
                <a:gd name="T7" fmla="*/ 16 h 820"/>
                <a:gd name="T8" fmla="*/ 352 w 821"/>
                <a:gd name="T9" fmla="*/ 4 h 820"/>
                <a:gd name="T10" fmla="*/ 411 w 821"/>
                <a:gd name="T11" fmla="*/ 0 h 820"/>
                <a:gd name="T12" fmla="*/ 470 w 821"/>
                <a:gd name="T13" fmla="*/ 4 h 820"/>
                <a:gd name="T14" fmla="*/ 527 w 821"/>
                <a:gd name="T15" fmla="*/ 16 h 820"/>
                <a:gd name="T16" fmla="*/ 583 w 821"/>
                <a:gd name="T17" fmla="*/ 38 h 820"/>
                <a:gd name="T18" fmla="*/ 636 w 821"/>
                <a:gd name="T19" fmla="*/ 67 h 820"/>
                <a:gd name="T20" fmla="*/ 685 w 821"/>
                <a:gd name="T21" fmla="*/ 105 h 820"/>
                <a:gd name="T22" fmla="*/ 715 w 821"/>
                <a:gd name="T23" fmla="*/ 135 h 820"/>
                <a:gd name="T24" fmla="*/ 754 w 821"/>
                <a:gd name="T25" fmla="*/ 184 h 820"/>
                <a:gd name="T26" fmla="*/ 782 w 821"/>
                <a:gd name="T27" fmla="*/ 238 h 820"/>
                <a:gd name="T28" fmla="*/ 804 w 821"/>
                <a:gd name="T29" fmla="*/ 294 h 820"/>
                <a:gd name="T30" fmla="*/ 817 w 821"/>
                <a:gd name="T31" fmla="*/ 351 h 820"/>
                <a:gd name="T32" fmla="*/ 821 w 821"/>
                <a:gd name="T33" fmla="*/ 410 h 820"/>
                <a:gd name="T34" fmla="*/ 817 w 821"/>
                <a:gd name="T35" fmla="*/ 469 h 820"/>
                <a:gd name="T36" fmla="*/ 804 w 821"/>
                <a:gd name="T37" fmla="*/ 526 h 820"/>
                <a:gd name="T38" fmla="*/ 782 w 821"/>
                <a:gd name="T39" fmla="*/ 582 h 820"/>
                <a:gd name="T40" fmla="*/ 754 w 821"/>
                <a:gd name="T41" fmla="*/ 635 h 820"/>
                <a:gd name="T42" fmla="*/ 715 w 821"/>
                <a:gd name="T43" fmla="*/ 684 h 820"/>
                <a:gd name="T44" fmla="*/ 685 w 821"/>
                <a:gd name="T45" fmla="*/ 714 h 820"/>
                <a:gd name="T46" fmla="*/ 636 w 821"/>
                <a:gd name="T47" fmla="*/ 753 h 820"/>
                <a:gd name="T48" fmla="*/ 583 w 821"/>
                <a:gd name="T49" fmla="*/ 781 h 820"/>
                <a:gd name="T50" fmla="*/ 527 w 821"/>
                <a:gd name="T51" fmla="*/ 803 h 820"/>
                <a:gd name="T52" fmla="*/ 470 w 821"/>
                <a:gd name="T53" fmla="*/ 815 h 820"/>
                <a:gd name="T54" fmla="*/ 411 w 821"/>
                <a:gd name="T55" fmla="*/ 820 h 820"/>
                <a:gd name="T56" fmla="*/ 352 w 821"/>
                <a:gd name="T57" fmla="*/ 815 h 820"/>
                <a:gd name="T58" fmla="*/ 294 w 821"/>
                <a:gd name="T59" fmla="*/ 803 h 820"/>
                <a:gd name="T60" fmla="*/ 238 w 821"/>
                <a:gd name="T61" fmla="*/ 781 h 820"/>
                <a:gd name="T62" fmla="*/ 186 w 821"/>
                <a:gd name="T63" fmla="*/ 753 h 820"/>
                <a:gd name="T64" fmla="*/ 137 w 821"/>
                <a:gd name="T65" fmla="*/ 714 h 820"/>
                <a:gd name="T66" fmla="*/ 106 w 821"/>
                <a:gd name="T67" fmla="*/ 684 h 820"/>
                <a:gd name="T68" fmla="*/ 68 w 821"/>
                <a:gd name="T69" fmla="*/ 635 h 820"/>
                <a:gd name="T70" fmla="*/ 38 w 821"/>
                <a:gd name="T71" fmla="*/ 582 h 820"/>
                <a:gd name="T72" fmla="*/ 18 w 821"/>
                <a:gd name="T73" fmla="*/ 526 h 820"/>
                <a:gd name="T74" fmla="*/ 5 w 821"/>
                <a:gd name="T75" fmla="*/ 469 h 820"/>
                <a:gd name="T76" fmla="*/ 0 w 821"/>
                <a:gd name="T77" fmla="*/ 410 h 820"/>
                <a:gd name="T78" fmla="*/ 5 w 821"/>
                <a:gd name="T79" fmla="*/ 351 h 820"/>
                <a:gd name="T80" fmla="*/ 18 w 821"/>
                <a:gd name="T81" fmla="*/ 294 h 820"/>
                <a:gd name="T82" fmla="*/ 38 w 821"/>
                <a:gd name="T83" fmla="*/ 238 h 820"/>
                <a:gd name="T84" fmla="*/ 68 w 821"/>
                <a:gd name="T85" fmla="*/ 184 h 820"/>
                <a:gd name="T86" fmla="*/ 106 w 821"/>
                <a:gd name="T87" fmla="*/ 13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1" h="820">
                  <a:moveTo>
                    <a:pt x="120" y="120"/>
                  </a:moveTo>
                  <a:lnTo>
                    <a:pt x="120" y="120"/>
                  </a:lnTo>
                  <a:lnTo>
                    <a:pt x="137" y="105"/>
                  </a:lnTo>
                  <a:lnTo>
                    <a:pt x="152" y="92"/>
                  </a:lnTo>
                  <a:lnTo>
                    <a:pt x="168" y="79"/>
                  </a:lnTo>
                  <a:lnTo>
                    <a:pt x="186" y="67"/>
                  </a:lnTo>
                  <a:lnTo>
                    <a:pt x="202" y="56"/>
                  </a:lnTo>
                  <a:lnTo>
                    <a:pt x="220" y="47"/>
                  </a:lnTo>
                  <a:lnTo>
                    <a:pt x="238" y="38"/>
                  </a:lnTo>
                  <a:lnTo>
                    <a:pt x="257" y="30"/>
                  </a:lnTo>
                  <a:lnTo>
                    <a:pt x="274" y="23"/>
                  </a:lnTo>
                  <a:lnTo>
                    <a:pt x="294" y="16"/>
                  </a:lnTo>
                  <a:lnTo>
                    <a:pt x="313" y="11"/>
                  </a:lnTo>
                  <a:lnTo>
                    <a:pt x="332" y="7"/>
                  </a:lnTo>
                  <a:lnTo>
                    <a:pt x="352" y="4"/>
                  </a:lnTo>
                  <a:lnTo>
                    <a:pt x="371" y="1"/>
                  </a:lnTo>
                  <a:lnTo>
                    <a:pt x="391" y="0"/>
                  </a:lnTo>
                  <a:lnTo>
                    <a:pt x="411" y="0"/>
                  </a:lnTo>
                  <a:lnTo>
                    <a:pt x="430" y="0"/>
                  </a:lnTo>
                  <a:lnTo>
                    <a:pt x="451" y="1"/>
                  </a:lnTo>
                  <a:lnTo>
                    <a:pt x="470" y="4"/>
                  </a:lnTo>
                  <a:lnTo>
                    <a:pt x="489" y="7"/>
                  </a:lnTo>
                  <a:lnTo>
                    <a:pt x="508" y="11"/>
                  </a:lnTo>
                  <a:lnTo>
                    <a:pt x="527" y="16"/>
                  </a:lnTo>
                  <a:lnTo>
                    <a:pt x="546" y="23"/>
                  </a:lnTo>
                  <a:lnTo>
                    <a:pt x="565" y="30"/>
                  </a:lnTo>
                  <a:lnTo>
                    <a:pt x="583" y="38"/>
                  </a:lnTo>
                  <a:lnTo>
                    <a:pt x="601" y="47"/>
                  </a:lnTo>
                  <a:lnTo>
                    <a:pt x="619" y="56"/>
                  </a:lnTo>
                  <a:lnTo>
                    <a:pt x="636" y="67"/>
                  </a:lnTo>
                  <a:lnTo>
                    <a:pt x="653" y="79"/>
                  </a:lnTo>
                  <a:lnTo>
                    <a:pt x="669" y="92"/>
                  </a:lnTo>
                  <a:lnTo>
                    <a:pt x="685" y="105"/>
                  </a:lnTo>
                  <a:lnTo>
                    <a:pt x="700" y="120"/>
                  </a:lnTo>
                  <a:lnTo>
                    <a:pt x="700" y="120"/>
                  </a:lnTo>
                  <a:lnTo>
                    <a:pt x="715" y="135"/>
                  </a:lnTo>
                  <a:lnTo>
                    <a:pt x="729" y="150"/>
                  </a:lnTo>
                  <a:lnTo>
                    <a:pt x="741" y="167"/>
                  </a:lnTo>
                  <a:lnTo>
                    <a:pt x="754" y="184"/>
                  </a:lnTo>
                  <a:lnTo>
                    <a:pt x="763" y="201"/>
                  </a:lnTo>
                  <a:lnTo>
                    <a:pt x="774" y="219"/>
                  </a:lnTo>
                  <a:lnTo>
                    <a:pt x="782" y="238"/>
                  </a:lnTo>
                  <a:lnTo>
                    <a:pt x="791" y="255"/>
                  </a:lnTo>
                  <a:lnTo>
                    <a:pt x="797" y="275"/>
                  </a:lnTo>
                  <a:lnTo>
                    <a:pt x="804" y="294"/>
                  </a:lnTo>
                  <a:lnTo>
                    <a:pt x="808" y="313"/>
                  </a:lnTo>
                  <a:lnTo>
                    <a:pt x="814" y="332"/>
                  </a:lnTo>
                  <a:lnTo>
                    <a:pt x="817" y="351"/>
                  </a:lnTo>
                  <a:lnTo>
                    <a:pt x="819" y="370"/>
                  </a:lnTo>
                  <a:lnTo>
                    <a:pt x="821" y="391"/>
                  </a:lnTo>
                  <a:lnTo>
                    <a:pt x="821" y="410"/>
                  </a:lnTo>
                  <a:lnTo>
                    <a:pt x="821" y="429"/>
                  </a:lnTo>
                  <a:lnTo>
                    <a:pt x="819" y="449"/>
                  </a:lnTo>
                  <a:lnTo>
                    <a:pt x="817" y="469"/>
                  </a:lnTo>
                  <a:lnTo>
                    <a:pt x="814" y="488"/>
                  </a:lnTo>
                  <a:lnTo>
                    <a:pt x="808" y="507"/>
                  </a:lnTo>
                  <a:lnTo>
                    <a:pt x="804" y="526"/>
                  </a:lnTo>
                  <a:lnTo>
                    <a:pt x="797" y="545"/>
                  </a:lnTo>
                  <a:lnTo>
                    <a:pt x="791" y="564"/>
                  </a:lnTo>
                  <a:lnTo>
                    <a:pt x="782" y="582"/>
                  </a:lnTo>
                  <a:lnTo>
                    <a:pt x="774" y="601"/>
                  </a:lnTo>
                  <a:lnTo>
                    <a:pt x="763" y="619"/>
                  </a:lnTo>
                  <a:lnTo>
                    <a:pt x="754" y="635"/>
                  </a:lnTo>
                  <a:lnTo>
                    <a:pt x="741" y="653"/>
                  </a:lnTo>
                  <a:lnTo>
                    <a:pt x="729" y="669"/>
                  </a:lnTo>
                  <a:lnTo>
                    <a:pt x="715" y="684"/>
                  </a:lnTo>
                  <a:lnTo>
                    <a:pt x="700" y="699"/>
                  </a:lnTo>
                  <a:lnTo>
                    <a:pt x="700" y="699"/>
                  </a:lnTo>
                  <a:lnTo>
                    <a:pt x="685" y="714"/>
                  </a:lnTo>
                  <a:lnTo>
                    <a:pt x="669" y="728"/>
                  </a:lnTo>
                  <a:lnTo>
                    <a:pt x="653" y="740"/>
                  </a:lnTo>
                  <a:lnTo>
                    <a:pt x="636" y="753"/>
                  </a:lnTo>
                  <a:lnTo>
                    <a:pt x="619" y="764"/>
                  </a:lnTo>
                  <a:lnTo>
                    <a:pt x="601" y="773"/>
                  </a:lnTo>
                  <a:lnTo>
                    <a:pt x="583" y="781"/>
                  </a:lnTo>
                  <a:lnTo>
                    <a:pt x="565" y="789"/>
                  </a:lnTo>
                  <a:lnTo>
                    <a:pt x="546" y="796"/>
                  </a:lnTo>
                  <a:lnTo>
                    <a:pt x="527" y="803"/>
                  </a:lnTo>
                  <a:lnTo>
                    <a:pt x="508" y="809"/>
                  </a:lnTo>
                  <a:lnTo>
                    <a:pt x="489" y="813"/>
                  </a:lnTo>
                  <a:lnTo>
                    <a:pt x="470" y="815"/>
                  </a:lnTo>
                  <a:lnTo>
                    <a:pt x="451" y="818"/>
                  </a:lnTo>
                  <a:lnTo>
                    <a:pt x="430" y="820"/>
                  </a:lnTo>
                  <a:lnTo>
                    <a:pt x="411" y="820"/>
                  </a:lnTo>
                  <a:lnTo>
                    <a:pt x="391" y="820"/>
                  </a:lnTo>
                  <a:lnTo>
                    <a:pt x="371" y="818"/>
                  </a:lnTo>
                  <a:lnTo>
                    <a:pt x="352" y="815"/>
                  </a:lnTo>
                  <a:lnTo>
                    <a:pt x="332" y="813"/>
                  </a:lnTo>
                  <a:lnTo>
                    <a:pt x="313" y="809"/>
                  </a:lnTo>
                  <a:lnTo>
                    <a:pt x="294" y="803"/>
                  </a:lnTo>
                  <a:lnTo>
                    <a:pt x="274" y="796"/>
                  </a:lnTo>
                  <a:lnTo>
                    <a:pt x="257" y="789"/>
                  </a:lnTo>
                  <a:lnTo>
                    <a:pt x="238" y="781"/>
                  </a:lnTo>
                  <a:lnTo>
                    <a:pt x="220" y="773"/>
                  </a:lnTo>
                  <a:lnTo>
                    <a:pt x="202" y="764"/>
                  </a:lnTo>
                  <a:lnTo>
                    <a:pt x="186" y="753"/>
                  </a:lnTo>
                  <a:lnTo>
                    <a:pt x="168" y="740"/>
                  </a:lnTo>
                  <a:lnTo>
                    <a:pt x="152" y="728"/>
                  </a:lnTo>
                  <a:lnTo>
                    <a:pt x="137" y="714"/>
                  </a:lnTo>
                  <a:lnTo>
                    <a:pt x="120" y="699"/>
                  </a:lnTo>
                  <a:lnTo>
                    <a:pt x="120" y="699"/>
                  </a:lnTo>
                  <a:lnTo>
                    <a:pt x="106" y="684"/>
                  </a:lnTo>
                  <a:lnTo>
                    <a:pt x="93" y="669"/>
                  </a:lnTo>
                  <a:lnTo>
                    <a:pt x="81" y="653"/>
                  </a:lnTo>
                  <a:lnTo>
                    <a:pt x="68" y="635"/>
                  </a:lnTo>
                  <a:lnTo>
                    <a:pt x="57" y="619"/>
                  </a:lnTo>
                  <a:lnTo>
                    <a:pt x="48" y="601"/>
                  </a:lnTo>
                  <a:lnTo>
                    <a:pt x="38" y="582"/>
                  </a:lnTo>
                  <a:lnTo>
                    <a:pt x="30" y="564"/>
                  </a:lnTo>
                  <a:lnTo>
                    <a:pt x="23" y="545"/>
                  </a:lnTo>
                  <a:lnTo>
                    <a:pt x="18" y="526"/>
                  </a:lnTo>
                  <a:lnTo>
                    <a:pt x="12" y="507"/>
                  </a:lnTo>
                  <a:lnTo>
                    <a:pt x="8" y="488"/>
                  </a:lnTo>
                  <a:lnTo>
                    <a:pt x="5" y="469"/>
                  </a:lnTo>
                  <a:lnTo>
                    <a:pt x="3" y="449"/>
                  </a:lnTo>
                  <a:lnTo>
                    <a:pt x="1" y="429"/>
                  </a:lnTo>
                  <a:lnTo>
                    <a:pt x="0" y="410"/>
                  </a:lnTo>
                  <a:lnTo>
                    <a:pt x="1" y="391"/>
                  </a:lnTo>
                  <a:lnTo>
                    <a:pt x="3" y="370"/>
                  </a:lnTo>
                  <a:lnTo>
                    <a:pt x="5" y="351"/>
                  </a:lnTo>
                  <a:lnTo>
                    <a:pt x="8" y="332"/>
                  </a:lnTo>
                  <a:lnTo>
                    <a:pt x="12" y="313"/>
                  </a:lnTo>
                  <a:lnTo>
                    <a:pt x="18" y="294"/>
                  </a:lnTo>
                  <a:lnTo>
                    <a:pt x="23" y="275"/>
                  </a:lnTo>
                  <a:lnTo>
                    <a:pt x="30" y="255"/>
                  </a:lnTo>
                  <a:lnTo>
                    <a:pt x="38" y="238"/>
                  </a:lnTo>
                  <a:lnTo>
                    <a:pt x="48" y="219"/>
                  </a:lnTo>
                  <a:lnTo>
                    <a:pt x="57" y="201"/>
                  </a:lnTo>
                  <a:lnTo>
                    <a:pt x="68" y="184"/>
                  </a:lnTo>
                  <a:lnTo>
                    <a:pt x="81" y="167"/>
                  </a:lnTo>
                  <a:lnTo>
                    <a:pt x="93" y="150"/>
                  </a:lnTo>
                  <a:lnTo>
                    <a:pt x="106" y="135"/>
                  </a:lnTo>
                  <a:lnTo>
                    <a:pt x="120" y="120"/>
                  </a:lnTo>
                  <a:lnTo>
                    <a:pt x="120" y="120"/>
                  </a:lnTo>
                  <a:close/>
                </a:path>
              </a:pathLst>
            </a:custGeom>
            <a:solidFill>
              <a:schemeClr val="accent1">
                <a:lumMod val="75000"/>
              </a:schemeClr>
            </a:solidFill>
            <a:ln>
              <a:noFill/>
            </a:ln>
          </p:spPr>
          <p:txBody>
            <a:bodyPr anchor="ctr"/>
            <a:lstStyle/>
            <a:p>
              <a:pPr algn="ctr"/>
              <a:endParaRPr dirty="0"/>
            </a:p>
          </p:txBody>
        </p:sp>
        <p:sp>
          <p:nvSpPr>
            <p:cNvPr id="11" name="Freeform: Shape 16">
              <a:extLst>
                <a:ext uri="{FF2B5EF4-FFF2-40B4-BE49-F238E27FC236}">
                  <a16:creationId xmlns:a16="http://schemas.microsoft.com/office/drawing/2014/main" id="{78881C46-C18C-1740-8629-934B4A9B94B6}"/>
                </a:ext>
              </a:extLst>
            </p:cNvPr>
            <p:cNvSpPr>
              <a:spLocks/>
            </p:cNvSpPr>
            <p:nvPr/>
          </p:nvSpPr>
          <p:spPr bwMode="auto">
            <a:xfrm>
              <a:off x="4985425" y="1319503"/>
              <a:ext cx="729142" cy="729142"/>
            </a:xfrm>
            <a:custGeom>
              <a:avLst/>
              <a:gdLst>
                <a:gd name="T0" fmla="*/ 135 w 821"/>
                <a:gd name="T1" fmla="*/ 105 h 820"/>
                <a:gd name="T2" fmla="*/ 184 w 821"/>
                <a:gd name="T3" fmla="*/ 68 h 820"/>
                <a:gd name="T4" fmla="*/ 238 w 821"/>
                <a:gd name="T5" fmla="*/ 38 h 820"/>
                <a:gd name="T6" fmla="*/ 294 w 821"/>
                <a:gd name="T7" fmla="*/ 16 h 820"/>
                <a:gd name="T8" fmla="*/ 351 w 821"/>
                <a:gd name="T9" fmla="*/ 4 h 820"/>
                <a:gd name="T10" fmla="*/ 410 w 821"/>
                <a:gd name="T11" fmla="*/ 0 h 820"/>
                <a:gd name="T12" fmla="*/ 468 w 821"/>
                <a:gd name="T13" fmla="*/ 4 h 820"/>
                <a:gd name="T14" fmla="*/ 527 w 821"/>
                <a:gd name="T15" fmla="*/ 16 h 820"/>
                <a:gd name="T16" fmla="*/ 583 w 821"/>
                <a:gd name="T17" fmla="*/ 38 h 820"/>
                <a:gd name="T18" fmla="*/ 636 w 821"/>
                <a:gd name="T19" fmla="*/ 68 h 820"/>
                <a:gd name="T20" fmla="*/ 685 w 821"/>
                <a:gd name="T21" fmla="*/ 105 h 820"/>
                <a:gd name="T22" fmla="*/ 714 w 821"/>
                <a:gd name="T23" fmla="*/ 135 h 820"/>
                <a:gd name="T24" fmla="*/ 752 w 821"/>
                <a:gd name="T25" fmla="*/ 184 h 820"/>
                <a:gd name="T26" fmla="*/ 782 w 821"/>
                <a:gd name="T27" fmla="*/ 237 h 820"/>
                <a:gd name="T28" fmla="*/ 803 w 821"/>
                <a:gd name="T29" fmla="*/ 293 h 820"/>
                <a:gd name="T30" fmla="*/ 817 w 821"/>
                <a:gd name="T31" fmla="*/ 351 h 820"/>
                <a:gd name="T32" fmla="*/ 821 w 821"/>
                <a:gd name="T33" fmla="*/ 409 h 820"/>
                <a:gd name="T34" fmla="*/ 817 w 821"/>
                <a:gd name="T35" fmla="*/ 468 h 820"/>
                <a:gd name="T36" fmla="*/ 803 w 821"/>
                <a:gd name="T37" fmla="*/ 527 h 820"/>
                <a:gd name="T38" fmla="*/ 782 w 821"/>
                <a:gd name="T39" fmla="*/ 583 h 820"/>
                <a:gd name="T40" fmla="*/ 752 w 821"/>
                <a:gd name="T41" fmla="*/ 636 h 820"/>
                <a:gd name="T42" fmla="*/ 714 w 821"/>
                <a:gd name="T43" fmla="*/ 684 h 820"/>
                <a:gd name="T44" fmla="*/ 685 w 821"/>
                <a:gd name="T45" fmla="*/ 714 h 820"/>
                <a:gd name="T46" fmla="*/ 636 w 821"/>
                <a:gd name="T47" fmla="*/ 752 h 820"/>
                <a:gd name="T48" fmla="*/ 583 w 821"/>
                <a:gd name="T49" fmla="*/ 782 h 820"/>
                <a:gd name="T50" fmla="*/ 527 w 821"/>
                <a:gd name="T51" fmla="*/ 803 h 820"/>
                <a:gd name="T52" fmla="*/ 468 w 821"/>
                <a:gd name="T53" fmla="*/ 816 h 820"/>
                <a:gd name="T54" fmla="*/ 410 w 821"/>
                <a:gd name="T55" fmla="*/ 820 h 820"/>
                <a:gd name="T56" fmla="*/ 351 w 821"/>
                <a:gd name="T57" fmla="*/ 816 h 820"/>
                <a:gd name="T58" fmla="*/ 294 w 821"/>
                <a:gd name="T59" fmla="*/ 803 h 820"/>
                <a:gd name="T60" fmla="*/ 238 w 821"/>
                <a:gd name="T61" fmla="*/ 782 h 820"/>
                <a:gd name="T62" fmla="*/ 184 w 821"/>
                <a:gd name="T63" fmla="*/ 752 h 820"/>
                <a:gd name="T64" fmla="*/ 135 w 821"/>
                <a:gd name="T65" fmla="*/ 714 h 820"/>
                <a:gd name="T66" fmla="*/ 105 w 821"/>
                <a:gd name="T67" fmla="*/ 684 h 820"/>
                <a:gd name="T68" fmla="*/ 68 w 821"/>
                <a:gd name="T69" fmla="*/ 636 h 820"/>
                <a:gd name="T70" fmla="*/ 38 w 821"/>
                <a:gd name="T71" fmla="*/ 583 h 820"/>
                <a:gd name="T72" fmla="*/ 16 w 821"/>
                <a:gd name="T73" fmla="*/ 527 h 820"/>
                <a:gd name="T74" fmla="*/ 4 w 821"/>
                <a:gd name="T75" fmla="*/ 468 h 820"/>
                <a:gd name="T76" fmla="*/ 0 w 821"/>
                <a:gd name="T77" fmla="*/ 409 h 820"/>
                <a:gd name="T78" fmla="*/ 4 w 821"/>
                <a:gd name="T79" fmla="*/ 351 h 820"/>
                <a:gd name="T80" fmla="*/ 16 w 821"/>
                <a:gd name="T81" fmla="*/ 293 h 820"/>
                <a:gd name="T82" fmla="*/ 38 w 821"/>
                <a:gd name="T83" fmla="*/ 237 h 820"/>
                <a:gd name="T84" fmla="*/ 68 w 821"/>
                <a:gd name="T85" fmla="*/ 184 h 820"/>
                <a:gd name="T86" fmla="*/ 105 w 821"/>
                <a:gd name="T87" fmla="*/ 13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1" h="820">
                  <a:moveTo>
                    <a:pt x="120" y="120"/>
                  </a:moveTo>
                  <a:lnTo>
                    <a:pt x="120" y="120"/>
                  </a:lnTo>
                  <a:lnTo>
                    <a:pt x="135" y="105"/>
                  </a:lnTo>
                  <a:lnTo>
                    <a:pt x="152" y="91"/>
                  </a:lnTo>
                  <a:lnTo>
                    <a:pt x="168" y="79"/>
                  </a:lnTo>
                  <a:lnTo>
                    <a:pt x="184" y="68"/>
                  </a:lnTo>
                  <a:lnTo>
                    <a:pt x="202" y="57"/>
                  </a:lnTo>
                  <a:lnTo>
                    <a:pt x="220" y="46"/>
                  </a:lnTo>
                  <a:lnTo>
                    <a:pt x="238" y="38"/>
                  </a:lnTo>
                  <a:lnTo>
                    <a:pt x="255" y="30"/>
                  </a:lnTo>
                  <a:lnTo>
                    <a:pt x="274" y="23"/>
                  </a:lnTo>
                  <a:lnTo>
                    <a:pt x="294" y="16"/>
                  </a:lnTo>
                  <a:lnTo>
                    <a:pt x="313" y="12"/>
                  </a:lnTo>
                  <a:lnTo>
                    <a:pt x="332" y="8"/>
                  </a:lnTo>
                  <a:lnTo>
                    <a:pt x="351" y="4"/>
                  </a:lnTo>
                  <a:lnTo>
                    <a:pt x="371" y="1"/>
                  </a:lnTo>
                  <a:lnTo>
                    <a:pt x="391" y="0"/>
                  </a:lnTo>
                  <a:lnTo>
                    <a:pt x="410" y="0"/>
                  </a:lnTo>
                  <a:lnTo>
                    <a:pt x="430" y="0"/>
                  </a:lnTo>
                  <a:lnTo>
                    <a:pt x="449" y="1"/>
                  </a:lnTo>
                  <a:lnTo>
                    <a:pt x="468" y="4"/>
                  </a:lnTo>
                  <a:lnTo>
                    <a:pt x="489" y="8"/>
                  </a:lnTo>
                  <a:lnTo>
                    <a:pt x="508" y="12"/>
                  </a:lnTo>
                  <a:lnTo>
                    <a:pt x="527" y="16"/>
                  </a:lnTo>
                  <a:lnTo>
                    <a:pt x="546" y="23"/>
                  </a:lnTo>
                  <a:lnTo>
                    <a:pt x="564" y="30"/>
                  </a:lnTo>
                  <a:lnTo>
                    <a:pt x="583" y="38"/>
                  </a:lnTo>
                  <a:lnTo>
                    <a:pt x="601" y="46"/>
                  </a:lnTo>
                  <a:lnTo>
                    <a:pt x="619" y="57"/>
                  </a:lnTo>
                  <a:lnTo>
                    <a:pt x="636" y="68"/>
                  </a:lnTo>
                  <a:lnTo>
                    <a:pt x="653" y="79"/>
                  </a:lnTo>
                  <a:lnTo>
                    <a:pt x="669" y="91"/>
                  </a:lnTo>
                  <a:lnTo>
                    <a:pt x="685" y="105"/>
                  </a:lnTo>
                  <a:lnTo>
                    <a:pt x="700" y="120"/>
                  </a:lnTo>
                  <a:lnTo>
                    <a:pt x="700" y="120"/>
                  </a:lnTo>
                  <a:lnTo>
                    <a:pt x="714" y="135"/>
                  </a:lnTo>
                  <a:lnTo>
                    <a:pt x="728" y="151"/>
                  </a:lnTo>
                  <a:lnTo>
                    <a:pt x="741" y="168"/>
                  </a:lnTo>
                  <a:lnTo>
                    <a:pt x="752" y="184"/>
                  </a:lnTo>
                  <a:lnTo>
                    <a:pt x="763" y="202"/>
                  </a:lnTo>
                  <a:lnTo>
                    <a:pt x="773" y="219"/>
                  </a:lnTo>
                  <a:lnTo>
                    <a:pt x="782" y="237"/>
                  </a:lnTo>
                  <a:lnTo>
                    <a:pt x="791" y="255"/>
                  </a:lnTo>
                  <a:lnTo>
                    <a:pt x="797" y="274"/>
                  </a:lnTo>
                  <a:lnTo>
                    <a:pt x="803" y="293"/>
                  </a:lnTo>
                  <a:lnTo>
                    <a:pt x="808" y="312"/>
                  </a:lnTo>
                  <a:lnTo>
                    <a:pt x="812" y="331"/>
                  </a:lnTo>
                  <a:lnTo>
                    <a:pt x="817" y="351"/>
                  </a:lnTo>
                  <a:lnTo>
                    <a:pt x="818" y="371"/>
                  </a:lnTo>
                  <a:lnTo>
                    <a:pt x="819" y="390"/>
                  </a:lnTo>
                  <a:lnTo>
                    <a:pt x="821" y="409"/>
                  </a:lnTo>
                  <a:lnTo>
                    <a:pt x="819" y="430"/>
                  </a:lnTo>
                  <a:lnTo>
                    <a:pt x="818" y="449"/>
                  </a:lnTo>
                  <a:lnTo>
                    <a:pt x="817" y="468"/>
                  </a:lnTo>
                  <a:lnTo>
                    <a:pt x="812" y="488"/>
                  </a:lnTo>
                  <a:lnTo>
                    <a:pt x="808" y="508"/>
                  </a:lnTo>
                  <a:lnTo>
                    <a:pt x="803" y="527"/>
                  </a:lnTo>
                  <a:lnTo>
                    <a:pt x="797" y="546"/>
                  </a:lnTo>
                  <a:lnTo>
                    <a:pt x="791" y="564"/>
                  </a:lnTo>
                  <a:lnTo>
                    <a:pt x="782" y="583"/>
                  </a:lnTo>
                  <a:lnTo>
                    <a:pt x="773" y="600"/>
                  </a:lnTo>
                  <a:lnTo>
                    <a:pt x="763" y="618"/>
                  </a:lnTo>
                  <a:lnTo>
                    <a:pt x="752" y="636"/>
                  </a:lnTo>
                  <a:lnTo>
                    <a:pt x="741" y="652"/>
                  </a:lnTo>
                  <a:lnTo>
                    <a:pt x="728" y="669"/>
                  </a:lnTo>
                  <a:lnTo>
                    <a:pt x="714" y="684"/>
                  </a:lnTo>
                  <a:lnTo>
                    <a:pt x="700" y="700"/>
                  </a:lnTo>
                  <a:lnTo>
                    <a:pt x="700" y="700"/>
                  </a:lnTo>
                  <a:lnTo>
                    <a:pt x="685" y="714"/>
                  </a:lnTo>
                  <a:lnTo>
                    <a:pt x="669" y="727"/>
                  </a:lnTo>
                  <a:lnTo>
                    <a:pt x="653" y="741"/>
                  </a:lnTo>
                  <a:lnTo>
                    <a:pt x="636" y="752"/>
                  </a:lnTo>
                  <a:lnTo>
                    <a:pt x="619" y="763"/>
                  </a:lnTo>
                  <a:lnTo>
                    <a:pt x="601" y="773"/>
                  </a:lnTo>
                  <a:lnTo>
                    <a:pt x="583" y="782"/>
                  </a:lnTo>
                  <a:lnTo>
                    <a:pt x="564" y="790"/>
                  </a:lnTo>
                  <a:lnTo>
                    <a:pt x="546" y="797"/>
                  </a:lnTo>
                  <a:lnTo>
                    <a:pt x="527" y="803"/>
                  </a:lnTo>
                  <a:lnTo>
                    <a:pt x="508" y="808"/>
                  </a:lnTo>
                  <a:lnTo>
                    <a:pt x="489" y="812"/>
                  </a:lnTo>
                  <a:lnTo>
                    <a:pt x="468" y="816"/>
                  </a:lnTo>
                  <a:lnTo>
                    <a:pt x="449" y="818"/>
                  </a:lnTo>
                  <a:lnTo>
                    <a:pt x="430" y="819"/>
                  </a:lnTo>
                  <a:lnTo>
                    <a:pt x="410" y="820"/>
                  </a:lnTo>
                  <a:lnTo>
                    <a:pt x="391" y="819"/>
                  </a:lnTo>
                  <a:lnTo>
                    <a:pt x="371" y="818"/>
                  </a:lnTo>
                  <a:lnTo>
                    <a:pt x="351" y="816"/>
                  </a:lnTo>
                  <a:lnTo>
                    <a:pt x="332" y="812"/>
                  </a:lnTo>
                  <a:lnTo>
                    <a:pt x="313" y="808"/>
                  </a:lnTo>
                  <a:lnTo>
                    <a:pt x="294" y="803"/>
                  </a:lnTo>
                  <a:lnTo>
                    <a:pt x="274" y="797"/>
                  </a:lnTo>
                  <a:lnTo>
                    <a:pt x="255" y="790"/>
                  </a:lnTo>
                  <a:lnTo>
                    <a:pt x="238" y="782"/>
                  </a:lnTo>
                  <a:lnTo>
                    <a:pt x="220" y="773"/>
                  </a:lnTo>
                  <a:lnTo>
                    <a:pt x="202" y="763"/>
                  </a:lnTo>
                  <a:lnTo>
                    <a:pt x="184" y="752"/>
                  </a:lnTo>
                  <a:lnTo>
                    <a:pt x="168" y="741"/>
                  </a:lnTo>
                  <a:lnTo>
                    <a:pt x="152" y="727"/>
                  </a:lnTo>
                  <a:lnTo>
                    <a:pt x="135" y="714"/>
                  </a:lnTo>
                  <a:lnTo>
                    <a:pt x="120" y="700"/>
                  </a:lnTo>
                  <a:lnTo>
                    <a:pt x="120" y="700"/>
                  </a:lnTo>
                  <a:lnTo>
                    <a:pt x="105" y="684"/>
                  </a:lnTo>
                  <a:lnTo>
                    <a:pt x="91" y="669"/>
                  </a:lnTo>
                  <a:lnTo>
                    <a:pt x="79" y="652"/>
                  </a:lnTo>
                  <a:lnTo>
                    <a:pt x="68" y="636"/>
                  </a:lnTo>
                  <a:lnTo>
                    <a:pt x="57" y="618"/>
                  </a:lnTo>
                  <a:lnTo>
                    <a:pt x="46" y="600"/>
                  </a:lnTo>
                  <a:lnTo>
                    <a:pt x="38" y="583"/>
                  </a:lnTo>
                  <a:lnTo>
                    <a:pt x="30" y="564"/>
                  </a:lnTo>
                  <a:lnTo>
                    <a:pt x="23" y="546"/>
                  </a:lnTo>
                  <a:lnTo>
                    <a:pt x="16" y="527"/>
                  </a:lnTo>
                  <a:lnTo>
                    <a:pt x="12" y="508"/>
                  </a:lnTo>
                  <a:lnTo>
                    <a:pt x="8" y="488"/>
                  </a:lnTo>
                  <a:lnTo>
                    <a:pt x="4" y="468"/>
                  </a:lnTo>
                  <a:lnTo>
                    <a:pt x="1" y="449"/>
                  </a:lnTo>
                  <a:lnTo>
                    <a:pt x="0" y="430"/>
                  </a:lnTo>
                  <a:lnTo>
                    <a:pt x="0" y="409"/>
                  </a:lnTo>
                  <a:lnTo>
                    <a:pt x="0" y="390"/>
                  </a:lnTo>
                  <a:lnTo>
                    <a:pt x="1" y="371"/>
                  </a:lnTo>
                  <a:lnTo>
                    <a:pt x="4" y="351"/>
                  </a:lnTo>
                  <a:lnTo>
                    <a:pt x="8" y="331"/>
                  </a:lnTo>
                  <a:lnTo>
                    <a:pt x="12" y="312"/>
                  </a:lnTo>
                  <a:lnTo>
                    <a:pt x="16" y="293"/>
                  </a:lnTo>
                  <a:lnTo>
                    <a:pt x="23" y="274"/>
                  </a:lnTo>
                  <a:lnTo>
                    <a:pt x="30" y="255"/>
                  </a:lnTo>
                  <a:lnTo>
                    <a:pt x="38" y="237"/>
                  </a:lnTo>
                  <a:lnTo>
                    <a:pt x="46" y="219"/>
                  </a:lnTo>
                  <a:lnTo>
                    <a:pt x="57" y="202"/>
                  </a:lnTo>
                  <a:lnTo>
                    <a:pt x="68" y="184"/>
                  </a:lnTo>
                  <a:lnTo>
                    <a:pt x="79" y="168"/>
                  </a:lnTo>
                  <a:lnTo>
                    <a:pt x="91" y="151"/>
                  </a:lnTo>
                  <a:lnTo>
                    <a:pt x="105" y="135"/>
                  </a:lnTo>
                  <a:lnTo>
                    <a:pt x="120" y="120"/>
                  </a:lnTo>
                  <a:lnTo>
                    <a:pt x="120" y="120"/>
                  </a:lnTo>
                  <a:close/>
                </a:path>
              </a:pathLst>
            </a:custGeom>
            <a:solidFill>
              <a:schemeClr val="accent3"/>
            </a:solidFill>
            <a:ln>
              <a:noFill/>
            </a:ln>
          </p:spPr>
          <p:txBody>
            <a:bodyPr anchor="ctr"/>
            <a:lstStyle/>
            <a:p>
              <a:pPr algn="ctr"/>
              <a:endParaRPr dirty="0"/>
            </a:p>
          </p:txBody>
        </p:sp>
      </p:grpSp>
      <p:sp>
        <p:nvSpPr>
          <p:cNvPr id="12" name="Freeform: Shape 17">
            <a:extLst>
              <a:ext uri="{FF2B5EF4-FFF2-40B4-BE49-F238E27FC236}">
                <a16:creationId xmlns:a16="http://schemas.microsoft.com/office/drawing/2014/main" id="{5FDC63ED-9332-A640-8FD2-29234B1E1A25}"/>
              </a:ext>
            </a:extLst>
          </p:cNvPr>
          <p:cNvSpPr>
            <a:spLocks/>
          </p:cNvSpPr>
          <p:nvPr/>
        </p:nvSpPr>
        <p:spPr bwMode="auto">
          <a:xfrm>
            <a:off x="3841296" y="2126640"/>
            <a:ext cx="1063924" cy="1066132"/>
          </a:xfrm>
          <a:custGeom>
            <a:avLst/>
            <a:gdLst>
              <a:gd name="T0" fmla="*/ 1446 w 1447"/>
              <a:gd name="T1" fmla="*/ 761 h 1448"/>
              <a:gd name="T2" fmla="*/ 1432 w 1447"/>
              <a:gd name="T3" fmla="*/ 868 h 1448"/>
              <a:gd name="T4" fmla="*/ 1404 w 1447"/>
              <a:gd name="T5" fmla="*/ 972 h 1448"/>
              <a:gd name="T6" fmla="*/ 1360 w 1447"/>
              <a:gd name="T7" fmla="*/ 1068 h 1448"/>
              <a:gd name="T8" fmla="*/ 1304 w 1447"/>
              <a:gd name="T9" fmla="*/ 1157 h 1448"/>
              <a:gd name="T10" fmla="*/ 1236 w 1447"/>
              <a:gd name="T11" fmla="*/ 1234 h 1448"/>
              <a:gd name="T12" fmla="*/ 1157 w 1447"/>
              <a:gd name="T13" fmla="*/ 1303 h 1448"/>
              <a:gd name="T14" fmla="*/ 1069 w 1447"/>
              <a:gd name="T15" fmla="*/ 1360 h 1448"/>
              <a:gd name="T16" fmla="*/ 972 w 1447"/>
              <a:gd name="T17" fmla="*/ 1404 h 1448"/>
              <a:gd name="T18" fmla="*/ 870 w 1447"/>
              <a:gd name="T19" fmla="*/ 1433 h 1448"/>
              <a:gd name="T20" fmla="*/ 761 w 1447"/>
              <a:gd name="T21" fmla="*/ 1446 h 1448"/>
              <a:gd name="T22" fmla="*/ 687 w 1447"/>
              <a:gd name="T23" fmla="*/ 1446 h 1448"/>
              <a:gd name="T24" fmla="*/ 578 w 1447"/>
              <a:gd name="T25" fmla="*/ 1433 h 1448"/>
              <a:gd name="T26" fmla="*/ 475 w 1447"/>
              <a:gd name="T27" fmla="*/ 1404 h 1448"/>
              <a:gd name="T28" fmla="*/ 378 w 1447"/>
              <a:gd name="T29" fmla="*/ 1360 h 1448"/>
              <a:gd name="T30" fmla="*/ 291 w 1447"/>
              <a:gd name="T31" fmla="*/ 1303 h 1448"/>
              <a:gd name="T32" fmla="*/ 212 w 1447"/>
              <a:gd name="T33" fmla="*/ 1234 h 1448"/>
              <a:gd name="T34" fmla="*/ 143 w 1447"/>
              <a:gd name="T35" fmla="*/ 1157 h 1448"/>
              <a:gd name="T36" fmla="*/ 88 w 1447"/>
              <a:gd name="T37" fmla="*/ 1068 h 1448"/>
              <a:gd name="T38" fmla="*/ 44 w 1447"/>
              <a:gd name="T39" fmla="*/ 972 h 1448"/>
              <a:gd name="T40" fmla="*/ 15 w 1447"/>
              <a:gd name="T41" fmla="*/ 868 h 1448"/>
              <a:gd name="T42" fmla="*/ 1 w 1447"/>
              <a:gd name="T43" fmla="*/ 761 h 1448"/>
              <a:gd name="T44" fmla="*/ 1 w 1447"/>
              <a:gd name="T45" fmla="*/ 685 h 1448"/>
              <a:gd name="T46" fmla="*/ 15 w 1447"/>
              <a:gd name="T47" fmla="*/ 578 h 1448"/>
              <a:gd name="T48" fmla="*/ 44 w 1447"/>
              <a:gd name="T49" fmla="*/ 474 h 1448"/>
              <a:gd name="T50" fmla="*/ 88 w 1447"/>
              <a:gd name="T51" fmla="*/ 378 h 1448"/>
              <a:gd name="T52" fmla="*/ 143 w 1447"/>
              <a:gd name="T53" fmla="*/ 291 h 1448"/>
              <a:gd name="T54" fmla="*/ 212 w 1447"/>
              <a:gd name="T55" fmla="*/ 212 h 1448"/>
              <a:gd name="T56" fmla="*/ 291 w 1447"/>
              <a:gd name="T57" fmla="*/ 143 h 1448"/>
              <a:gd name="T58" fmla="*/ 378 w 1447"/>
              <a:gd name="T59" fmla="*/ 87 h 1448"/>
              <a:gd name="T60" fmla="*/ 475 w 1447"/>
              <a:gd name="T61" fmla="*/ 44 h 1448"/>
              <a:gd name="T62" fmla="*/ 578 w 1447"/>
              <a:gd name="T63" fmla="*/ 14 h 1448"/>
              <a:gd name="T64" fmla="*/ 687 w 1447"/>
              <a:gd name="T65" fmla="*/ 0 h 1448"/>
              <a:gd name="T66" fmla="*/ 761 w 1447"/>
              <a:gd name="T67" fmla="*/ 0 h 1448"/>
              <a:gd name="T68" fmla="*/ 870 w 1447"/>
              <a:gd name="T69" fmla="*/ 14 h 1448"/>
              <a:gd name="T70" fmla="*/ 972 w 1447"/>
              <a:gd name="T71" fmla="*/ 44 h 1448"/>
              <a:gd name="T72" fmla="*/ 1069 w 1447"/>
              <a:gd name="T73" fmla="*/ 87 h 1448"/>
              <a:gd name="T74" fmla="*/ 1157 w 1447"/>
              <a:gd name="T75" fmla="*/ 143 h 1448"/>
              <a:gd name="T76" fmla="*/ 1236 w 1447"/>
              <a:gd name="T77" fmla="*/ 212 h 1448"/>
              <a:gd name="T78" fmla="*/ 1304 w 1447"/>
              <a:gd name="T79" fmla="*/ 291 h 1448"/>
              <a:gd name="T80" fmla="*/ 1360 w 1447"/>
              <a:gd name="T81" fmla="*/ 378 h 1448"/>
              <a:gd name="T82" fmla="*/ 1404 w 1447"/>
              <a:gd name="T83" fmla="*/ 474 h 1448"/>
              <a:gd name="T84" fmla="*/ 1432 w 1447"/>
              <a:gd name="T85" fmla="*/ 578 h 1448"/>
              <a:gd name="T86" fmla="*/ 1446 w 1447"/>
              <a:gd name="T87" fmla="*/ 685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7" h="1448">
                <a:moveTo>
                  <a:pt x="1447" y="724"/>
                </a:moveTo>
                <a:lnTo>
                  <a:pt x="1447" y="724"/>
                </a:lnTo>
                <a:lnTo>
                  <a:pt x="1446" y="761"/>
                </a:lnTo>
                <a:lnTo>
                  <a:pt x="1443" y="797"/>
                </a:lnTo>
                <a:lnTo>
                  <a:pt x="1439" y="833"/>
                </a:lnTo>
                <a:lnTo>
                  <a:pt x="1432" y="868"/>
                </a:lnTo>
                <a:lnTo>
                  <a:pt x="1424" y="904"/>
                </a:lnTo>
                <a:lnTo>
                  <a:pt x="1415" y="938"/>
                </a:lnTo>
                <a:lnTo>
                  <a:pt x="1404" y="972"/>
                </a:lnTo>
                <a:lnTo>
                  <a:pt x="1390" y="1005"/>
                </a:lnTo>
                <a:lnTo>
                  <a:pt x="1376" y="1036"/>
                </a:lnTo>
                <a:lnTo>
                  <a:pt x="1360" y="1068"/>
                </a:lnTo>
                <a:lnTo>
                  <a:pt x="1342" y="1098"/>
                </a:lnTo>
                <a:lnTo>
                  <a:pt x="1325" y="1128"/>
                </a:lnTo>
                <a:lnTo>
                  <a:pt x="1304" y="1157"/>
                </a:lnTo>
                <a:lnTo>
                  <a:pt x="1282" y="1184"/>
                </a:lnTo>
                <a:lnTo>
                  <a:pt x="1259" y="1210"/>
                </a:lnTo>
                <a:lnTo>
                  <a:pt x="1236" y="1234"/>
                </a:lnTo>
                <a:lnTo>
                  <a:pt x="1210" y="1259"/>
                </a:lnTo>
                <a:lnTo>
                  <a:pt x="1184" y="1282"/>
                </a:lnTo>
                <a:lnTo>
                  <a:pt x="1157" y="1303"/>
                </a:lnTo>
                <a:lnTo>
                  <a:pt x="1128" y="1323"/>
                </a:lnTo>
                <a:lnTo>
                  <a:pt x="1099" y="1342"/>
                </a:lnTo>
                <a:lnTo>
                  <a:pt x="1069" y="1360"/>
                </a:lnTo>
                <a:lnTo>
                  <a:pt x="1038" y="1375"/>
                </a:lnTo>
                <a:lnTo>
                  <a:pt x="1005" y="1390"/>
                </a:lnTo>
                <a:lnTo>
                  <a:pt x="972" y="1404"/>
                </a:lnTo>
                <a:lnTo>
                  <a:pt x="940" y="1415"/>
                </a:lnTo>
                <a:lnTo>
                  <a:pt x="905" y="1424"/>
                </a:lnTo>
                <a:lnTo>
                  <a:pt x="870" y="1433"/>
                </a:lnTo>
                <a:lnTo>
                  <a:pt x="834" y="1439"/>
                </a:lnTo>
                <a:lnTo>
                  <a:pt x="798" y="1443"/>
                </a:lnTo>
                <a:lnTo>
                  <a:pt x="761" y="1446"/>
                </a:lnTo>
                <a:lnTo>
                  <a:pt x="724" y="1448"/>
                </a:lnTo>
                <a:lnTo>
                  <a:pt x="724" y="1448"/>
                </a:lnTo>
                <a:lnTo>
                  <a:pt x="687" y="1446"/>
                </a:lnTo>
                <a:lnTo>
                  <a:pt x="650" y="1443"/>
                </a:lnTo>
                <a:lnTo>
                  <a:pt x="613" y="1439"/>
                </a:lnTo>
                <a:lnTo>
                  <a:pt x="578" y="1433"/>
                </a:lnTo>
                <a:lnTo>
                  <a:pt x="544" y="1424"/>
                </a:lnTo>
                <a:lnTo>
                  <a:pt x="508" y="1415"/>
                </a:lnTo>
                <a:lnTo>
                  <a:pt x="475" y="1404"/>
                </a:lnTo>
                <a:lnTo>
                  <a:pt x="443" y="1390"/>
                </a:lnTo>
                <a:lnTo>
                  <a:pt x="410" y="1375"/>
                </a:lnTo>
                <a:lnTo>
                  <a:pt x="378" y="1360"/>
                </a:lnTo>
                <a:lnTo>
                  <a:pt x="348" y="1342"/>
                </a:lnTo>
                <a:lnTo>
                  <a:pt x="320" y="1323"/>
                </a:lnTo>
                <a:lnTo>
                  <a:pt x="291" y="1303"/>
                </a:lnTo>
                <a:lnTo>
                  <a:pt x="264" y="1282"/>
                </a:lnTo>
                <a:lnTo>
                  <a:pt x="238" y="1259"/>
                </a:lnTo>
                <a:lnTo>
                  <a:pt x="212" y="1234"/>
                </a:lnTo>
                <a:lnTo>
                  <a:pt x="189" y="1210"/>
                </a:lnTo>
                <a:lnTo>
                  <a:pt x="165" y="1184"/>
                </a:lnTo>
                <a:lnTo>
                  <a:pt x="143" y="1157"/>
                </a:lnTo>
                <a:lnTo>
                  <a:pt x="124" y="1128"/>
                </a:lnTo>
                <a:lnTo>
                  <a:pt x="105" y="1098"/>
                </a:lnTo>
                <a:lnTo>
                  <a:pt x="88" y="1068"/>
                </a:lnTo>
                <a:lnTo>
                  <a:pt x="71" y="1036"/>
                </a:lnTo>
                <a:lnTo>
                  <a:pt x="57" y="1005"/>
                </a:lnTo>
                <a:lnTo>
                  <a:pt x="44" y="972"/>
                </a:lnTo>
                <a:lnTo>
                  <a:pt x="33" y="938"/>
                </a:lnTo>
                <a:lnTo>
                  <a:pt x="23" y="904"/>
                </a:lnTo>
                <a:lnTo>
                  <a:pt x="15" y="868"/>
                </a:lnTo>
                <a:lnTo>
                  <a:pt x="8" y="833"/>
                </a:lnTo>
                <a:lnTo>
                  <a:pt x="4" y="797"/>
                </a:lnTo>
                <a:lnTo>
                  <a:pt x="1" y="761"/>
                </a:lnTo>
                <a:lnTo>
                  <a:pt x="0" y="724"/>
                </a:lnTo>
                <a:lnTo>
                  <a:pt x="0" y="724"/>
                </a:lnTo>
                <a:lnTo>
                  <a:pt x="1" y="685"/>
                </a:lnTo>
                <a:lnTo>
                  <a:pt x="4" y="649"/>
                </a:lnTo>
                <a:lnTo>
                  <a:pt x="8" y="613"/>
                </a:lnTo>
                <a:lnTo>
                  <a:pt x="15" y="578"/>
                </a:lnTo>
                <a:lnTo>
                  <a:pt x="23" y="542"/>
                </a:lnTo>
                <a:lnTo>
                  <a:pt x="33" y="508"/>
                </a:lnTo>
                <a:lnTo>
                  <a:pt x="44" y="474"/>
                </a:lnTo>
                <a:lnTo>
                  <a:pt x="57" y="441"/>
                </a:lnTo>
                <a:lnTo>
                  <a:pt x="71" y="410"/>
                </a:lnTo>
                <a:lnTo>
                  <a:pt x="88" y="378"/>
                </a:lnTo>
                <a:lnTo>
                  <a:pt x="105" y="348"/>
                </a:lnTo>
                <a:lnTo>
                  <a:pt x="124" y="318"/>
                </a:lnTo>
                <a:lnTo>
                  <a:pt x="143" y="291"/>
                </a:lnTo>
                <a:lnTo>
                  <a:pt x="165" y="263"/>
                </a:lnTo>
                <a:lnTo>
                  <a:pt x="189" y="236"/>
                </a:lnTo>
                <a:lnTo>
                  <a:pt x="212" y="212"/>
                </a:lnTo>
                <a:lnTo>
                  <a:pt x="238" y="187"/>
                </a:lnTo>
                <a:lnTo>
                  <a:pt x="264" y="165"/>
                </a:lnTo>
                <a:lnTo>
                  <a:pt x="291" y="143"/>
                </a:lnTo>
                <a:lnTo>
                  <a:pt x="320" y="123"/>
                </a:lnTo>
                <a:lnTo>
                  <a:pt x="348" y="104"/>
                </a:lnTo>
                <a:lnTo>
                  <a:pt x="378" y="87"/>
                </a:lnTo>
                <a:lnTo>
                  <a:pt x="410" y="71"/>
                </a:lnTo>
                <a:lnTo>
                  <a:pt x="443" y="56"/>
                </a:lnTo>
                <a:lnTo>
                  <a:pt x="475" y="44"/>
                </a:lnTo>
                <a:lnTo>
                  <a:pt x="508" y="33"/>
                </a:lnTo>
                <a:lnTo>
                  <a:pt x="544" y="22"/>
                </a:lnTo>
                <a:lnTo>
                  <a:pt x="578" y="14"/>
                </a:lnTo>
                <a:lnTo>
                  <a:pt x="613" y="8"/>
                </a:lnTo>
                <a:lnTo>
                  <a:pt x="650" y="3"/>
                </a:lnTo>
                <a:lnTo>
                  <a:pt x="687" y="0"/>
                </a:lnTo>
                <a:lnTo>
                  <a:pt x="724" y="0"/>
                </a:lnTo>
                <a:lnTo>
                  <a:pt x="724" y="0"/>
                </a:lnTo>
                <a:lnTo>
                  <a:pt x="761" y="0"/>
                </a:lnTo>
                <a:lnTo>
                  <a:pt x="798" y="3"/>
                </a:lnTo>
                <a:lnTo>
                  <a:pt x="834" y="8"/>
                </a:lnTo>
                <a:lnTo>
                  <a:pt x="870" y="14"/>
                </a:lnTo>
                <a:lnTo>
                  <a:pt x="905" y="22"/>
                </a:lnTo>
                <a:lnTo>
                  <a:pt x="940" y="33"/>
                </a:lnTo>
                <a:lnTo>
                  <a:pt x="972" y="44"/>
                </a:lnTo>
                <a:lnTo>
                  <a:pt x="1005" y="56"/>
                </a:lnTo>
                <a:lnTo>
                  <a:pt x="1038" y="71"/>
                </a:lnTo>
                <a:lnTo>
                  <a:pt x="1069" y="87"/>
                </a:lnTo>
                <a:lnTo>
                  <a:pt x="1099" y="104"/>
                </a:lnTo>
                <a:lnTo>
                  <a:pt x="1128" y="123"/>
                </a:lnTo>
                <a:lnTo>
                  <a:pt x="1157" y="143"/>
                </a:lnTo>
                <a:lnTo>
                  <a:pt x="1184" y="165"/>
                </a:lnTo>
                <a:lnTo>
                  <a:pt x="1210" y="187"/>
                </a:lnTo>
                <a:lnTo>
                  <a:pt x="1236" y="212"/>
                </a:lnTo>
                <a:lnTo>
                  <a:pt x="1259" y="236"/>
                </a:lnTo>
                <a:lnTo>
                  <a:pt x="1282" y="263"/>
                </a:lnTo>
                <a:lnTo>
                  <a:pt x="1304" y="291"/>
                </a:lnTo>
                <a:lnTo>
                  <a:pt x="1325" y="318"/>
                </a:lnTo>
                <a:lnTo>
                  <a:pt x="1342" y="348"/>
                </a:lnTo>
                <a:lnTo>
                  <a:pt x="1360" y="378"/>
                </a:lnTo>
                <a:lnTo>
                  <a:pt x="1376" y="410"/>
                </a:lnTo>
                <a:lnTo>
                  <a:pt x="1390" y="441"/>
                </a:lnTo>
                <a:lnTo>
                  <a:pt x="1404" y="474"/>
                </a:lnTo>
                <a:lnTo>
                  <a:pt x="1415" y="508"/>
                </a:lnTo>
                <a:lnTo>
                  <a:pt x="1424" y="542"/>
                </a:lnTo>
                <a:lnTo>
                  <a:pt x="1432" y="578"/>
                </a:lnTo>
                <a:lnTo>
                  <a:pt x="1439" y="613"/>
                </a:lnTo>
                <a:lnTo>
                  <a:pt x="1443" y="649"/>
                </a:lnTo>
                <a:lnTo>
                  <a:pt x="1446" y="685"/>
                </a:lnTo>
                <a:lnTo>
                  <a:pt x="1447" y="724"/>
                </a:lnTo>
                <a:lnTo>
                  <a:pt x="1447" y="724"/>
                </a:lnTo>
                <a:close/>
              </a:path>
            </a:pathLst>
          </a:custGeom>
          <a:solidFill>
            <a:srgbClr val="FDFE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b="1" dirty="0">
              <a:solidFill>
                <a:schemeClr val="accent1">
                  <a:lumMod val="75000"/>
                </a:schemeClr>
              </a:solidFill>
              <a:latin typeface="Cambria" panose="02040503050406030204" pitchFamily="18" charset="0"/>
            </a:endParaRPr>
          </a:p>
        </p:txBody>
      </p:sp>
      <p:grpSp>
        <p:nvGrpSpPr>
          <p:cNvPr id="68" name="Group 67">
            <a:extLst>
              <a:ext uri="{FF2B5EF4-FFF2-40B4-BE49-F238E27FC236}">
                <a16:creationId xmlns:a16="http://schemas.microsoft.com/office/drawing/2014/main" id="{F1FD129F-60BE-784A-A701-257F5F9E3F08}"/>
              </a:ext>
            </a:extLst>
          </p:cNvPr>
          <p:cNvGrpSpPr/>
          <p:nvPr/>
        </p:nvGrpSpPr>
        <p:grpSpPr>
          <a:xfrm>
            <a:off x="3214037" y="3439775"/>
            <a:ext cx="350096" cy="412159"/>
            <a:chOff x="3214037" y="3439775"/>
            <a:chExt cx="350096" cy="412159"/>
          </a:xfrm>
        </p:grpSpPr>
        <p:sp>
          <p:nvSpPr>
            <p:cNvPr id="16" name="Rectangle 21">
              <a:extLst>
                <a:ext uri="{FF2B5EF4-FFF2-40B4-BE49-F238E27FC236}">
                  <a16:creationId xmlns:a16="http://schemas.microsoft.com/office/drawing/2014/main" id="{59CBAF20-33B0-FA46-96F1-B61E67935413}"/>
                </a:ext>
              </a:extLst>
            </p:cNvPr>
            <p:cNvSpPr/>
            <p:nvPr/>
          </p:nvSpPr>
          <p:spPr>
            <a:xfrm>
              <a:off x="3214037" y="3655726"/>
              <a:ext cx="350096" cy="196208"/>
            </a:xfrm>
            <a:prstGeom prst="rect">
              <a:avLst/>
            </a:prstGeom>
          </p:spPr>
          <p:txBody>
            <a:bodyPr wrap="none" anchor="ctr">
              <a:noAutofit/>
            </a:bodyPr>
            <a:lstStyle/>
            <a:p>
              <a:pPr algn="ctr"/>
              <a:r>
                <a:rPr lang="vi-VN" altLang="zh-CN" sz="800" noProof="1">
                  <a:solidFill>
                    <a:schemeClr val="bg1"/>
                  </a:solidFill>
                  <a:latin typeface="Cambria" panose="02040503050406030204" pitchFamily="18" charset="0"/>
                </a:rPr>
                <a:t>Distorting</a:t>
              </a:r>
            </a:p>
            <a:p>
              <a:pPr algn="ctr"/>
              <a:r>
                <a:rPr lang="vi-VN" altLang="zh-CN" sz="800" noProof="1">
                  <a:solidFill>
                    <a:schemeClr val="bg1"/>
                  </a:solidFill>
                  <a:latin typeface="Cambria" panose="02040503050406030204" pitchFamily="18" charset="0"/>
                </a:rPr>
                <a:t> proxy</a:t>
              </a:r>
              <a:endParaRPr lang="zh-CN" altLang="en-US" sz="800" noProof="1">
                <a:solidFill>
                  <a:schemeClr val="bg1"/>
                </a:solidFill>
                <a:latin typeface="Cambria" panose="02040503050406030204" pitchFamily="18" charset="0"/>
              </a:endParaRPr>
            </a:p>
          </p:txBody>
        </p:sp>
        <p:grpSp>
          <p:nvGrpSpPr>
            <p:cNvPr id="22" name="Group 35">
              <a:extLst>
                <a:ext uri="{FF2B5EF4-FFF2-40B4-BE49-F238E27FC236}">
                  <a16:creationId xmlns:a16="http://schemas.microsoft.com/office/drawing/2014/main" id="{0B5EEF1F-EB96-6744-AB55-F4B3FE6A5476}"/>
                </a:ext>
              </a:extLst>
            </p:cNvPr>
            <p:cNvGrpSpPr/>
            <p:nvPr/>
          </p:nvGrpSpPr>
          <p:grpSpPr>
            <a:xfrm>
              <a:off x="3322072" y="3439775"/>
              <a:ext cx="147857" cy="185412"/>
              <a:chOff x="1165226" y="2363788"/>
              <a:chExt cx="317500" cy="361950"/>
            </a:xfrm>
            <a:solidFill>
              <a:schemeClr val="bg1"/>
            </a:solidFill>
          </p:grpSpPr>
          <p:sp>
            <p:nvSpPr>
              <p:cNvPr id="50" name="Freeform: Shape 36">
                <a:extLst>
                  <a:ext uri="{FF2B5EF4-FFF2-40B4-BE49-F238E27FC236}">
                    <a16:creationId xmlns:a16="http://schemas.microsoft.com/office/drawing/2014/main" id="{244ACFDB-92CC-4A4A-8116-101FB821AB67}"/>
                  </a:ext>
                </a:extLst>
              </p:cNvPr>
              <p:cNvSpPr>
                <a:spLocks/>
              </p:cNvSpPr>
              <p:nvPr/>
            </p:nvSpPr>
            <p:spPr bwMode="auto">
              <a:xfrm>
                <a:off x="1176338" y="2465388"/>
                <a:ext cx="295275" cy="260350"/>
              </a:xfrm>
              <a:custGeom>
                <a:avLst/>
                <a:gdLst>
                  <a:gd name="T0" fmla="*/ 4 w 186"/>
                  <a:gd name="T1" fmla="*/ 0 h 164"/>
                  <a:gd name="T2" fmla="*/ 0 w 186"/>
                  <a:gd name="T3" fmla="*/ 3 h 164"/>
                  <a:gd name="T4" fmla="*/ 0 w 186"/>
                  <a:gd name="T5" fmla="*/ 153 h 164"/>
                  <a:gd name="T6" fmla="*/ 2 w 186"/>
                  <a:gd name="T7" fmla="*/ 159 h 164"/>
                  <a:gd name="T8" fmla="*/ 5 w 186"/>
                  <a:gd name="T9" fmla="*/ 161 h 164"/>
                  <a:gd name="T10" fmla="*/ 12 w 186"/>
                  <a:gd name="T11" fmla="*/ 164 h 164"/>
                  <a:gd name="T12" fmla="*/ 16 w 186"/>
                  <a:gd name="T13" fmla="*/ 164 h 164"/>
                  <a:gd name="T14" fmla="*/ 25 w 186"/>
                  <a:gd name="T15" fmla="*/ 159 h 164"/>
                  <a:gd name="T16" fmla="*/ 47 w 186"/>
                  <a:gd name="T17" fmla="*/ 144 h 164"/>
                  <a:gd name="T18" fmla="*/ 80 w 186"/>
                  <a:gd name="T19" fmla="*/ 112 h 164"/>
                  <a:gd name="T20" fmla="*/ 95 w 186"/>
                  <a:gd name="T21" fmla="*/ 98 h 164"/>
                  <a:gd name="T22" fmla="*/ 129 w 186"/>
                  <a:gd name="T23" fmla="*/ 133 h 164"/>
                  <a:gd name="T24" fmla="*/ 152 w 186"/>
                  <a:gd name="T25" fmla="*/ 152 h 164"/>
                  <a:gd name="T26" fmla="*/ 171 w 186"/>
                  <a:gd name="T27" fmla="*/ 164 h 164"/>
                  <a:gd name="T28" fmla="*/ 177 w 186"/>
                  <a:gd name="T29" fmla="*/ 164 h 164"/>
                  <a:gd name="T30" fmla="*/ 182 w 186"/>
                  <a:gd name="T31" fmla="*/ 161 h 164"/>
                  <a:gd name="T32" fmla="*/ 185 w 186"/>
                  <a:gd name="T33" fmla="*/ 159 h 164"/>
                  <a:gd name="T34" fmla="*/ 186 w 186"/>
                  <a:gd name="T35" fmla="*/ 153 h 164"/>
                  <a:gd name="T36" fmla="*/ 186 w 186"/>
                  <a:gd name="T37" fmla="*/ 3 h 164"/>
                  <a:gd name="T38" fmla="*/ 182 w 186"/>
                  <a:gd name="T39" fmla="*/ 0 h 164"/>
                  <a:gd name="T40" fmla="*/ 180 w 186"/>
                  <a:gd name="T41" fmla="*/ 1 h 164"/>
                  <a:gd name="T42" fmla="*/ 179 w 186"/>
                  <a:gd name="T43" fmla="*/ 153 h 164"/>
                  <a:gd name="T44" fmla="*/ 179 w 186"/>
                  <a:gd name="T45" fmla="*/ 155 h 164"/>
                  <a:gd name="T46" fmla="*/ 178 w 186"/>
                  <a:gd name="T47" fmla="*/ 157 h 164"/>
                  <a:gd name="T48" fmla="*/ 173 w 186"/>
                  <a:gd name="T49" fmla="*/ 157 h 164"/>
                  <a:gd name="T50" fmla="*/ 168 w 186"/>
                  <a:gd name="T51" fmla="*/ 155 h 164"/>
                  <a:gd name="T52" fmla="*/ 152 w 186"/>
                  <a:gd name="T53" fmla="*/ 144 h 164"/>
                  <a:gd name="T54" fmla="*/ 127 w 186"/>
                  <a:gd name="T55" fmla="*/ 121 h 164"/>
                  <a:gd name="T56" fmla="*/ 97 w 186"/>
                  <a:gd name="T57" fmla="*/ 90 h 164"/>
                  <a:gd name="T58" fmla="*/ 95 w 186"/>
                  <a:gd name="T59" fmla="*/ 89 h 164"/>
                  <a:gd name="T60" fmla="*/ 91 w 186"/>
                  <a:gd name="T61" fmla="*/ 90 h 164"/>
                  <a:gd name="T62" fmla="*/ 82 w 186"/>
                  <a:gd name="T63" fmla="*/ 100 h 164"/>
                  <a:gd name="T64" fmla="*/ 48 w 186"/>
                  <a:gd name="T65" fmla="*/ 133 h 164"/>
                  <a:gd name="T66" fmla="*/ 23 w 186"/>
                  <a:gd name="T67" fmla="*/ 152 h 164"/>
                  <a:gd name="T68" fmla="*/ 14 w 186"/>
                  <a:gd name="T69" fmla="*/ 157 h 164"/>
                  <a:gd name="T70" fmla="*/ 9 w 186"/>
                  <a:gd name="T71" fmla="*/ 157 h 164"/>
                  <a:gd name="T72" fmla="*/ 8 w 186"/>
                  <a:gd name="T73" fmla="*/ 155 h 164"/>
                  <a:gd name="T74" fmla="*/ 8 w 186"/>
                  <a:gd name="T75" fmla="*/ 3 h 164"/>
                  <a:gd name="T76" fmla="*/ 7 w 186"/>
                  <a:gd name="T77" fmla="*/ 1 h 164"/>
                  <a:gd name="T78" fmla="*/ 4 w 186"/>
                  <a:gd name="T7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6" h="164">
                    <a:moveTo>
                      <a:pt x="4" y="0"/>
                    </a:moveTo>
                    <a:lnTo>
                      <a:pt x="4" y="0"/>
                    </a:lnTo>
                    <a:lnTo>
                      <a:pt x="1" y="1"/>
                    </a:lnTo>
                    <a:lnTo>
                      <a:pt x="0" y="3"/>
                    </a:lnTo>
                    <a:lnTo>
                      <a:pt x="0" y="153"/>
                    </a:lnTo>
                    <a:lnTo>
                      <a:pt x="0" y="153"/>
                    </a:lnTo>
                    <a:lnTo>
                      <a:pt x="1" y="157"/>
                    </a:lnTo>
                    <a:lnTo>
                      <a:pt x="2" y="159"/>
                    </a:lnTo>
                    <a:lnTo>
                      <a:pt x="5" y="161"/>
                    </a:lnTo>
                    <a:lnTo>
                      <a:pt x="5" y="161"/>
                    </a:lnTo>
                    <a:lnTo>
                      <a:pt x="8" y="164"/>
                    </a:lnTo>
                    <a:lnTo>
                      <a:pt x="12" y="164"/>
                    </a:lnTo>
                    <a:lnTo>
                      <a:pt x="12" y="164"/>
                    </a:lnTo>
                    <a:lnTo>
                      <a:pt x="16" y="164"/>
                    </a:lnTo>
                    <a:lnTo>
                      <a:pt x="16" y="164"/>
                    </a:lnTo>
                    <a:lnTo>
                      <a:pt x="25" y="159"/>
                    </a:lnTo>
                    <a:lnTo>
                      <a:pt x="35" y="152"/>
                    </a:lnTo>
                    <a:lnTo>
                      <a:pt x="47" y="144"/>
                    </a:lnTo>
                    <a:lnTo>
                      <a:pt x="58" y="133"/>
                    </a:lnTo>
                    <a:lnTo>
                      <a:pt x="80" y="112"/>
                    </a:lnTo>
                    <a:lnTo>
                      <a:pt x="95" y="98"/>
                    </a:lnTo>
                    <a:lnTo>
                      <a:pt x="95" y="98"/>
                    </a:lnTo>
                    <a:lnTo>
                      <a:pt x="108" y="112"/>
                    </a:lnTo>
                    <a:lnTo>
                      <a:pt x="129" y="133"/>
                    </a:lnTo>
                    <a:lnTo>
                      <a:pt x="140" y="144"/>
                    </a:lnTo>
                    <a:lnTo>
                      <a:pt x="152" y="152"/>
                    </a:lnTo>
                    <a:lnTo>
                      <a:pt x="163" y="159"/>
                    </a:lnTo>
                    <a:lnTo>
                      <a:pt x="171" y="164"/>
                    </a:lnTo>
                    <a:lnTo>
                      <a:pt x="171" y="164"/>
                    </a:lnTo>
                    <a:lnTo>
                      <a:pt x="177" y="164"/>
                    </a:lnTo>
                    <a:lnTo>
                      <a:pt x="179" y="164"/>
                    </a:lnTo>
                    <a:lnTo>
                      <a:pt x="182" y="161"/>
                    </a:lnTo>
                    <a:lnTo>
                      <a:pt x="182" y="161"/>
                    </a:lnTo>
                    <a:lnTo>
                      <a:pt x="185" y="159"/>
                    </a:lnTo>
                    <a:lnTo>
                      <a:pt x="186" y="157"/>
                    </a:lnTo>
                    <a:lnTo>
                      <a:pt x="186" y="153"/>
                    </a:lnTo>
                    <a:lnTo>
                      <a:pt x="186" y="3"/>
                    </a:lnTo>
                    <a:lnTo>
                      <a:pt x="186" y="3"/>
                    </a:lnTo>
                    <a:lnTo>
                      <a:pt x="185" y="1"/>
                    </a:lnTo>
                    <a:lnTo>
                      <a:pt x="182" y="0"/>
                    </a:lnTo>
                    <a:lnTo>
                      <a:pt x="182" y="0"/>
                    </a:lnTo>
                    <a:lnTo>
                      <a:pt x="180" y="1"/>
                    </a:lnTo>
                    <a:lnTo>
                      <a:pt x="179" y="3"/>
                    </a:lnTo>
                    <a:lnTo>
                      <a:pt x="179" y="153"/>
                    </a:lnTo>
                    <a:lnTo>
                      <a:pt x="179" y="153"/>
                    </a:lnTo>
                    <a:lnTo>
                      <a:pt x="179" y="155"/>
                    </a:lnTo>
                    <a:lnTo>
                      <a:pt x="178" y="157"/>
                    </a:lnTo>
                    <a:lnTo>
                      <a:pt x="178" y="157"/>
                    </a:lnTo>
                    <a:lnTo>
                      <a:pt x="175" y="157"/>
                    </a:lnTo>
                    <a:lnTo>
                      <a:pt x="173" y="157"/>
                    </a:lnTo>
                    <a:lnTo>
                      <a:pt x="173" y="157"/>
                    </a:lnTo>
                    <a:lnTo>
                      <a:pt x="168" y="155"/>
                    </a:lnTo>
                    <a:lnTo>
                      <a:pt x="164" y="152"/>
                    </a:lnTo>
                    <a:lnTo>
                      <a:pt x="152" y="144"/>
                    </a:lnTo>
                    <a:lnTo>
                      <a:pt x="139" y="133"/>
                    </a:lnTo>
                    <a:lnTo>
                      <a:pt x="127" y="121"/>
                    </a:lnTo>
                    <a:lnTo>
                      <a:pt x="106" y="100"/>
                    </a:lnTo>
                    <a:lnTo>
                      <a:pt x="97" y="90"/>
                    </a:lnTo>
                    <a:lnTo>
                      <a:pt x="97" y="90"/>
                    </a:lnTo>
                    <a:lnTo>
                      <a:pt x="95" y="89"/>
                    </a:lnTo>
                    <a:lnTo>
                      <a:pt x="95" y="89"/>
                    </a:lnTo>
                    <a:lnTo>
                      <a:pt x="91" y="90"/>
                    </a:lnTo>
                    <a:lnTo>
                      <a:pt x="91" y="90"/>
                    </a:lnTo>
                    <a:lnTo>
                      <a:pt x="82" y="100"/>
                    </a:lnTo>
                    <a:lnTo>
                      <a:pt x="61" y="121"/>
                    </a:lnTo>
                    <a:lnTo>
                      <a:pt x="48" y="133"/>
                    </a:lnTo>
                    <a:lnTo>
                      <a:pt x="35" y="144"/>
                    </a:lnTo>
                    <a:lnTo>
                      <a:pt x="23" y="152"/>
                    </a:lnTo>
                    <a:lnTo>
                      <a:pt x="14" y="157"/>
                    </a:lnTo>
                    <a:lnTo>
                      <a:pt x="14" y="157"/>
                    </a:lnTo>
                    <a:lnTo>
                      <a:pt x="12" y="157"/>
                    </a:lnTo>
                    <a:lnTo>
                      <a:pt x="9" y="157"/>
                    </a:lnTo>
                    <a:lnTo>
                      <a:pt x="9" y="157"/>
                    </a:lnTo>
                    <a:lnTo>
                      <a:pt x="8" y="155"/>
                    </a:lnTo>
                    <a:lnTo>
                      <a:pt x="8" y="153"/>
                    </a:lnTo>
                    <a:lnTo>
                      <a:pt x="8" y="3"/>
                    </a:lnTo>
                    <a:lnTo>
                      <a:pt x="8" y="3"/>
                    </a:lnTo>
                    <a:lnTo>
                      <a:pt x="7" y="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1" name="Freeform: Shape 37">
                <a:extLst>
                  <a:ext uri="{FF2B5EF4-FFF2-40B4-BE49-F238E27FC236}">
                    <a16:creationId xmlns:a16="http://schemas.microsoft.com/office/drawing/2014/main" id="{261B01FC-1EE6-9344-916D-34673CFE6669}"/>
                  </a:ext>
                </a:extLst>
              </p:cNvPr>
              <p:cNvSpPr>
                <a:spLocks/>
              </p:cNvSpPr>
              <p:nvPr/>
            </p:nvSpPr>
            <p:spPr bwMode="auto">
              <a:xfrm>
                <a:off x="1165226" y="2363788"/>
                <a:ext cx="317500" cy="79375"/>
              </a:xfrm>
              <a:custGeom>
                <a:avLst/>
                <a:gdLst>
                  <a:gd name="T0" fmla="*/ 200 w 200"/>
                  <a:gd name="T1" fmla="*/ 46 h 50"/>
                  <a:gd name="T2" fmla="*/ 200 w 200"/>
                  <a:gd name="T3" fmla="*/ 10 h 50"/>
                  <a:gd name="T4" fmla="*/ 200 w 200"/>
                  <a:gd name="T5" fmla="*/ 10 h 50"/>
                  <a:gd name="T6" fmla="*/ 200 w 200"/>
                  <a:gd name="T7" fmla="*/ 7 h 50"/>
                  <a:gd name="T8" fmla="*/ 198 w 200"/>
                  <a:gd name="T9" fmla="*/ 3 h 50"/>
                  <a:gd name="T10" fmla="*/ 194 w 200"/>
                  <a:gd name="T11" fmla="*/ 1 h 50"/>
                  <a:gd name="T12" fmla="*/ 189 w 200"/>
                  <a:gd name="T13" fmla="*/ 0 h 50"/>
                  <a:gd name="T14" fmla="*/ 11 w 200"/>
                  <a:gd name="T15" fmla="*/ 0 h 50"/>
                  <a:gd name="T16" fmla="*/ 11 w 200"/>
                  <a:gd name="T17" fmla="*/ 0 h 50"/>
                  <a:gd name="T18" fmla="*/ 7 w 200"/>
                  <a:gd name="T19" fmla="*/ 1 h 50"/>
                  <a:gd name="T20" fmla="*/ 4 w 200"/>
                  <a:gd name="T21" fmla="*/ 3 h 50"/>
                  <a:gd name="T22" fmla="*/ 1 w 200"/>
                  <a:gd name="T23" fmla="*/ 7 h 50"/>
                  <a:gd name="T24" fmla="*/ 0 w 200"/>
                  <a:gd name="T25" fmla="*/ 10 h 50"/>
                  <a:gd name="T26" fmla="*/ 0 w 200"/>
                  <a:gd name="T27" fmla="*/ 46 h 50"/>
                  <a:gd name="T28" fmla="*/ 0 w 200"/>
                  <a:gd name="T29" fmla="*/ 46 h 50"/>
                  <a:gd name="T30" fmla="*/ 1 w 200"/>
                  <a:gd name="T31" fmla="*/ 49 h 50"/>
                  <a:gd name="T32" fmla="*/ 4 w 200"/>
                  <a:gd name="T33" fmla="*/ 50 h 50"/>
                  <a:gd name="T34" fmla="*/ 196 w 200"/>
                  <a:gd name="T35" fmla="*/ 50 h 50"/>
                  <a:gd name="T36" fmla="*/ 196 w 200"/>
                  <a:gd name="T37" fmla="*/ 50 h 50"/>
                  <a:gd name="T38" fmla="*/ 199 w 200"/>
                  <a:gd name="T39" fmla="*/ 49 h 50"/>
                  <a:gd name="T40" fmla="*/ 200 w 200"/>
                  <a:gd name="T41" fmla="*/ 46 h 50"/>
                  <a:gd name="T42" fmla="*/ 200 w 200"/>
                  <a:gd name="T43" fmla="*/ 46 h 50"/>
                  <a:gd name="T44" fmla="*/ 193 w 200"/>
                  <a:gd name="T45" fmla="*/ 43 h 50"/>
                  <a:gd name="T46" fmla="*/ 7 w 200"/>
                  <a:gd name="T47" fmla="*/ 43 h 50"/>
                  <a:gd name="T48" fmla="*/ 7 w 200"/>
                  <a:gd name="T49" fmla="*/ 10 h 50"/>
                  <a:gd name="T50" fmla="*/ 7 w 200"/>
                  <a:gd name="T51" fmla="*/ 10 h 50"/>
                  <a:gd name="T52" fmla="*/ 8 w 200"/>
                  <a:gd name="T53" fmla="*/ 8 h 50"/>
                  <a:gd name="T54" fmla="*/ 11 w 200"/>
                  <a:gd name="T55" fmla="*/ 7 h 50"/>
                  <a:gd name="T56" fmla="*/ 189 w 200"/>
                  <a:gd name="T57" fmla="*/ 7 h 50"/>
                  <a:gd name="T58" fmla="*/ 189 w 200"/>
                  <a:gd name="T59" fmla="*/ 7 h 50"/>
                  <a:gd name="T60" fmla="*/ 192 w 200"/>
                  <a:gd name="T61" fmla="*/ 8 h 50"/>
                  <a:gd name="T62" fmla="*/ 193 w 200"/>
                  <a:gd name="T63" fmla="*/ 10 h 50"/>
                  <a:gd name="T64" fmla="*/ 193 w 200"/>
                  <a:gd name="T6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50">
                    <a:moveTo>
                      <a:pt x="200" y="46"/>
                    </a:moveTo>
                    <a:lnTo>
                      <a:pt x="200" y="10"/>
                    </a:lnTo>
                    <a:lnTo>
                      <a:pt x="200" y="10"/>
                    </a:lnTo>
                    <a:lnTo>
                      <a:pt x="200" y="7"/>
                    </a:lnTo>
                    <a:lnTo>
                      <a:pt x="198" y="3"/>
                    </a:lnTo>
                    <a:lnTo>
                      <a:pt x="194" y="1"/>
                    </a:lnTo>
                    <a:lnTo>
                      <a:pt x="189" y="0"/>
                    </a:lnTo>
                    <a:lnTo>
                      <a:pt x="11" y="0"/>
                    </a:lnTo>
                    <a:lnTo>
                      <a:pt x="11" y="0"/>
                    </a:lnTo>
                    <a:lnTo>
                      <a:pt x="7" y="1"/>
                    </a:lnTo>
                    <a:lnTo>
                      <a:pt x="4" y="3"/>
                    </a:lnTo>
                    <a:lnTo>
                      <a:pt x="1" y="7"/>
                    </a:lnTo>
                    <a:lnTo>
                      <a:pt x="0" y="10"/>
                    </a:lnTo>
                    <a:lnTo>
                      <a:pt x="0" y="46"/>
                    </a:lnTo>
                    <a:lnTo>
                      <a:pt x="0" y="46"/>
                    </a:lnTo>
                    <a:lnTo>
                      <a:pt x="1" y="49"/>
                    </a:lnTo>
                    <a:lnTo>
                      <a:pt x="4" y="50"/>
                    </a:lnTo>
                    <a:lnTo>
                      <a:pt x="196" y="50"/>
                    </a:lnTo>
                    <a:lnTo>
                      <a:pt x="196" y="50"/>
                    </a:lnTo>
                    <a:lnTo>
                      <a:pt x="199" y="49"/>
                    </a:lnTo>
                    <a:lnTo>
                      <a:pt x="200" y="46"/>
                    </a:lnTo>
                    <a:lnTo>
                      <a:pt x="200" y="46"/>
                    </a:lnTo>
                    <a:close/>
                    <a:moveTo>
                      <a:pt x="193" y="43"/>
                    </a:moveTo>
                    <a:lnTo>
                      <a:pt x="7" y="43"/>
                    </a:lnTo>
                    <a:lnTo>
                      <a:pt x="7" y="10"/>
                    </a:lnTo>
                    <a:lnTo>
                      <a:pt x="7" y="10"/>
                    </a:lnTo>
                    <a:lnTo>
                      <a:pt x="8" y="8"/>
                    </a:lnTo>
                    <a:lnTo>
                      <a:pt x="11" y="7"/>
                    </a:lnTo>
                    <a:lnTo>
                      <a:pt x="189" y="7"/>
                    </a:lnTo>
                    <a:lnTo>
                      <a:pt x="189" y="7"/>
                    </a:lnTo>
                    <a:lnTo>
                      <a:pt x="192" y="8"/>
                    </a:lnTo>
                    <a:lnTo>
                      <a:pt x="193" y="10"/>
                    </a:lnTo>
                    <a:lnTo>
                      <a:pt x="19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grpSp>
      <p:grpSp>
        <p:nvGrpSpPr>
          <p:cNvPr id="66" name="Group 65">
            <a:extLst>
              <a:ext uri="{FF2B5EF4-FFF2-40B4-BE49-F238E27FC236}">
                <a16:creationId xmlns:a16="http://schemas.microsoft.com/office/drawing/2014/main" id="{B6D90232-C2DD-EA4F-8EA6-52F2C0087166}"/>
              </a:ext>
            </a:extLst>
          </p:cNvPr>
          <p:cNvGrpSpPr/>
          <p:nvPr/>
        </p:nvGrpSpPr>
        <p:grpSpPr>
          <a:xfrm>
            <a:off x="5174947" y="1459640"/>
            <a:ext cx="350096" cy="452068"/>
            <a:chOff x="5174947" y="1459640"/>
            <a:chExt cx="350096" cy="452068"/>
          </a:xfrm>
        </p:grpSpPr>
        <p:sp>
          <p:nvSpPr>
            <p:cNvPr id="14" name="Rectangle 19">
              <a:extLst>
                <a:ext uri="{FF2B5EF4-FFF2-40B4-BE49-F238E27FC236}">
                  <a16:creationId xmlns:a16="http://schemas.microsoft.com/office/drawing/2014/main" id="{DECDFB71-27B3-B94F-B806-BE3403A07EE6}"/>
                </a:ext>
              </a:extLst>
            </p:cNvPr>
            <p:cNvSpPr/>
            <p:nvPr/>
          </p:nvSpPr>
          <p:spPr>
            <a:xfrm>
              <a:off x="5174947" y="1715500"/>
              <a:ext cx="350096" cy="196208"/>
            </a:xfrm>
            <a:prstGeom prst="rect">
              <a:avLst/>
            </a:prstGeom>
          </p:spPr>
          <p:txBody>
            <a:bodyPr wrap="none" anchor="ctr">
              <a:normAutofit fontScale="70000" lnSpcReduction="20000"/>
            </a:bodyPr>
            <a:lstStyle/>
            <a:p>
              <a:pPr algn="ctr"/>
              <a:r>
                <a:rPr lang="vi-VN" altLang="zh-CN" sz="1100" noProof="1">
                  <a:solidFill>
                    <a:schemeClr val="bg1"/>
                  </a:solidFill>
                  <a:latin typeface="Cambria" panose="02040503050406030204" pitchFamily="18" charset="0"/>
                </a:rPr>
                <a:t>CGI Proxy</a:t>
              </a:r>
              <a:endParaRPr lang="zh-CN" altLang="en-US" sz="1100" noProof="1">
                <a:solidFill>
                  <a:schemeClr val="bg1"/>
                </a:solidFill>
                <a:latin typeface="Cambria" panose="02040503050406030204" pitchFamily="18" charset="0"/>
              </a:endParaRPr>
            </a:p>
          </p:txBody>
        </p:sp>
        <p:sp>
          <p:nvSpPr>
            <p:cNvPr id="24" name="Freeform: Shape 45">
              <a:extLst>
                <a:ext uri="{FF2B5EF4-FFF2-40B4-BE49-F238E27FC236}">
                  <a16:creationId xmlns:a16="http://schemas.microsoft.com/office/drawing/2014/main" id="{1DE331A5-419E-ED40-BEBF-5D83FFA62F7D}"/>
                </a:ext>
              </a:extLst>
            </p:cNvPr>
            <p:cNvSpPr>
              <a:spLocks/>
            </p:cNvSpPr>
            <p:nvPr/>
          </p:nvSpPr>
          <p:spPr bwMode="auto">
            <a:xfrm>
              <a:off x="5241757" y="1459640"/>
              <a:ext cx="216477" cy="246784"/>
            </a:xfrm>
            <a:custGeom>
              <a:avLst/>
              <a:gdLst>
                <a:gd name="T0" fmla="*/ 92 w 200"/>
                <a:gd name="T1" fmla="*/ 0 h 228"/>
                <a:gd name="T2" fmla="*/ 71 w 200"/>
                <a:gd name="T3" fmla="*/ 5 h 228"/>
                <a:gd name="T4" fmla="*/ 41 w 200"/>
                <a:gd name="T5" fmla="*/ 31 h 228"/>
                <a:gd name="T6" fmla="*/ 29 w 200"/>
                <a:gd name="T7" fmla="*/ 57 h 228"/>
                <a:gd name="T8" fmla="*/ 28 w 200"/>
                <a:gd name="T9" fmla="*/ 92 h 228"/>
                <a:gd name="T10" fmla="*/ 14 w 200"/>
                <a:gd name="T11" fmla="*/ 93 h 228"/>
                <a:gd name="T12" fmla="*/ 1 w 200"/>
                <a:gd name="T13" fmla="*/ 104 h 228"/>
                <a:gd name="T14" fmla="*/ 0 w 200"/>
                <a:gd name="T15" fmla="*/ 210 h 228"/>
                <a:gd name="T16" fmla="*/ 1 w 200"/>
                <a:gd name="T17" fmla="*/ 217 h 228"/>
                <a:gd name="T18" fmla="*/ 14 w 200"/>
                <a:gd name="T19" fmla="*/ 228 h 228"/>
                <a:gd name="T20" fmla="*/ 181 w 200"/>
                <a:gd name="T21" fmla="*/ 228 h 228"/>
                <a:gd name="T22" fmla="*/ 194 w 200"/>
                <a:gd name="T23" fmla="*/ 223 h 228"/>
                <a:gd name="T24" fmla="*/ 200 w 200"/>
                <a:gd name="T25" fmla="*/ 210 h 228"/>
                <a:gd name="T26" fmla="*/ 199 w 200"/>
                <a:gd name="T27" fmla="*/ 107 h 228"/>
                <a:gd name="T28" fmla="*/ 188 w 200"/>
                <a:gd name="T29" fmla="*/ 94 h 228"/>
                <a:gd name="T30" fmla="*/ 171 w 200"/>
                <a:gd name="T31" fmla="*/ 92 h 228"/>
                <a:gd name="T32" fmla="*/ 171 w 200"/>
                <a:gd name="T33" fmla="*/ 64 h 228"/>
                <a:gd name="T34" fmla="*/ 166 w 200"/>
                <a:gd name="T35" fmla="*/ 43 h 228"/>
                <a:gd name="T36" fmla="*/ 139 w 200"/>
                <a:gd name="T37" fmla="*/ 11 h 228"/>
                <a:gd name="T38" fmla="*/ 115 w 200"/>
                <a:gd name="T39" fmla="*/ 1 h 228"/>
                <a:gd name="T40" fmla="*/ 99 w 200"/>
                <a:gd name="T41" fmla="*/ 0 h 228"/>
                <a:gd name="T42" fmla="*/ 36 w 200"/>
                <a:gd name="T43" fmla="*/ 58 h 228"/>
                <a:gd name="T44" fmla="*/ 54 w 200"/>
                <a:gd name="T45" fmla="*/ 25 h 228"/>
                <a:gd name="T46" fmla="*/ 86 w 200"/>
                <a:gd name="T47" fmla="*/ 8 h 228"/>
                <a:gd name="T48" fmla="*/ 112 w 200"/>
                <a:gd name="T49" fmla="*/ 8 h 228"/>
                <a:gd name="T50" fmla="*/ 145 w 200"/>
                <a:gd name="T51" fmla="*/ 25 h 228"/>
                <a:gd name="T52" fmla="*/ 162 w 200"/>
                <a:gd name="T53" fmla="*/ 58 h 228"/>
                <a:gd name="T54" fmla="*/ 143 w 200"/>
                <a:gd name="T55" fmla="*/ 92 h 228"/>
                <a:gd name="T56" fmla="*/ 141 w 200"/>
                <a:gd name="T57" fmla="*/ 63 h 228"/>
                <a:gd name="T58" fmla="*/ 130 w 200"/>
                <a:gd name="T59" fmla="*/ 41 h 228"/>
                <a:gd name="T60" fmla="*/ 109 w 200"/>
                <a:gd name="T61" fmla="*/ 29 h 228"/>
                <a:gd name="T62" fmla="*/ 91 w 200"/>
                <a:gd name="T63" fmla="*/ 29 h 228"/>
                <a:gd name="T64" fmla="*/ 69 w 200"/>
                <a:gd name="T65" fmla="*/ 41 h 228"/>
                <a:gd name="T66" fmla="*/ 57 w 200"/>
                <a:gd name="T67" fmla="*/ 63 h 228"/>
                <a:gd name="T68" fmla="*/ 35 w 200"/>
                <a:gd name="T69" fmla="*/ 92 h 228"/>
                <a:gd name="T70" fmla="*/ 64 w 200"/>
                <a:gd name="T71" fmla="*/ 92 h 228"/>
                <a:gd name="T72" fmla="*/ 64 w 200"/>
                <a:gd name="T73" fmla="*/ 64 h 228"/>
                <a:gd name="T74" fmla="*/ 75 w 200"/>
                <a:gd name="T75" fmla="*/ 45 h 228"/>
                <a:gd name="T76" fmla="*/ 92 w 200"/>
                <a:gd name="T77" fmla="*/ 36 h 228"/>
                <a:gd name="T78" fmla="*/ 106 w 200"/>
                <a:gd name="T79" fmla="*/ 36 h 228"/>
                <a:gd name="T80" fmla="*/ 125 w 200"/>
                <a:gd name="T81" fmla="*/ 45 h 228"/>
                <a:gd name="T82" fmla="*/ 134 w 200"/>
                <a:gd name="T83" fmla="*/ 64 h 228"/>
                <a:gd name="T84" fmla="*/ 88 w 200"/>
                <a:gd name="T85" fmla="*/ 149 h 228"/>
                <a:gd name="T86" fmla="*/ 55 w 200"/>
                <a:gd name="T87" fmla="*/ 149 h 228"/>
                <a:gd name="T88" fmla="*/ 95 w 200"/>
                <a:gd name="T89" fmla="*/ 185 h 228"/>
                <a:gd name="T90" fmla="*/ 130 w 200"/>
                <a:gd name="T91" fmla="*/ 149 h 228"/>
                <a:gd name="T92" fmla="*/ 105 w 200"/>
                <a:gd name="T93" fmla="*/ 185 h 228"/>
                <a:gd name="T94" fmla="*/ 193 w 200"/>
                <a:gd name="T95" fmla="*/ 149 h 228"/>
                <a:gd name="T96" fmla="*/ 184 w 200"/>
                <a:gd name="T97" fmla="*/ 149 h 228"/>
                <a:gd name="T98" fmla="*/ 7 w 200"/>
                <a:gd name="T99" fmla="*/ 185 h 228"/>
                <a:gd name="T100" fmla="*/ 9 w 200"/>
                <a:gd name="T101" fmla="*/ 185 h 228"/>
                <a:gd name="T102" fmla="*/ 18 w 200"/>
                <a:gd name="T103" fmla="*/ 221 h 228"/>
                <a:gd name="T104" fmla="*/ 8 w 200"/>
                <a:gd name="T105" fmla="*/ 215 h 228"/>
                <a:gd name="T106" fmla="*/ 193 w 200"/>
                <a:gd name="T107" fmla="*/ 192 h 228"/>
                <a:gd name="T108" fmla="*/ 192 w 200"/>
                <a:gd name="T109" fmla="*/ 215 h 228"/>
                <a:gd name="T110" fmla="*/ 181 w 200"/>
                <a:gd name="T111" fmla="*/ 221 h 228"/>
                <a:gd name="T112" fmla="*/ 193 w 200"/>
                <a:gd name="T113" fmla="*/ 142 h 228"/>
                <a:gd name="T114" fmla="*/ 7 w 200"/>
                <a:gd name="T115" fmla="*/ 111 h 228"/>
                <a:gd name="T116" fmla="*/ 13 w 200"/>
                <a:gd name="T117" fmla="*/ 100 h 228"/>
                <a:gd name="T118" fmla="*/ 181 w 200"/>
                <a:gd name="T119" fmla="*/ 99 h 228"/>
                <a:gd name="T120" fmla="*/ 192 w 200"/>
                <a:gd name="T121" fmla="*/ 1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 h="228">
                  <a:moveTo>
                    <a:pt x="99" y="0"/>
                  </a:moveTo>
                  <a:lnTo>
                    <a:pt x="99" y="0"/>
                  </a:lnTo>
                  <a:lnTo>
                    <a:pt x="92" y="0"/>
                  </a:lnTo>
                  <a:lnTo>
                    <a:pt x="85" y="1"/>
                  </a:lnTo>
                  <a:lnTo>
                    <a:pt x="78" y="3"/>
                  </a:lnTo>
                  <a:lnTo>
                    <a:pt x="71" y="5"/>
                  </a:lnTo>
                  <a:lnTo>
                    <a:pt x="60" y="11"/>
                  </a:lnTo>
                  <a:lnTo>
                    <a:pt x="49" y="21"/>
                  </a:lnTo>
                  <a:lnTo>
                    <a:pt x="41" y="31"/>
                  </a:lnTo>
                  <a:lnTo>
                    <a:pt x="34" y="43"/>
                  </a:lnTo>
                  <a:lnTo>
                    <a:pt x="32" y="50"/>
                  </a:lnTo>
                  <a:lnTo>
                    <a:pt x="29" y="57"/>
                  </a:lnTo>
                  <a:lnTo>
                    <a:pt x="28" y="64"/>
                  </a:lnTo>
                  <a:lnTo>
                    <a:pt x="28" y="71"/>
                  </a:lnTo>
                  <a:lnTo>
                    <a:pt x="28" y="92"/>
                  </a:lnTo>
                  <a:lnTo>
                    <a:pt x="18" y="92"/>
                  </a:lnTo>
                  <a:lnTo>
                    <a:pt x="18" y="92"/>
                  </a:lnTo>
                  <a:lnTo>
                    <a:pt x="14" y="93"/>
                  </a:lnTo>
                  <a:lnTo>
                    <a:pt x="11" y="94"/>
                  </a:lnTo>
                  <a:lnTo>
                    <a:pt x="5" y="98"/>
                  </a:lnTo>
                  <a:lnTo>
                    <a:pt x="1" y="104"/>
                  </a:lnTo>
                  <a:lnTo>
                    <a:pt x="0" y="107"/>
                  </a:lnTo>
                  <a:lnTo>
                    <a:pt x="0" y="111"/>
                  </a:lnTo>
                  <a:lnTo>
                    <a:pt x="0" y="210"/>
                  </a:lnTo>
                  <a:lnTo>
                    <a:pt x="0" y="210"/>
                  </a:lnTo>
                  <a:lnTo>
                    <a:pt x="0" y="214"/>
                  </a:lnTo>
                  <a:lnTo>
                    <a:pt x="1" y="217"/>
                  </a:lnTo>
                  <a:lnTo>
                    <a:pt x="5" y="223"/>
                  </a:lnTo>
                  <a:lnTo>
                    <a:pt x="11" y="226"/>
                  </a:lnTo>
                  <a:lnTo>
                    <a:pt x="14" y="228"/>
                  </a:lnTo>
                  <a:lnTo>
                    <a:pt x="18" y="228"/>
                  </a:lnTo>
                  <a:lnTo>
                    <a:pt x="181" y="228"/>
                  </a:lnTo>
                  <a:lnTo>
                    <a:pt x="181" y="228"/>
                  </a:lnTo>
                  <a:lnTo>
                    <a:pt x="186" y="228"/>
                  </a:lnTo>
                  <a:lnTo>
                    <a:pt x="188" y="226"/>
                  </a:lnTo>
                  <a:lnTo>
                    <a:pt x="194" y="223"/>
                  </a:lnTo>
                  <a:lnTo>
                    <a:pt x="199" y="217"/>
                  </a:lnTo>
                  <a:lnTo>
                    <a:pt x="199" y="214"/>
                  </a:lnTo>
                  <a:lnTo>
                    <a:pt x="200" y="210"/>
                  </a:lnTo>
                  <a:lnTo>
                    <a:pt x="200" y="111"/>
                  </a:lnTo>
                  <a:lnTo>
                    <a:pt x="200" y="111"/>
                  </a:lnTo>
                  <a:lnTo>
                    <a:pt x="199" y="107"/>
                  </a:lnTo>
                  <a:lnTo>
                    <a:pt x="199" y="104"/>
                  </a:lnTo>
                  <a:lnTo>
                    <a:pt x="194" y="98"/>
                  </a:lnTo>
                  <a:lnTo>
                    <a:pt x="188" y="94"/>
                  </a:lnTo>
                  <a:lnTo>
                    <a:pt x="186" y="93"/>
                  </a:lnTo>
                  <a:lnTo>
                    <a:pt x="181" y="92"/>
                  </a:lnTo>
                  <a:lnTo>
                    <a:pt x="171" y="92"/>
                  </a:lnTo>
                  <a:lnTo>
                    <a:pt x="171" y="71"/>
                  </a:lnTo>
                  <a:lnTo>
                    <a:pt x="171" y="71"/>
                  </a:lnTo>
                  <a:lnTo>
                    <a:pt x="171" y="64"/>
                  </a:lnTo>
                  <a:lnTo>
                    <a:pt x="169" y="57"/>
                  </a:lnTo>
                  <a:lnTo>
                    <a:pt x="168" y="50"/>
                  </a:lnTo>
                  <a:lnTo>
                    <a:pt x="166" y="43"/>
                  </a:lnTo>
                  <a:lnTo>
                    <a:pt x="159" y="31"/>
                  </a:lnTo>
                  <a:lnTo>
                    <a:pt x="150" y="21"/>
                  </a:lnTo>
                  <a:lnTo>
                    <a:pt x="139" y="11"/>
                  </a:lnTo>
                  <a:lnTo>
                    <a:pt x="127" y="5"/>
                  </a:lnTo>
                  <a:lnTo>
                    <a:pt x="120" y="3"/>
                  </a:lnTo>
                  <a:lnTo>
                    <a:pt x="115" y="1"/>
                  </a:lnTo>
                  <a:lnTo>
                    <a:pt x="106" y="0"/>
                  </a:lnTo>
                  <a:lnTo>
                    <a:pt x="99" y="0"/>
                  </a:lnTo>
                  <a:lnTo>
                    <a:pt x="99" y="0"/>
                  </a:lnTo>
                  <a:close/>
                  <a:moveTo>
                    <a:pt x="35" y="71"/>
                  </a:moveTo>
                  <a:lnTo>
                    <a:pt x="35" y="71"/>
                  </a:lnTo>
                  <a:lnTo>
                    <a:pt x="36" y="58"/>
                  </a:lnTo>
                  <a:lnTo>
                    <a:pt x="41" y="46"/>
                  </a:lnTo>
                  <a:lnTo>
                    <a:pt x="47" y="35"/>
                  </a:lnTo>
                  <a:lnTo>
                    <a:pt x="54" y="25"/>
                  </a:lnTo>
                  <a:lnTo>
                    <a:pt x="64" y="17"/>
                  </a:lnTo>
                  <a:lnTo>
                    <a:pt x="75" y="11"/>
                  </a:lnTo>
                  <a:lnTo>
                    <a:pt x="86" y="8"/>
                  </a:lnTo>
                  <a:lnTo>
                    <a:pt x="99" y="7"/>
                  </a:lnTo>
                  <a:lnTo>
                    <a:pt x="99" y="7"/>
                  </a:lnTo>
                  <a:lnTo>
                    <a:pt x="112" y="8"/>
                  </a:lnTo>
                  <a:lnTo>
                    <a:pt x="125" y="11"/>
                  </a:lnTo>
                  <a:lnTo>
                    <a:pt x="136" y="17"/>
                  </a:lnTo>
                  <a:lnTo>
                    <a:pt x="145" y="25"/>
                  </a:lnTo>
                  <a:lnTo>
                    <a:pt x="153" y="35"/>
                  </a:lnTo>
                  <a:lnTo>
                    <a:pt x="159" y="46"/>
                  </a:lnTo>
                  <a:lnTo>
                    <a:pt x="162" y="58"/>
                  </a:lnTo>
                  <a:lnTo>
                    <a:pt x="164" y="71"/>
                  </a:lnTo>
                  <a:lnTo>
                    <a:pt x="164" y="92"/>
                  </a:lnTo>
                  <a:lnTo>
                    <a:pt x="143" y="92"/>
                  </a:lnTo>
                  <a:lnTo>
                    <a:pt x="143" y="71"/>
                  </a:lnTo>
                  <a:lnTo>
                    <a:pt x="143" y="71"/>
                  </a:lnTo>
                  <a:lnTo>
                    <a:pt x="141" y="63"/>
                  </a:lnTo>
                  <a:lnTo>
                    <a:pt x="139" y="55"/>
                  </a:lnTo>
                  <a:lnTo>
                    <a:pt x="136" y="48"/>
                  </a:lnTo>
                  <a:lnTo>
                    <a:pt x="130" y="41"/>
                  </a:lnTo>
                  <a:lnTo>
                    <a:pt x="124" y="36"/>
                  </a:lnTo>
                  <a:lnTo>
                    <a:pt x="116" y="31"/>
                  </a:lnTo>
                  <a:lnTo>
                    <a:pt x="109" y="29"/>
                  </a:lnTo>
                  <a:lnTo>
                    <a:pt x="99" y="28"/>
                  </a:lnTo>
                  <a:lnTo>
                    <a:pt x="99" y="28"/>
                  </a:lnTo>
                  <a:lnTo>
                    <a:pt x="91" y="29"/>
                  </a:lnTo>
                  <a:lnTo>
                    <a:pt x="83" y="31"/>
                  </a:lnTo>
                  <a:lnTo>
                    <a:pt x="76" y="36"/>
                  </a:lnTo>
                  <a:lnTo>
                    <a:pt x="69" y="41"/>
                  </a:lnTo>
                  <a:lnTo>
                    <a:pt x="64" y="48"/>
                  </a:lnTo>
                  <a:lnTo>
                    <a:pt x="60" y="55"/>
                  </a:lnTo>
                  <a:lnTo>
                    <a:pt x="57" y="63"/>
                  </a:lnTo>
                  <a:lnTo>
                    <a:pt x="57" y="71"/>
                  </a:lnTo>
                  <a:lnTo>
                    <a:pt x="57" y="92"/>
                  </a:lnTo>
                  <a:lnTo>
                    <a:pt x="35" y="92"/>
                  </a:lnTo>
                  <a:lnTo>
                    <a:pt x="35" y="71"/>
                  </a:lnTo>
                  <a:close/>
                  <a:moveTo>
                    <a:pt x="136" y="92"/>
                  </a:moveTo>
                  <a:lnTo>
                    <a:pt x="64" y="92"/>
                  </a:lnTo>
                  <a:lnTo>
                    <a:pt x="64" y="71"/>
                  </a:lnTo>
                  <a:lnTo>
                    <a:pt x="64" y="71"/>
                  </a:lnTo>
                  <a:lnTo>
                    <a:pt x="64" y="64"/>
                  </a:lnTo>
                  <a:lnTo>
                    <a:pt x="67" y="57"/>
                  </a:lnTo>
                  <a:lnTo>
                    <a:pt x="70" y="51"/>
                  </a:lnTo>
                  <a:lnTo>
                    <a:pt x="75" y="45"/>
                  </a:lnTo>
                  <a:lnTo>
                    <a:pt x="79" y="42"/>
                  </a:lnTo>
                  <a:lnTo>
                    <a:pt x="85" y="38"/>
                  </a:lnTo>
                  <a:lnTo>
                    <a:pt x="92" y="36"/>
                  </a:lnTo>
                  <a:lnTo>
                    <a:pt x="99" y="36"/>
                  </a:lnTo>
                  <a:lnTo>
                    <a:pt x="99" y="36"/>
                  </a:lnTo>
                  <a:lnTo>
                    <a:pt x="106" y="36"/>
                  </a:lnTo>
                  <a:lnTo>
                    <a:pt x="113" y="38"/>
                  </a:lnTo>
                  <a:lnTo>
                    <a:pt x="119" y="42"/>
                  </a:lnTo>
                  <a:lnTo>
                    <a:pt x="125" y="45"/>
                  </a:lnTo>
                  <a:lnTo>
                    <a:pt x="130" y="51"/>
                  </a:lnTo>
                  <a:lnTo>
                    <a:pt x="132" y="57"/>
                  </a:lnTo>
                  <a:lnTo>
                    <a:pt x="134" y="64"/>
                  </a:lnTo>
                  <a:lnTo>
                    <a:pt x="136" y="71"/>
                  </a:lnTo>
                  <a:lnTo>
                    <a:pt x="136" y="92"/>
                  </a:lnTo>
                  <a:close/>
                  <a:moveTo>
                    <a:pt x="88" y="149"/>
                  </a:moveTo>
                  <a:lnTo>
                    <a:pt x="51" y="185"/>
                  </a:lnTo>
                  <a:lnTo>
                    <a:pt x="19" y="185"/>
                  </a:lnTo>
                  <a:lnTo>
                    <a:pt x="55" y="149"/>
                  </a:lnTo>
                  <a:lnTo>
                    <a:pt x="88" y="149"/>
                  </a:lnTo>
                  <a:close/>
                  <a:moveTo>
                    <a:pt x="130" y="149"/>
                  </a:moveTo>
                  <a:lnTo>
                    <a:pt x="95" y="185"/>
                  </a:lnTo>
                  <a:lnTo>
                    <a:pt x="62" y="185"/>
                  </a:lnTo>
                  <a:lnTo>
                    <a:pt x="97" y="149"/>
                  </a:lnTo>
                  <a:lnTo>
                    <a:pt x="130" y="149"/>
                  </a:lnTo>
                  <a:close/>
                  <a:moveTo>
                    <a:pt x="173" y="149"/>
                  </a:moveTo>
                  <a:lnTo>
                    <a:pt x="138" y="185"/>
                  </a:lnTo>
                  <a:lnTo>
                    <a:pt x="105" y="185"/>
                  </a:lnTo>
                  <a:lnTo>
                    <a:pt x="140" y="149"/>
                  </a:lnTo>
                  <a:lnTo>
                    <a:pt x="173" y="149"/>
                  </a:lnTo>
                  <a:close/>
                  <a:moveTo>
                    <a:pt x="193" y="149"/>
                  </a:moveTo>
                  <a:lnTo>
                    <a:pt x="193" y="185"/>
                  </a:lnTo>
                  <a:lnTo>
                    <a:pt x="147" y="185"/>
                  </a:lnTo>
                  <a:lnTo>
                    <a:pt x="184" y="149"/>
                  </a:lnTo>
                  <a:lnTo>
                    <a:pt x="193" y="149"/>
                  </a:lnTo>
                  <a:close/>
                  <a:moveTo>
                    <a:pt x="9" y="185"/>
                  </a:moveTo>
                  <a:lnTo>
                    <a:pt x="7" y="185"/>
                  </a:lnTo>
                  <a:lnTo>
                    <a:pt x="7" y="149"/>
                  </a:lnTo>
                  <a:lnTo>
                    <a:pt x="44" y="149"/>
                  </a:lnTo>
                  <a:lnTo>
                    <a:pt x="9" y="185"/>
                  </a:lnTo>
                  <a:close/>
                  <a:moveTo>
                    <a:pt x="181" y="221"/>
                  </a:moveTo>
                  <a:lnTo>
                    <a:pt x="18" y="221"/>
                  </a:lnTo>
                  <a:lnTo>
                    <a:pt x="18" y="221"/>
                  </a:lnTo>
                  <a:lnTo>
                    <a:pt x="13" y="221"/>
                  </a:lnTo>
                  <a:lnTo>
                    <a:pt x="9" y="218"/>
                  </a:lnTo>
                  <a:lnTo>
                    <a:pt x="8" y="215"/>
                  </a:lnTo>
                  <a:lnTo>
                    <a:pt x="7" y="210"/>
                  </a:lnTo>
                  <a:lnTo>
                    <a:pt x="7" y="192"/>
                  </a:lnTo>
                  <a:lnTo>
                    <a:pt x="193" y="192"/>
                  </a:lnTo>
                  <a:lnTo>
                    <a:pt x="193" y="210"/>
                  </a:lnTo>
                  <a:lnTo>
                    <a:pt x="193" y="210"/>
                  </a:lnTo>
                  <a:lnTo>
                    <a:pt x="192" y="215"/>
                  </a:lnTo>
                  <a:lnTo>
                    <a:pt x="189" y="218"/>
                  </a:lnTo>
                  <a:lnTo>
                    <a:pt x="186" y="221"/>
                  </a:lnTo>
                  <a:lnTo>
                    <a:pt x="181" y="221"/>
                  </a:lnTo>
                  <a:lnTo>
                    <a:pt x="181" y="221"/>
                  </a:lnTo>
                  <a:close/>
                  <a:moveTo>
                    <a:pt x="193" y="111"/>
                  </a:moveTo>
                  <a:lnTo>
                    <a:pt x="193" y="142"/>
                  </a:lnTo>
                  <a:lnTo>
                    <a:pt x="7" y="142"/>
                  </a:lnTo>
                  <a:lnTo>
                    <a:pt x="7" y="111"/>
                  </a:lnTo>
                  <a:lnTo>
                    <a:pt x="7" y="111"/>
                  </a:lnTo>
                  <a:lnTo>
                    <a:pt x="8" y="106"/>
                  </a:lnTo>
                  <a:lnTo>
                    <a:pt x="9" y="102"/>
                  </a:lnTo>
                  <a:lnTo>
                    <a:pt x="13" y="100"/>
                  </a:lnTo>
                  <a:lnTo>
                    <a:pt x="18" y="99"/>
                  </a:lnTo>
                  <a:lnTo>
                    <a:pt x="181" y="99"/>
                  </a:lnTo>
                  <a:lnTo>
                    <a:pt x="181" y="99"/>
                  </a:lnTo>
                  <a:lnTo>
                    <a:pt x="186" y="100"/>
                  </a:lnTo>
                  <a:lnTo>
                    <a:pt x="189" y="102"/>
                  </a:lnTo>
                  <a:lnTo>
                    <a:pt x="192" y="106"/>
                  </a:lnTo>
                  <a:lnTo>
                    <a:pt x="193" y="111"/>
                  </a:lnTo>
                  <a:lnTo>
                    <a:pt x="193" y="111"/>
                  </a:lnTo>
                  <a:close/>
                </a:path>
              </a:pathLst>
            </a:custGeom>
            <a:solidFill>
              <a:schemeClr val="bg1"/>
            </a:solidFill>
            <a:ln>
              <a:noFill/>
            </a:ln>
          </p:spPr>
          <p:txBody>
            <a:bodyPr anchor="ctr"/>
            <a:lstStyle/>
            <a:p>
              <a:pPr algn="ctr"/>
              <a:endParaRPr dirty="0"/>
            </a:p>
          </p:txBody>
        </p:sp>
      </p:grpSp>
      <p:grpSp>
        <p:nvGrpSpPr>
          <p:cNvPr id="72" name="Group 71">
            <a:extLst>
              <a:ext uri="{FF2B5EF4-FFF2-40B4-BE49-F238E27FC236}">
                <a16:creationId xmlns:a16="http://schemas.microsoft.com/office/drawing/2014/main" id="{207913CA-41F5-9C47-B9C6-2CAFD7ECD35A}"/>
              </a:ext>
            </a:extLst>
          </p:cNvPr>
          <p:cNvGrpSpPr/>
          <p:nvPr/>
        </p:nvGrpSpPr>
        <p:grpSpPr>
          <a:xfrm>
            <a:off x="5578885" y="2472687"/>
            <a:ext cx="350096" cy="425932"/>
            <a:chOff x="5578885" y="2472687"/>
            <a:chExt cx="350096" cy="425932"/>
          </a:xfrm>
        </p:grpSpPr>
        <p:sp>
          <p:nvSpPr>
            <p:cNvPr id="19" name="Rectangle 24">
              <a:extLst>
                <a:ext uri="{FF2B5EF4-FFF2-40B4-BE49-F238E27FC236}">
                  <a16:creationId xmlns:a16="http://schemas.microsoft.com/office/drawing/2014/main" id="{5C684B61-8AD8-594B-8926-1DE05EE7BAF9}"/>
                </a:ext>
              </a:extLst>
            </p:cNvPr>
            <p:cNvSpPr/>
            <p:nvPr/>
          </p:nvSpPr>
          <p:spPr>
            <a:xfrm>
              <a:off x="5578885" y="2702411"/>
              <a:ext cx="350096" cy="196208"/>
            </a:xfrm>
            <a:prstGeom prst="rect">
              <a:avLst/>
            </a:prstGeom>
          </p:spPr>
          <p:txBody>
            <a:bodyPr wrap="none" anchor="ctr">
              <a:normAutofit fontScale="70000" lnSpcReduction="20000"/>
            </a:bodyPr>
            <a:lstStyle/>
            <a:p>
              <a:pPr algn="ctr"/>
              <a:r>
                <a:rPr lang="vi-VN" altLang="zh-CN" sz="1100" noProof="1">
                  <a:solidFill>
                    <a:schemeClr val="bg1"/>
                  </a:solidFill>
                  <a:latin typeface="Cambria" panose="02040503050406030204" pitchFamily="18" charset="0"/>
                </a:rPr>
                <a:t>FTP Proxy</a:t>
              </a:r>
              <a:endParaRPr lang="zh-CN" altLang="en-US" sz="1100" noProof="1">
                <a:solidFill>
                  <a:schemeClr val="bg1"/>
                </a:solidFill>
                <a:latin typeface="Cambria" panose="02040503050406030204" pitchFamily="18" charset="0"/>
              </a:endParaRPr>
            </a:p>
          </p:txBody>
        </p:sp>
        <p:grpSp>
          <p:nvGrpSpPr>
            <p:cNvPr id="23" name="Group 38">
              <a:extLst>
                <a:ext uri="{FF2B5EF4-FFF2-40B4-BE49-F238E27FC236}">
                  <a16:creationId xmlns:a16="http://schemas.microsoft.com/office/drawing/2014/main" id="{F8AE9116-25A7-644D-8000-C180D2087D85}"/>
                </a:ext>
              </a:extLst>
            </p:cNvPr>
            <p:cNvGrpSpPr/>
            <p:nvPr/>
          </p:nvGrpSpPr>
          <p:grpSpPr>
            <a:xfrm>
              <a:off x="5677871" y="2472687"/>
              <a:ext cx="148583" cy="224342"/>
              <a:chOff x="1901826" y="2363788"/>
              <a:chExt cx="239713" cy="361951"/>
            </a:xfrm>
            <a:solidFill>
              <a:schemeClr val="bg1"/>
            </a:solidFill>
          </p:grpSpPr>
          <p:sp>
            <p:nvSpPr>
              <p:cNvPr id="44" name="Freeform: Shape 39">
                <a:extLst>
                  <a:ext uri="{FF2B5EF4-FFF2-40B4-BE49-F238E27FC236}">
                    <a16:creationId xmlns:a16="http://schemas.microsoft.com/office/drawing/2014/main" id="{77DE0123-D91A-9443-B383-5BD6FEA5D08A}"/>
                  </a:ext>
                </a:extLst>
              </p:cNvPr>
              <p:cNvSpPr>
                <a:spLocks/>
              </p:cNvSpPr>
              <p:nvPr/>
            </p:nvSpPr>
            <p:spPr bwMode="auto">
              <a:xfrm>
                <a:off x="1901826" y="2363788"/>
                <a:ext cx="239713" cy="11113"/>
              </a:xfrm>
              <a:custGeom>
                <a:avLst/>
                <a:gdLst>
                  <a:gd name="T0" fmla="*/ 151 w 151"/>
                  <a:gd name="T1" fmla="*/ 3 h 7"/>
                  <a:gd name="T2" fmla="*/ 151 w 151"/>
                  <a:gd name="T3" fmla="*/ 3 h 7"/>
                  <a:gd name="T4" fmla="*/ 150 w 151"/>
                  <a:gd name="T5" fmla="*/ 1 h 7"/>
                  <a:gd name="T6" fmla="*/ 147 w 151"/>
                  <a:gd name="T7" fmla="*/ 0 h 7"/>
                  <a:gd name="T8" fmla="*/ 4 w 151"/>
                  <a:gd name="T9" fmla="*/ 0 h 7"/>
                  <a:gd name="T10" fmla="*/ 4 w 151"/>
                  <a:gd name="T11" fmla="*/ 0 h 7"/>
                  <a:gd name="T12" fmla="*/ 1 w 151"/>
                  <a:gd name="T13" fmla="*/ 1 h 7"/>
                  <a:gd name="T14" fmla="*/ 0 w 151"/>
                  <a:gd name="T15" fmla="*/ 3 h 7"/>
                  <a:gd name="T16" fmla="*/ 0 w 151"/>
                  <a:gd name="T17" fmla="*/ 3 h 7"/>
                  <a:gd name="T18" fmla="*/ 1 w 151"/>
                  <a:gd name="T19" fmla="*/ 5 h 7"/>
                  <a:gd name="T20" fmla="*/ 4 w 151"/>
                  <a:gd name="T21" fmla="*/ 7 h 7"/>
                  <a:gd name="T22" fmla="*/ 147 w 151"/>
                  <a:gd name="T23" fmla="*/ 7 h 7"/>
                  <a:gd name="T24" fmla="*/ 147 w 151"/>
                  <a:gd name="T25" fmla="*/ 7 h 7"/>
                  <a:gd name="T26" fmla="*/ 150 w 151"/>
                  <a:gd name="T27" fmla="*/ 5 h 7"/>
                  <a:gd name="T28" fmla="*/ 151 w 151"/>
                  <a:gd name="T29" fmla="*/ 3 h 7"/>
                  <a:gd name="T30" fmla="*/ 151 w 151"/>
                  <a:gd name="T3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7">
                    <a:moveTo>
                      <a:pt x="151" y="3"/>
                    </a:moveTo>
                    <a:lnTo>
                      <a:pt x="151" y="3"/>
                    </a:lnTo>
                    <a:lnTo>
                      <a:pt x="150" y="1"/>
                    </a:lnTo>
                    <a:lnTo>
                      <a:pt x="147" y="0"/>
                    </a:lnTo>
                    <a:lnTo>
                      <a:pt x="4" y="0"/>
                    </a:lnTo>
                    <a:lnTo>
                      <a:pt x="4" y="0"/>
                    </a:lnTo>
                    <a:lnTo>
                      <a:pt x="1" y="1"/>
                    </a:lnTo>
                    <a:lnTo>
                      <a:pt x="0" y="3"/>
                    </a:lnTo>
                    <a:lnTo>
                      <a:pt x="0" y="3"/>
                    </a:lnTo>
                    <a:lnTo>
                      <a:pt x="1" y="5"/>
                    </a:lnTo>
                    <a:lnTo>
                      <a:pt x="4" y="7"/>
                    </a:lnTo>
                    <a:lnTo>
                      <a:pt x="147" y="7"/>
                    </a:lnTo>
                    <a:lnTo>
                      <a:pt x="147" y="7"/>
                    </a:lnTo>
                    <a:lnTo>
                      <a:pt x="150" y="5"/>
                    </a:lnTo>
                    <a:lnTo>
                      <a:pt x="151" y="3"/>
                    </a:lnTo>
                    <a:lnTo>
                      <a:pt x="15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5" name="Freeform: Shape 40">
                <a:extLst>
                  <a:ext uri="{FF2B5EF4-FFF2-40B4-BE49-F238E27FC236}">
                    <a16:creationId xmlns:a16="http://schemas.microsoft.com/office/drawing/2014/main" id="{598ACB98-6489-1840-B744-58DB8EDD5B38}"/>
                  </a:ext>
                </a:extLst>
              </p:cNvPr>
              <p:cNvSpPr>
                <a:spLocks/>
              </p:cNvSpPr>
              <p:nvPr/>
            </p:nvSpPr>
            <p:spPr bwMode="auto">
              <a:xfrm>
                <a:off x="1914526" y="2386013"/>
                <a:ext cx="215900" cy="317500"/>
              </a:xfrm>
              <a:custGeom>
                <a:avLst/>
                <a:gdLst>
                  <a:gd name="T0" fmla="*/ 136 w 136"/>
                  <a:gd name="T1" fmla="*/ 3 h 200"/>
                  <a:gd name="T2" fmla="*/ 135 w 136"/>
                  <a:gd name="T3" fmla="*/ 1 h 200"/>
                  <a:gd name="T4" fmla="*/ 4 w 136"/>
                  <a:gd name="T5" fmla="*/ 0 h 200"/>
                  <a:gd name="T6" fmla="*/ 1 w 136"/>
                  <a:gd name="T7" fmla="*/ 1 h 200"/>
                  <a:gd name="T8" fmla="*/ 0 w 136"/>
                  <a:gd name="T9" fmla="*/ 29 h 200"/>
                  <a:gd name="T10" fmla="*/ 1 w 136"/>
                  <a:gd name="T11" fmla="*/ 42 h 200"/>
                  <a:gd name="T12" fmla="*/ 10 w 136"/>
                  <a:gd name="T13" fmla="*/ 64 h 200"/>
                  <a:gd name="T14" fmla="*/ 22 w 136"/>
                  <a:gd name="T15" fmla="*/ 81 h 200"/>
                  <a:gd name="T16" fmla="*/ 43 w 136"/>
                  <a:gd name="T17" fmla="*/ 100 h 200"/>
                  <a:gd name="T18" fmla="*/ 36 w 136"/>
                  <a:gd name="T19" fmla="*/ 105 h 200"/>
                  <a:gd name="T20" fmla="*/ 21 w 136"/>
                  <a:gd name="T21" fmla="*/ 119 h 200"/>
                  <a:gd name="T22" fmla="*/ 8 w 136"/>
                  <a:gd name="T23" fmla="*/ 136 h 200"/>
                  <a:gd name="T24" fmla="*/ 0 w 136"/>
                  <a:gd name="T25" fmla="*/ 157 h 200"/>
                  <a:gd name="T26" fmla="*/ 0 w 136"/>
                  <a:gd name="T27" fmla="*/ 196 h 200"/>
                  <a:gd name="T28" fmla="*/ 0 w 136"/>
                  <a:gd name="T29" fmla="*/ 198 h 200"/>
                  <a:gd name="T30" fmla="*/ 132 w 136"/>
                  <a:gd name="T31" fmla="*/ 200 h 200"/>
                  <a:gd name="T32" fmla="*/ 135 w 136"/>
                  <a:gd name="T33" fmla="*/ 198 h 200"/>
                  <a:gd name="T34" fmla="*/ 136 w 136"/>
                  <a:gd name="T35" fmla="*/ 170 h 200"/>
                  <a:gd name="T36" fmla="*/ 135 w 136"/>
                  <a:gd name="T37" fmla="*/ 157 h 200"/>
                  <a:gd name="T38" fmla="*/ 125 w 136"/>
                  <a:gd name="T39" fmla="*/ 135 h 200"/>
                  <a:gd name="T40" fmla="*/ 112 w 136"/>
                  <a:gd name="T41" fmla="*/ 118 h 200"/>
                  <a:gd name="T42" fmla="*/ 91 w 136"/>
                  <a:gd name="T43" fmla="*/ 100 h 200"/>
                  <a:gd name="T44" fmla="*/ 98 w 136"/>
                  <a:gd name="T45" fmla="*/ 94 h 200"/>
                  <a:gd name="T46" fmla="*/ 114 w 136"/>
                  <a:gd name="T47" fmla="*/ 81 h 200"/>
                  <a:gd name="T48" fmla="*/ 126 w 136"/>
                  <a:gd name="T49" fmla="*/ 64 h 200"/>
                  <a:gd name="T50" fmla="*/ 135 w 136"/>
                  <a:gd name="T51" fmla="*/ 42 h 200"/>
                  <a:gd name="T52" fmla="*/ 136 w 136"/>
                  <a:gd name="T53" fmla="*/ 29 h 200"/>
                  <a:gd name="T54" fmla="*/ 102 w 136"/>
                  <a:gd name="T55" fmla="*/ 192 h 200"/>
                  <a:gd name="T56" fmla="*/ 68 w 136"/>
                  <a:gd name="T57" fmla="*/ 159 h 200"/>
                  <a:gd name="T58" fmla="*/ 83 w 136"/>
                  <a:gd name="T59" fmla="*/ 97 h 200"/>
                  <a:gd name="T60" fmla="*/ 82 w 136"/>
                  <a:gd name="T61" fmla="*/ 100 h 200"/>
                  <a:gd name="T62" fmla="*/ 82 w 136"/>
                  <a:gd name="T63" fmla="*/ 101 h 200"/>
                  <a:gd name="T64" fmla="*/ 83 w 136"/>
                  <a:gd name="T65" fmla="*/ 103 h 200"/>
                  <a:gd name="T66" fmla="*/ 103 w 136"/>
                  <a:gd name="T67" fmla="*/ 119 h 200"/>
                  <a:gd name="T68" fmla="*/ 117 w 136"/>
                  <a:gd name="T69" fmla="*/ 135 h 200"/>
                  <a:gd name="T70" fmla="*/ 126 w 136"/>
                  <a:gd name="T71" fmla="*/ 157 h 200"/>
                  <a:gd name="T72" fmla="*/ 128 w 136"/>
                  <a:gd name="T73" fmla="*/ 170 h 200"/>
                  <a:gd name="T74" fmla="*/ 111 w 136"/>
                  <a:gd name="T75" fmla="*/ 192 h 200"/>
                  <a:gd name="T76" fmla="*/ 111 w 136"/>
                  <a:gd name="T77" fmla="*/ 192 h 200"/>
                  <a:gd name="T78" fmla="*/ 72 w 136"/>
                  <a:gd name="T79" fmla="*/ 146 h 200"/>
                  <a:gd name="T80" fmla="*/ 70 w 136"/>
                  <a:gd name="T81" fmla="*/ 143 h 200"/>
                  <a:gd name="T82" fmla="*/ 68 w 136"/>
                  <a:gd name="T83" fmla="*/ 142 h 200"/>
                  <a:gd name="T84" fmla="*/ 63 w 136"/>
                  <a:gd name="T85" fmla="*/ 146 h 200"/>
                  <a:gd name="T86" fmla="*/ 24 w 136"/>
                  <a:gd name="T87" fmla="*/ 192 h 200"/>
                  <a:gd name="T88" fmla="*/ 24 w 136"/>
                  <a:gd name="T89" fmla="*/ 192 h 200"/>
                  <a:gd name="T90" fmla="*/ 7 w 136"/>
                  <a:gd name="T91" fmla="*/ 170 h 200"/>
                  <a:gd name="T92" fmla="*/ 8 w 136"/>
                  <a:gd name="T93" fmla="*/ 159 h 200"/>
                  <a:gd name="T94" fmla="*/ 17 w 136"/>
                  <a:gd name="T95" fmla="*/ 136 h 200"/>
                  <a:gd name="T96" fmla="*/ 31 w 136"/>
                  <a:gd name="T97" fmla="*/ 120 h 200"/>
                  <a:gd name="T98" fmla="*/ 52 w 136"/>
                  <a:gd name="T99" fmla="*/ 103 h 200"/>
                  <a:gd name="T100" fmla="*/ 53 w 136"/>
                  <a:gd name="T101" fmla="*/ 101 h 200"/>
                  <a:gd name="T102" fmla="*/ 53 w 136"/>
                  <a:gd name="T103" fmla="*/ 100 h 200"/>
                  <a:gd name="T104" fmla="*/ 52 w 136"/>
                  <a:gd name="T105" fmla="*/ 97 h 200"/>
                  <a:gd name="T106" fmla="*/ 39 w 136"/>
                  <a:gd name="T107" fmla="*/ 87 h 200"/>
                  <a:gd name="T108" fmla="*/ 25 w 136"/>
                  <a:gd name="T109" fmla="*/ 73 h 200"/>
                  <a:gd name="T110" fmla="*/ 12 w 136"/>
                  <a:gd name="T111" fmla="*/ 53 h 200"/>
                  <a:gd name="T112" fmla="*/ 7 w 136"/>
                  <a:gd name="T113" fmla="*/ 36 h 200"/>
                  <a:gd name="T114" fmla="*/ 7 w 136"/>
                  <a:gd name="T115" fmla="*/ 7 h 200"/>
                  <a:gd name="T116" fmla="*/ 128 w 136"/>
                  <a:gd name="T117" fmla="*/ 29 h 200"/>
                  <a:gd name="T118" fmla="*/ 126 w 136"/>
                  <a:gd name="T119" fmla="*/ 42 h 200"/>
                  <a:gd name="T120" fmla="*/ 118 w 136"/>
                  <a:gd name="T121" fmla="*/ 63 h 200"/>
                  <a:gd name="T122" fmla="*/ 105 w 136"/>
                  <a:gd name="T123" fmla="*/ 80 h 200"/>
                  <a:gd name="T124" fmla="*/ 83 w 136"/>
                  <a:gd name="T125" fmla="*/ 9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200">
                    <a:moveTo>
                      <a:pt x="136" y="29"/>
                    </a:moveTo>
                    <a:lnTo>
                      <a:pt x="136" y="3"/>
                    </a:lnTo>
                    <a:lnTo>
                      <a:pt x="136" y="3"/>
                    </a:lnTo>
                    <a:lnTo>
                      <a:pt x="135" y="1"/>
                    </a:lnTo>
                    <a:lnTo>
                      <a:pt x="132" y="0"/>
                    </a:lnTo>
                    <a:lnTo>
                      <a:pt x="4" y="0"/>
                    </a:lnTo>
                    <a:lnTo>
                      <a:pt x="4" y="0"/>
                    </a:lnTo>
                    <a:lnTo>
                      <a:pt x="1" y="1"/>
                    </a:lnTo>
                    <a:lnTo>
                      <a:pt x="0" y="3"/>
                    </a:lnTo>
                    <a:lnTo>
                      <a:pt x="0" y="29"/>
                    </a:lnTo>
                    <a:lnTo>
                      <a:pt x="0" y="29"/>
                    </a:lnTo>
                    <a:lnTo>
                      <a:pt x="1" y="42"/>
                    </a:lnTo>
                    <a:lnTo>
                      <a:pt x="5" y="53"/>
                    </a:lnTo>
                    <a:lnTo>
                      <a:pt x="10" y="64"/>
                    </a:lnTo>
                    <a:lnTo>
                      <a:pt x="15" y="73"/>
                    </a:lnTo>
                    <a:lnTo>
                      <a:pt x="22" y="81"/>
                    </a:lnTo>
                    <a:lnTo>
                      <a:pt x="29" y="90"/>
                    </a:lnTo>
                    <a:lnTo>
                      <a:pt x="43" y="100"/>
                    </a:lnTo>
                    <a:lnTo>
                      <a:pt x="43" y="100"/>
                    </a:lnTo>
                    <a:lnTo>
                      <a:pt x="36" y="105"/>
                    </a:lnTo>
                    <a:lnTo>
                      <a:pt x="28" y="111"/>
                    </a:lnTo>
                    <a:lnTo>
                      <a:pt x="21" y="119"/>
                    </a:lnTo>
                    <a:lnTo>
                      <a:pt x="14" y="127"/>
                    </a:lnTo>
                    <a:lnTo>
                      <a:pt x="8" y="136"/>
                    </a:lnTo>
                    <a:lnTo>
                      <a:pt x="4" y="147"/>
                    </a:lnTo>
                    <a:lnTo>
                      <a:pt x="0" y="157"/>
                    </a:lnTo>
                    <a:lnTo>
                      <a:pt x="0" y="170"/>
                    </a:lnTo>
                    <a:lnTo>
                      <a:pt x="0" y="196"/>
                    </a:lnTo>
                    <a:lnTo>
                      <a:pt x="0" y="196"/>
                    </a:lnTo>
                    <a:lnTo>
                      <a:pt x="0" y="198"/>
                    </a:lnTo>
                    <a:lnTo>
                      <a:pt x="4" y="200"/>
                    </a:lnTo>
                    <a:lnTo>
                      <a:pt x="132" y="200"/>
                    </a:lnTo>
                    <a:lnTo>
                      <a:pt x="132" y="200"/>
                    </a:lnTo>
                    <a:lnTo>
                      <a:pt x="135" y="198"/>
                    </a:lnTo>
                    <a:lnTo>
                      <a:pt x="136" y="196"/>
                    </a:lnTo>
                    <a:lnTo>
                      <a:pt x="136" y="170"/>
                    </a:lnTo>
                    <a:lnTo>
                      <a:pt x="136" y="170"/>
                    </a:lnTo>
                    <a:lnTo>
                      <a:pt x="135" y="157"/>
                    </a:lnTo>
                    <a:lnTo>
                      <a:pt x="131" y="146"/>
                    </a:lnTo>
                    <a:lnTo>
                      <a:pt x="125" y="135"/>
                    </a:lnTo>
                    <a:lnTo>
                      <a:pt x="119" y="126"/>
                    </a:lnTo>
                    <a:lnTo>
                      <a:pt x="112" y="118"/>
                    </a:lnTo>
                    <a:lnTo>
                      <a:pt x="105" y="111"/>
                    </a:lnTo>
                    <a:lnTo>
                      <a:pt x="91" y="100"/>
                    </a:lnTo>
                    <a:lnTo>
                      <a:pt x="91" y="100"/>
                    </a:lnTo>
                    <a:lnTo>
                      <a:pt x="98" y="94"/>
                    </a:lnTo>
                    <a:lnTo>
                      <a:pt x="107" y="88"/>
                    </a:lnTo>
                    <a:lnTo>
                      <a:pt x="114" y="81"/>
                    </a:lnTo>
                    <a:lnTo>
                      <a:pt x="121" y="73"/>
                    </a:lnTo>
                    <a:lnTo>
                      <a:pt x="126" y="64"/>
                    </a:lnTo>
                    <a:lnTo>
                      <a:pt x="131" y="53"/>
                    </a:lnTo>
                    <a:lnTo>
                      <a:pt x="135" y="42"/>
                    </a:lnTo>
                    <a:lnTo>
                      <a:pt x="136" y="29"/>
                    </a:lnTo>
                    <a:lnTo>
                      <a:pt x="136" y="29"/>
                    </a:lnTo>
                    <a:close/>
                    <a:moveTo>
                      <a:pt x="68" y="159"/>
                    </a:moveTo>
                    <a:lnTo>
                      <a:pt x="102" y="192"/>
                    </a:lnTo>
                    <a:lnTo>
                      <a:pt x="33" y="192"/>
                    </a:lnTo>
                    <a:lnTo>
                      <a:pt x="68" y="159"/>
                    </a:lnTo>
                    <a:close/>
                    <a:moveTo>
                      <a:pt x="83" y="97"/>
                    </a:moveTo>
                    <a:lnTo>
                      <a:pt x="83" y="97"/>
                    </a:lnTo>
                    <a:lnTo>
                      <a:pt x="82" y="98"/>
                    </a:lnTo>
                    <a:lnTo>
                      <a:pt x="82" y="100"/>
                    </a:lnTo>
                    <a:lnTo>
                      <a:pt x="82" y="100"/>
                    </a:lnTo>
                    <a:lnTo>
                      <a:pt x="82" y="101"/>
                    </a:lnTo>
                    <a:lnTo>
                      <a:pt x="83" y="103"/>
                    </a:lnTo>
                    <a:lnTo>
                      <a:pt x="83" y="103"/>
                    </a:lnTo>
                    <a:lnTo>
                      <a:pt x="96" y="112"/>
                    </a:lnTo>
                    <a:lnTo>
                      <a:pt x="103" y="119"/>
                    </a:lnTo>
                    <a:lnTo>
                      <a:pt x="111" y="127"/>
                    </a:lnTo>
                    <a:lnTo>
                      <a:pt x="117" y="135"/>
                    </a:lnTo>
                    <a:lnTo>
                      <a:pt x="123" y="146"/>
                    </a:lnTo>
                    <a:lnTo>
                      <a:pt x="126" y="157"/>
                    </a:lnTo>
                    <a:lnTo>
                      <a:pt x="128" y="164"/>
                    </a:lnTo>
                    <a:lnTo>
                      <a:pt x="128" y="170"/>
                    </a:lnTo>
                    <a:lnTo>
                      <a:pt x="128" y="192"/>
                    </a:lnTo>
                    <a:lnTo>
                      <a:pt x="111" y="192"/>
                    </a:lnTo>
                    <a:lnTo>
                      <a:pt x="111" y="192"/>
                    </a:lnTo>
                    <a:lnTo>
                      <a:pt x="111" y="192"/>
                    </a:lnTo>
                    <a:lnTo>
                      <a:pt x="72" y="152"/>
                    </a:lnTo>
                    <a:lnTo>
                      <a:pt x="72" y="146"/>
                    </a:lnTo>
                    <a:lnTo>
                      <a:pt x="72" y="146"/>
                    </a:lnTo>
                    <a:lnTo>
                      <a:pt x="70" y="143"/>
                    </a:lnTo>
                    <a:lnTo>
                      <a:pt x="68" y="142"/>
                    </a:lnTo>
                    <a:lnTo>
                      <a:pt x="68" y="142"/>
                    </a:lnTo>
                    <a:lnTo>
                      <a:pt x="65" y="143"/>
                    </a:lnTo>
                    <a:lnTo>
                      <a:pt x="63" y="146"/>
                    </a:lnTo>
                    <a:lnTo>
                      <a:pt x="63" y="152"/>
                    </a:lnTo>
                    <a:lnTo>
                      <a:pt x="24" y="192"/>
                    </a:lnTo>
                    <a:lnTo>
                      <a:pt x="24" y="192"/>
                    </a:lnTo>
                    <a:lnTo>
                      <a:pt x="24" y="192"/>
                    </a:lnTo>
                    <a:lnTo>
                      <a:pt x="7" y="192"/>
                    </a:lnTo>
                    <a:lnTo>
                      <a:pt x="7" y="170"/>
                    </a:lnTo>
                    <a:lnTo>
                      <a:pt x="7" y="170"/>
                    </a:lnTo>
                    <a:lnTo>
                      <a:pt x="8" y="159"/>
                    </a:lnTo>
                    <a:lnTo>
                      <a:pt x="12" y="147"/>
                    </a:lnTo>
                    <a:lnTo>
                      <a:pt x="17" y="136"/>
                    </a:lnTo>
                    <a:lnTo>
                      <a:pt x="22" y="128"/>
                    </a:lnTo>
                    <a:lnTo>
                      <a:pt x="31" y="120"/>
                    </a:lnTo>
                    <a:lnTo>
                      <a:pt x="38" y="113"/>
                    </a:lnTo>
                    <a:lnTo>
                      <a:pt x="52" y="103"/>
                    </a:lnTo>
                    <a:lnTo>
                      <a:pt x="52" y="103"/>
                    </a:lnTo>
                    <a:lnTo>
                      <a:pt x="53" y="101"/>
                    </a:lnTo>
                    <a:lnTo>
                      <a:pt x="53" y="100"/>
                    </a:lnTo>
                    <a:lnTo>
                      <a:pt x="53" y="100"/>
                    </a:lnTo>
                    <a:lnTo>
                      <a:pt x="53" y="98"/>
                    </a:lnTo>
                    <a:lnTo>
                      <a:pt x="52" y="97"/>
                    </a:lnTo>
                    <a:lnTo>
                      <a:pt x="52" y="97"/>
                    </a:lnTo>
                    <a:lnTo>
                      <a:pt x="39" y="87"/>
                    </a:lnTo>
                    <a:lnTo>
                      <a:pt x="32" y="81"/>
                    </a:lnTo>
                    <a:lnTo>
                      <a:pt x="25" y="73"/>
                    </a:lnTo>
                    <a:lnTo>
                      <a:pt x="18" y="64"/>
                    </a:lnTo>
                    <a:lnTo>
                      <a:pt x="12" y="53"/>
                    </a:lnTo>
                    <a:lnTo>
                      <a:pt x="8" y="42"/>
                    </a:lnTo>
                    <a:lnTo>
                      <a:pt x="7" y="36"/>
                    </a:lnTo>
                    <a:lnTo>
                      <a:pt x="7" y="29"/>
                    </a:lnTo>
                    <a:lnTo>
                      <a:pt x="7" y="7"/>
                    </a:lnTo>
                    <a:lnTo>
                      <a:pt x="128" y="7"/>
                    </a:lnTo>
                    <a:lnTo>
                      <a:pt x="128" y="29"/>
                    </a:lnTo>
                    <a:lnTo>
                      <a:pt x="128" y="29"/>
                    </a:lnTo>
                    <a:lnTo>
                      <a:pt x="126" y="42"/>
                    </a:lnTo>
                    <a:lnTo>
                      <a:pt x="123" y="52"/>
                    </a:lnTo>
                    <a:lnTo>
                      <a:pt x="118" y="63"/>
                    </a:lnTo>
                    <a:lnTo>
                      <a:pt x="112" y="72"/>
                    </a:lnTo>
                    <a:lnTo>
                      <a:pt x="105" y="80"/>
                    </a:lnTo>
                    <a:lnTo>
                      <a:pt x="97" y="86"/>
                    </a:lnTo>
                    <a:lnTo>
                      <a:pt x="83" y="97"/>
                    </a:lnTo>
                    <a:lnTo>
                      <a:pt x="8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6" name="Freeform: Shape 41">
                <a:extLst>
                  <a:ext uri="{FF2B5EF4-FFF2-40B4-BE49-F238E27FC236}">
                    <a16:creationId xmlns:a16="http://schemas.microsoft.com/office/drawing/2014/main" id="{26172F03-37B9-A449-9F46-721EB8317F68}"/>
                  </a:ext>
                </a:extLst>
              </p:cNvPr>
              <p:cNvSpPr>
                <a:spLocks/>
              </p:cNvSpPr>
              <p:nvPr/>
            </p:nvSpPr>
            <p:spPr bwMode="auto">
              <a:xfrm>
                <a:off x="1960563" y="2465388"/>
                <a:ext cx="123825" cy="63500"/>
              </a:xfrm>
              <a:custGeom>
                <a:avLst/>
                <a:gdLst>
                  <a:gd name="T0" fmla="*/ 74 w 78"/>
                  <a:gd name="T1" fmla="*/ 0 h 40"/>
                  <a:gd name="T2" fmla="*/ 4 w 78"/>
                  <a:gd name="T3" fmla="*/ 0 h 40"/>
                  <a:gd name="T4" fmla="*/ 4 w 78"/>
                  <a:gd name="T5" fmla="*/ 0 h 40"/>
                  <a:gd name="T6" fmla="*/ 3 w 78"/>
                  <a:gd name="T7" fmla="*/ 0 h 40"/>
                  <a:gd name="T8" fmla="*/ 2 w 78"/>
                  <a:gd name="T9" fmla="*/ 1 h 40"/>
                  <a:gd name="T10" fmla="*/ 2 w 78"/>
                  <a:gd name="T11" fmla="*/ 1 h 40"/>
                  <a:gd name="T12" fmla="*/ 0 w 78"/>
                  <a:gd name="T13" fmla="*/ 3 h 40"/>
                  <a:gd name="T14" fmla="*/ 2 w 78"/>
                  <a:gd name="T15" fmla="*/ 5 h 40"/>
                  <a:gd name="T16" fmla="*/ 2 w 78"/>
                  <a:gd name="T17" fmla="*/ 5 h 40"/>
                  <a:gd name="T18" fmla="*/ 9 w 78"/>
                  <a:gd name="T19" fmla="*/ 15 h 40"/>
                  <a:gd name="T20" fmla="*/ 17 w 78"/>
                  <a:gd name="T21" fmla="*/ 23 h 40"/>
                  <a:gd name="T22" fmla="*/ 26 w 78"/>
                  <a:gd name="T23" fmla="*/ 30 h 40"/>
                  <a:gd name="T24" fmla="*/ 36 w 78"/>
                  <a:gd name="T25" fmla="*/ 37 h 40"/>
                  <a:gd name="T26" fmla="*/ 37 w 78"/>
                  <a:gd name="T27" fmla="*/ 38 h 40"/>
                  <a:gd name="T28" fmla="*/ 37 w 78"/>
                  <a:gd name="T29" fmla="*/ 38 h 40"/>
                  <a:gd name="T30" fmla="*/ 39 w 78"/>
                  <a:gd name="T31" fmla="*/ 40 h 40"/>
                  <a:gd name="T32" fmla="*/ 39 w 78"/>
                  <a:gd name="T33" fmla="*/ 40 h 40"/>
                  <a:gd name="T34" fmla="*/ 40 w 78"/>
                  <a:gd name="T35" fmla="*/ 38 h 40"/>
                  <a:gd name="T36" fmla="*/ 40 w 78"/>
                  <a:gd name="T37" fmla="*/ 38 h 40"/>
                  <a:gd name="T38" fmla="*/ 46 w 78"/>
                  <a:gd name="T39" fmla="*/ 35 h 40"/>
                  <a:gd name="T40" fmla="*/ 46 w 78"/>
                  <a:gd name="T41" fmla="*/ 35 h 40"/>
                  <a:gd name="T42" fmla="*/ 55 w 78"/>
                  <a:gd name="T43" fmla="*/ 28 h 40"/>
                  <a:gd name="T44" fmla="*/ 64 w 78"/>
                  <a:gd name="T45" fmla="*/ 21 h 40"/>
                  <a:gd name="T46" fmla="*/ 71 w 78"/>
                  <a:gd name="T47" fmla="*/ 14 h 40"/>
                  <a:gd name="T48" fmla="*/ 78 w 78"/>
                  <a:gd name="T49" fmla="*/ 5 h 40"/>
                  <a:gd name="T50" fmla="*/ 78 w 78"/>
                  <a:gd name="T51" fmla="*/ 5 h 40"/>
                  <a:gd name="T52" fmla="*/ 78 w 78"/>
                  <a:gd name="T53" fmla="*/ 3 h 40"/>
                  <a:gd name="T54" fmla="*/ 78 w 78"/>
                  <a:gd name="T55" fmla="*/ 1 h 40"/>
                  <a:gd name="T56" fmla="*/ 78 w 78"/>
                  <a:gd name="T57" fmla="*/ 1 h 40"/>
                  <a:gd name="T58" fmla="*/ 76 w 78"/>
                  <a:gd name="T59" fmla="*/ 0 h 40"/>
                  <a:gd name="T60" fmla="*/ 74 w 78"/>
                  <a:gd name="T61" fmla="*/ 0 h 40"/>
                  <a:gd name="T62" fmla="*/ 74 w 78"/>
                  <a:gd name="T63" fmla="*/ 0 h 40"/>
                  <a:gd name="T64" fmla="*/ 43 w 78"/>
                  <a:gd name="T65" fmla="*/ 29 h 40"/>
                  <a:gd name="T66" fmla="*/ 43 w 78"/>
                  <a:gd name="T67" fmla="*/ 29 h 40"/>
                  <a:gd name="T68" fmla="*/ 39 w 78"/>
                  <a:gd name="T69" fmla="*/ 31 h 40"/>
                  <a:gd name="T70" fmla="*/ 39 w 78"/>
                  <a:gd name="T71" fmla="*/ 31 h 40"/>
                  <a:gd name="T72" fmla="*/ 24 w 78"/>
                  <a:gd name="T73" fmla="*/ 20 h 40"/>
                  <a:gd name="T74" fmla="*/ 17 w 78"/>
                  <a:gd name="T75" fmla="*/ 14 h 40"/>
                  <a:gd name="T76" fmla="*/ 11 w 78"/>
                  <a:gd name="T77" fmla="*/ 7 h 40"/>
                  <a:gd name="T78" fmla="*/ 68 w 78"/>
                  <a:gd name="T79" fmla="*/ 7 h 40"/>
                  <a:gd name="T80" fmla="*/ 68 w 78"/>
                  <a:gd name="T81" fmla="*/ 7 h 40"/>
                  <a:gd name="T82" fmla="*/ 62 w 78"/>
                  <a:gd name="T83" fmla="*/ 13 h 40"/>
                  <a:gd name="T84" fmla="*/ 57 w 78"/>
                  <a:gd name="T85" fmla="*/ 19 h 40"/>
                  <a:gd name="T86" fmla="*/ 43 w 78"/>
                  <a:gd name="T87" fmla="*/ 29 h 40"/>
                  <a:gd name="T88" fmla="*/ 43 w 78"/>
                  <a:gd name="T89"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40">
                    <a:moveTo>
                      <a:pt x="74" y="0"/>
                    </a:moveTo>
                    <a:lnTo>
                      <a:pt x="4" y="0"/>
                    </a:lnTo>
                    <a:lnTo>
                      <a:pt x="4" y="0"/>
                    </a:lnTo>
                    <a:lnTo>
                      <a:pt x="3" y="0"/>
                    </a:lnTo>
                    <a:lnTo>
                      <a:pt x="2" y="1"/>
                    </a:lnTo>
                    <a:lnTo>
                      <a:pt x="2" y="1"/>
                    </a:lnTo>
                    <a:lnTo>
                      <a:pt x="0" y="3"/>
                    </a:lnTo>
                    <a:lnTo>
                      <a:pt x="2" y="5"/>
                    </a:lnTo>
                    <a:lnTo>
                      <a:pt x="2" y="5"/>
                    </a:lnTo>
                    <a:lnTo>
                      <a:pt x="9" y="15"/>
                    </a:lnTo>
                    <a:lnTo>
                      <a:pt x="17" y="23"/>
                    </a:lnTo>
                    <a:lnTo>
                      <a:pt x="26" y="30"/>
                    </a:lnTo>
                    <a:lnTo>
                      <a:pt x="36" y="37"/>
                    </a:lnTo>
                    <a:lnTo>
                      <a:pt x="37" y="38"/>
                    </a:lnTo>
                    <a:lnTo>
                      <a:pt x="37" y="38"/>
                    </a:lnTo>
                    <a:lnTo>
                      <a:pt x="39" y="40"/>
                    </a:lnTo>
                    <a:lnTo>
                      <a:pt x="39" y="40"/>
                    </a:lnTo>
                    <a:lnTo>
                      <a:pt x="40" y="38"/>
                    </a:lnTo>
                    <a:lnTo>
                      <a:pt x="40" y="38"/>
                    </a:lnTo>
                    <a:lnTo>
                      <a:pt x="46" y="35"/>
                    </a:lnTo>
                    <a:lnTo>
                      <a:pt x="46" y="35"/>
                    </a:lnTo>
                    <a:lnTo>
                      <a:pt x="55" y="28"/>
                    </a:lnTo>
                    <a:lnTo>
                      <a:pt x="64" y="21"/>
                    </a:lnTo>
                    <a:lnTo>
                      <a:pt x="71" y="14"/>
                    </a:lnTo>
                    <a:lnTo>
                      <a:pt x="78" y="5"/>
                    </a:lnTo>
                    <a:lnTo>
                      <a:pt x="78" y="5"/>
                    </a:lnTo>
                    <a:lnTo>
                      <a:pt x="78" y="3"/>
                    </a:lnTo>
                    <a:lnTo>
                      <a:pt x="78" y="1"/>
                    </a:lnTo>
                    <a:lnTo>
                      <a:pt x="78" y="1"/>
                    </a:lnTo>
                    <a:lnTo>
                      <a:pt x="76" y="0"/>
                    </a:lnTo>
                    <a:lnTo>
                      <a:pt x="74" y="0"/>
                    </a:lnTo>
                    <a:lnTo>
                      <a:pt x="74" y="0"/>
                    </a:lnTo>
                    <a:close/>
                    <a:moveTo>
                      <a:pt x="43" y="29"/>
                    </a:moveTo>
                    <a:lnTo>
                      <a:pt x="43" y="29"/>
                    </a:lnTo>
                    <a:lnTo>
                      <a:pt x="39" y="31"/>
                    </a:lnTo>
                    <a:lnTo>
                      <a:pt x="39" y="31"/>
                    </a:lnTo>
                    <a:lnTo>
                      <a:pt x="24" y="20"/>
                    </a:lnTo>
                    <a:lnTo>
                      <a:pt x="17" y="14"/>
                    </a:lnTo>
                    <a:lnTo>
                      <a:pt x="11" y="7"/>
                    </a:lnTo>
                    <a:lnTo>
                      <a:pt x="68" y="7"/>
                    </a:lnTo>
                    <a:lnTo>
                      <a:pt x="68" y="7"/>
                    </a:lnTo>
                    <a:lnTo>
                      <a:pt x="62" y="13"/>
                    </a:lnTo>
                    <a:lnTo>
                      <a:pt x="57" y="19"/>
                    </a:lnTo>
                    <a:lnTo>
                      <a:pt x="43" y="29"/>
                    </a:lnTo>
                    <a:lnTo>
                      <a:pt x="4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7" name="Freeform: Shape 42">
                <a:extLst>
                  <a:ext uri="{FF2B5EF4-FFF2-40B4-BE49-F238E27FC236}">
                    <a16:creationId xmlns:a16="http://schemas.microsoft.com/office/drawing/2014/main" id="{BE7B1645-4EF0-F04F-B450-AFA9651E6763}"/>
                  </a:ext>
                </a:extLst>
              </p:cNvPr>
              <p:cNvSpPr>
                <a:spLocks/>
              </p:cNvSpPr>
              <p:nvPr/>
            </p:nvSpPr>
            <p:spPr bwMode="auto">
              <a:xfrm>
                <a:off x="1901826" y="2714626"/>
                <a:ext cx="239713" cy="11113"/>
              </a:xfrm>
              <a:custGeom>
                <a:avLst/>
                <a:gdLst>
                  <a:gd name="T0" fmla="*/ 4 w 151"/>
                  <a:gd name="T1" fmla="*/ 7 h 7"/>
                  <a:gd name="T2" fmla="*/ 147 w 151"/>
                  <a:gd name="T3" fmla="*/ 7 h 7"/>
                  <a:gd name="T4" fmla="*/ 147 w 151"/>
                  <a:gd name="T5" fmla="*/ 7 h 7"/>
                  <a:gd name="T6" fmla="*/ 150 w 151"/>
                  <a:gd name="T7" fmla="*/ 7 h 7"/>
                  <a:gd name="T8" fmla="*/ 151 w 151"/>
                  <a:gd name="T9" fmla="*/ 3 h 7"/>
                  <a:gd name="T10" fmla="*/ 151 w 151"/>
                  <a:gd name="T11" fmla="*/ 3 h 7"/>
                  <a:gd name="T12" fmla="*/ 150 w 151"/>
                  <a:gd name="T13" fmla="*/ 1 h 7"/>
                  <a:gd name="T14" fmla="*/ 147 w 151"/>
                  <a:gd name="T15" fmla="*/ 0 h 7"/>
                  <a:gd name="T16" fmla="*/ 4 w 151"/>
                  <a:gd name="T17" fmla="*/ 0 h 7"/>
                  <a:gd name="T18" fmla="*/ 4 w 151"/>
                  <a:gd name="T19" fmla="*/ 0 h 7"/>
                  <a:gd name="T20" fmla="*/ 1 w 151"/>
                  <a:gd name="T21" fmla="*/ 1 h 7"/>
                  <a:gd name="T22" fmla="*/ 0 w 151"/>
                  <a:gd name="T23" fmla="*/ 3 h 7"/>
                  <a:gd name="T24" fmla="*/ 0 w 151"/>
                  <a:gd name="T25" fmla="*/ 3 h 7"/>
                  <a:gd name="T26" fmla="*/ 1 w 151"/>
                  <a:gd name="T27" fmla="*/ 7 h 7"/>
                  <a:gd name="T28" fmla="*/ 4 w 151"/>
                  <a:gd name="T29" fmla="*/ 7 h 7"/>
                  <a:gd name="T30" fmla="*/ 4 w 15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7">
                    <a:moveTo>
                      <a:pt x="4" y="7"/>
                    </a:moveTo>
                    <a:lnTo>
                      <a:pt x="147" y="7"/>
                    </a:lnTo>
                    <a:lnTo>
                      <a:pt x="147" y="7"/>
                    </a:lnTo>
                    <a:lnTo>
                      <a:pt x="150" y="7"/>
                    </a:lnTo>
                    <a:lnTo>
                      <a:pt x="151" y="3"/>
                    </a:lnTo>
                    <a:lnTo>
                      <a:pt x="151" y="3"/>
                    </a:lnTo>
                    <a:lnTo>
                      <a:pt x="150" y="1"/>
                    </a:lnTo>
                    <a:lnTo>
                      <a:pt x="147" y="0"/>
                    </a:lnTo>
                    <a:lnTo>
                      <a:pt x="4" y="0"/>
                    </a:lnTo>
                    <a:lnTo>
                      <a:pt x="4" y="0"/>
                    </a:lnTo>
                    <a:lnTo>
                      <a:pt x="1" y="1"/>
                    </a:lnTo>
                    <a:lnTo>
                      <a:pt x="0" y="3"/>
                    </a:lnTo>
                    <a:lnTo>
                      <a:pt x="0" y="3"/>
                    </a:lnTo>
                    <a:lnTo>
                      <a:pt x="1" y="7"/>
                    </a:lnTo>
                    <a:lnTo>
                      <a:pt x="4"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8" name="Freeform: Shape 43">
                <a:extLst>
                  <a:ext uri="{FF2B5EF4-FFF2-40B4-BE49-F238E27FC236}">
                    <a16:creationId xmlns:a16="http://schemas.microsoft.com/office/drawing/2014/main" id="{304C8E64-7CC8-E94C-B639-4755C52AA049}"/>
                  </a:ext>
                </a:extLst>
              </p:cNvPr>
              <p:cNvSpPr>
                <a:spLocks/>
              </p:cNvSpPr>
              <p:nvPr/>
            </p:nvSpPr>
            <p:spPr bwMode="auto">
              <a:xfrm>
                <a:off x="2014538" y="2578101"/>
                <a:ext cx="14288" cy="22225"/>
              </a:xfrm>
              <a:custGeom>
                <a:avLst/>
                <a:gdLst>
                  <a:gd name="T0" fmla="*/ 5 w 9"/>
                  <a:gd name="T1" fmla="*/ 0 h 14"/>
                  <a:gd name="T2" fmla="*/ 5 w 9"/>
                  <a:gd name="T3" fmla="*/ 0 h 14"/>
                  <a:gd name="T4" fmla="*/ 2 w 9"/>
                  <a:gd name="T5" fmla="*/ 1 h 14"/>
                  <a:gd name="T6" fmla="*/ 0 w 9"/>
                  <a:gd name="T7" fmla="*/ 4 h 14"/>
                  <a:gd name="T8" fmla="*/ 0 w 9"/>
                  <a:gd name="T9" fmla="*/ 11 h 14"/>
                  <a:gd name="T10" fmla="*/ 0 w 9"/>
                  <a:gd name="T11" fmla="*/ 11 h 14"/>
                  <a:gd name="T12" fmla="*/ 2 w 9"/>
                  <a:gd name="T13" fmla="*/ 13 h 14"/>
                  <a:gd name="T14" fmla="*/ 5 w 9"/>
                  <a:gd name="T15" fmla="*/ 14 h 14"/>
                  <a:gd name="T16" fmla="*/ 5 w 9"/>
                  <a:gd name="T17" fmla="*/ 14 h 14"/>
                  <a:gd name="T18" fmla="*/ 7 w 9"/>
                  <a:gd name="T19" fmla="*/ 13 h 14"/>
                  <a:gd name="T20" fmla="*/ 9 w 9"/>
                  <a:gd name="T21" fmla="*/ 11 h 14"/>
                  <a:gd name="T22" fmla="*/ 9 w 9"/>
                  <a:gd name="T23" fmla="*/ 4 h 14"/>
                  <a:gd name="T24" fmla="*/ 9 w 9"/>
                  <a:gd name="T25" fmla="*/ 4 h 14"/>
                  <a:gd name="T26" fmla="*/ 7 w 9"/>
                  <a:gd name="T27" fmla="*/ 1 h 14"/>
                  <a:gd name="T28" fmla="*/ 5 w 9"/>
                  <a:gd name="T29" fmla="*/ 0 h 14"/>
                  <a:gd name="T30" fmla="*/ 5 w 9"/>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4">
                    <a:moveTo>
                      <a:pt x="5" y="0"/>
                    </a:moveTo>
                    <a:lnTo>
                      <a:pt x="5" y="0"/>
                    </a:lnTo>
                    <a:lnTo>
                      <a:pt x="2" y="1"/>
                    </a:lnTo>
                    <a:lnTo>
                      <a:pt x="0" y="4"/>
                    </a:lnTo>
                    <a:lnTo>
                      <a:pt x="0" y="11"/>
                    </a:lnTo>
                    <a:lnTo>
                      <a:pt x="0" y="11"/>
                    </a:lnTo>
                    <a:lnTo>
                      <a:pt x="2" y="13"/>
                    </a:lnTo>
                    <a:lnTo>
                      <a:pt x="5" y="14"/>
                    </a:lnTo>
                    <a:lnTo>
                      <a:pt x="5" y="14"/>
                    </a:lnTo>
                    <a:lnTo>
                      <a:pt x="7" y="13"/>
                    </a:lnTo>
                    <a:lnTo>
                      <a:pt x="9" y="11"/>
                    </a:lnTo>
                    <a:lnTo>
                      <a:pt x="9" y="4"/>
                    </a:lnTo>
                    <a:lnTo>
                      <a:pt x="9" y="4"/>
                    </a:lnTo>
                    <a:lnTo>
                      <a:pt x="7" y="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9" name="Freeform: Shape 44">
                <a:extLst>
                  <a:ext uri="{FF2B5EF4-FFF2-40B4-BE49-F238E27FC236}">
                    <a16:creationId xmlns:a16="http://schemas.microsoft.com/office/drawing/2014/main" id="{9B6D3216-25A5-1345-8326-54AE6CF21EFA}"/>
                  </a:ext>
                </a:extLst>
              </p:cNvPr>
              <p:cNvSpPr>
                <a:spLocks/>
              </p:cNvSpPr>
              <p:nvPr/>
            </p:nvSpPr>
            <p:spPr bwMode="auto">
              <a:xfrm>
                <a:off x="2014538" y="2544763"/>
                <a:ext cx="14288" cy="22225"/>
              </a:xfrm>
              <a:custGeom>
                <a:avLst/>
                <a:gdLst>
                  <a:gd name="T0" fmla="*/ 5 w 9"/>
                  <a:gd name="T1" fmla="*/ 0 h 14"/>
                  <a:gd name="T2" fmla="*/ 5 w 9"/>
                  <a:gd name="T3" fmla="*/ 0 h 14"/>
                  <a:gd name="T4" fmla="*/ 2 w 9"/>
                  <a:gd name="T5" fmla="*/ 1 h 14"/>
                  <a:gd name="T6" fmla="*/ 0 w 9"/>
                  <a:gd name="T7" fmla="*/ 4 h 14"/>
                  <a:gd name="T8" fmla="*/ 0 w 9"/>
                  <a:gd name="T9" fmla="*/ 11 h 14"/>
                  <a:gd name="T10" fmla="*/ 0 w 9"/>
                  <a:gd name="T11" fmla="*/ 11 h 14"/>
                  <a:gd name="T12" fmla="*/ 2 w 9"/>
                  <a:gd name="T13" fmla="*/ 13 h 14"/>
                  <a:gd name="T14" fmla="*/ 5 w 9"/>
                  <a:gd name="T15" fmla="*/ 14 h 14"/>
                  <a:gd name="T16" fmla="*/ 5 w 9"/>
                  <a:gd name="T17" fmla="*/ 14 h 14"/>
                  <a:gd name="T18" fmla="*/ 7 w 9"/>
                  <a:gd name="T19" fmla="*/ 13 h 14"/>
                  <a:gd name="T20" fmla="*/ 9 w 9"/>
                  <a:gd name="T21" fmla="*/ 11 h 14"/>
                  <a:gd name="T22" fmla="*/ 9 w 9"/>
                  <a:gd name="T23" fmla="*/ 4 h 14"/>
                  <a:gd name="T24" fmla="*/ 9 w 9"/>
                  <a:gd name="T25" fmla="*/ 4 h 14"/>
                  <a:gd name="T26" fmla="*/ 7 w 9"/>
                  <a:gd name="T27" fmla="*/ 1 h 14"/>
                  <a:gd name="T28" fmla="*/ 5 w 9"/>
                  <a:gd name="T29" fmla="*/ 0 h 14"/>
                  <a:gd name="T30" fmla="*/ 5 w 9"/>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4">
                    <a:moveTo>
                      <a:pt x="5" y="0"/>
                    </a:moveTo>
                    <a:lnTo>
                      <a:pt x="5" y="0"/>
                    </a:lnTo>
                    <a:lnTo>
                      <a:pt x="2" y="1"/>
                    </a:lnTo>
                    <a:lnTo>
                      <a:pt x="0" y="4"/>
                    </a:lnTo>
                    <a:lnTo>
                      <a:pt x="0" y="11"/>
                    </a:lnTo>
                    <a:lnTo>
                      <a:pt x="0" y="11"/>
                    </a:lnTo>
                    <a:lnTo>
                      <a:pt x="2" y="13"/>
                    </a:lnTo>
                    <a:lnTo>
                      <a:pt x="5" y="14"/>
                    </a:lnTo>
                    <a:lnTo>
                      <a:pt x="5" y="14"/>
                    </a:lnTo>
                    <a:lnTo>
                      <a:pt x="7" y="13"/>
                    </a:lnTo>
                    <a:lnTo>
                      <a:pt x="9" y="11"/>
                    </a:lnTo>
                    <a:lnTo>
                      <a:pt x="9" y="4"/>
                    </a:lnTo>
                    <a:lnTo>
                      <a:pt x="9" y="4"/>
                    </a:lnTo>
                    <a:lnTo>
                      <a:pt x="7" y="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grpSp>
      <p:grpSp>
        <p:nvGrpSpPr>
          <p:cNvPr id="70" name="Group 69">
            <a:extLst>
              <a:ext uri="{FF2B5EF4-FFF2-40B4-BE49-F238E27FC236}">
                <a16:creationId xmlns:a16="http://schemas.microsoft.com/office/drawing/2014/main" id="{F280FB54-434F-9F49-8C05-26243271C556}"/>
              </a:ext>
            </a:extLst>
          </p:cNvPr>
          <p:cNvGrpSpPr/>
          <p:nvPr/>
        </p:nvGrpSpPr>
        <p:grpSpPr>
          <a:xfrm>
            <a:off x="5174947" y="3419827"/>
            <a:ext cx="350096" cy="422296"/>
            <a:chOff x="5174947" y="3419827"/>
            <a:chExt cx="350096" cy="422296"/>
          </a:xfrm>
        </p:grpSpPr>
        <p:sp>
          <p:nvSpPr>
            <p:cNvPr id="18" name="Rectangle 23">
              <a:extLst>
                <a:ext uri="{FF2B5EF4-FFF2-40B4-BE49-F238E27FC236}">
                  <a16:creationId xmlns:a16="http://schemas.microsoft.com/office/drawing/2014/main" id="{83455ACC-0A07-0840-B954-308C7A0C8D8F}"/>
                </a:ext>
              </a:extLst>
            </p:cNvPr>
            <p:cNvSpPr/>
            <p:nvPr/>
          </p:nvSpPr>
          <p:spPr>
            <a:xfrm>
              <a:off x="5174947" y="3645915"/>
              <a:ext cx="350096" cy="196208"/>
            </a:xfrm>
            <a:prstGeom prst="rect">
              <a:avLst/>
            </a:prstGeom>
          </p:spPr>
          <p:txBody>
            <a:bodyPr wrap="none" anchor="ctr">
              <a:noAutofit/>
            </a:bodyPr>
            <a:lstStyle/>
            <a:p>
              <a:pPr algn="ctr"/>
              <a:r>
                <a:rPr lang="vi-VN" altLang="zh-CN" sz="800" noProof="1">
                  <a:solidFill>
                    <a:schemeClr val="bg1"/>
                  </a:solidFill>
                  <a:latin typeface="Cambria" panose="02040503050406030204" pitchFamily="18" charset="0"/>
                </a:rPr>
                <a:t>Transparent </a:t>
              </a:r>
            </a:p>
            <a:p>
              <a:pPr algn="ctr"/>
              <a:r>
                <a:rPr lang="vi-VN" altLang="zh-CN" sz="800" noProof="1">
                  <a:solidFill>
                    <a:schemeClr val="bg1"/>
                  </a:solidFill>
                  <a:latin typeface="Cambria" panose="02040503050406030204" pitchFamily="18" charset="0"/>
                </a:rPr>
                <a:t>proxy</a:t>
              </a:r>
              <a:endParaRPr lang="zh-CN" altLang="en-US" sz="800" noProof="1">
                <a:solidFill>
                  <a:schemeClr val="bg1"/>
                </a:solidFill>
                <a:latin typeface="Cambria" panose="02040503050406030204" pitchFamily="18" charset="0"/>
              </a:endParaRPr>
            </a:p>
          </p:txBody>
        </p:sp>
        <p:grpSp>
          <p:nvGrpSpPr>
            <p:cNvPr id="25" name="Group 24">
              <a:extLst>
                <a:ext uri="{FF2B5EF4-FFF2-40B4-BE49-F238E27FC236}">
                  <a16:creationId xmlns:a16="http://schemas.microsoft.com/office/drawing/2014/main" id="{D5E595EB-E775-E34E-925A-77F808BB42D7}"/>
                </a:ext>
              </a:extLst>
            </p:cNvPr>
            <p:cNvGrpSpPr/>
            <p:nvPr/>
          </p:nvGrpSpPr>
          <p:grpSpPr>
            <a:xfrm>
              <a:off x="5239524" y="3419827"/>
              <a:ext cx="220950" cy="203954"/>
              <a:chOff x="2552701" y="2952751"/>
              <a:chExt cx="392113" cy="361950"/>
            </a:xfrm>
            <a:solidFill>
              <a:schemeClr val="bg1"/>
            </a:solidFill>
          </p:grpSpPr>
          <p:sp>
            <p:nvSpPr>
              <p:cNvPr id="41" name="Freeform: Shape 47">
                <a:extLst>
                  <a:ext uri="{FF2B5EF4-FFF2-40B4-BE49-F238E27FC236}">
                    <a16:creationId xmlns:a16="http://schemas.microsoft.com/office/drawing/2014/main" id="{975FFFBF-8648-EE4D-B5CC-36D3BEA71762}"/>
                  </a:ext>
                </a:extLst>
              </p:cNvPr>
              <p:cNvSpPr>
                <a:spLocks/>
              </p:cNvSpPr>
              <p:nvPr/>
            </p:nvSpPr>
            <p:spPr bwMode="auto">
              <a:xfrm>
                <a:off x="2552701" y="2974976"/>
                <a:ext cx="363538" cy="234950"/>
              </a:xfrm>
              <a:custGeom>
                <a:avLst/>
                <a:gdLst>
                  <a:gd name="T0" fmla="*/ 193 w 229"/>
                  <a:gd name="T1" fmla="*/ 3 h 148"/>
                  <a:gd name="T2" fmla="*/ 192 w 229"/>
                  <a:gd name="T3" fmla="*/ 0 h 148"/>
                  <a:gd name="T4" fmla="*/ 103 w 229"/>
                  <a:gd name="T5" fmla="*/ 46 h 148"/>
                  <a:gd name="T6" fmla="*/ 102 w 229"/>
                  <a:gd name="T7" fmla="*/ 47 h 148"/>
                  <a:gd name="T8" fmla="*/ 103 w 229"/>
                  <a:gd name="T9" fmla="*/ 54 h 148"/>
                  <a:gd name="T10" fmla="*/ 54 w 229"/>
                  <a:gd name="T11" fmla="*/ 81 h 148"/>
                  <a:gd name="T12" fmla="*/ 53 w 229"/>
                  <a:gd name="T13" fmla="*/ 86 h 148"/>
                  <a:gd name="T14" fmla="*/ 3 w 229"/>
                  <a:gd name="T15" fmla="*/ 115 h 148"/>
                  <a:gd name="T16" fmla="*/ 0 w 229"/>
                  <a:gd name="T17" fmla="*/ 116 h 148"/>
                  <a:gd name="T18" fmla="*/ 12 w 229"/>
                  <a:gd name="T19" fmla="*/ 145 h 148"/>
                  <a:gd name="T20" fmla="*/ 13 w 229"/>
                  <a:gd name="T21" fmla="*/ 146 h 148"/>
                  <a:gd name="T22" fmla="*/ 14 w 229"/>
                  <a:gd name="T23" fmla="*/ 148 h 148"/>
                  <a:gd name="T24" fmla="*/ 70 w 229"/>
                  <a:gd name="T25" fmla="*/ 128 h 148"/>
                  <a:gd name="T26" fmla="*/ 72 w 229"/>
                  <a:gd name="T27" fmla="*/ 131 h 148"/>
                  <a:gd name="T28" fmla="*/ 75 w 229"/>
                  <a:gd name="T29" fmla="*/ 134 h 148"/>
                  <a:gd name="T30" fmla="*/ 76 w 229"/>
                  <a:gd name="T31" fmla="*/ 134 h 148"/>
                  <a:gd name="T32" fmla="*/ 130 w 229"/>
                  <a:gd name="T33" fmla="*/ 123 h 148"/>
                  <a:gd name="T34" fmla="*/ 131 w 229"/>
                  <a:gd name="T35" fmla="*/ 124 h 148"/>
                  <a:gd name="T36" fmla="*/ 134 w 229"/>
                  <a:gd name="T37" fmla="*/ 125 h 148"/>
                  <a:gd name="T38" fmla="*/ 227 w 229"/>
                  <a:gd name="T39" fmla="*/ 96 h 148"/>
                  <a:gd name="T40" fmla="*/ 229 w 229"/>
                  <a:gd name="T41" fmla="*/ 95 h 148"/>
                  <a:gd name="T42" fmla="*/ 229 w 229"/>
                  <a:gd name="T43" fmla="*/ 91 h 148"/>
                  <a:gd name="T44" fmla="*/ 17 w 229"/>
                  <a:gd name="T45" fmla="*/ 139 h 148"/>
                  <a:gd name="T46" fmla="*/ 58 w 229"/>
                  <a:gd name="T47" fmla="*/ 96 h 148"/>
                  <a:gd name="T48" fmla="*/ 17 w 229"/>
                  <a:gd name="T49" fmla="*/ 139 h 148"/>
                  <a:gd name="T50" fmla="*/ 76 w 229"/>
                  <a:gd name="T51" fmla="*/ 122 h 148"/>
                  <a:gd name="T52" fmla="*/ 62 w 229"/>
                  <a:gd name="T53" fmla="*/ 90 h 148"/>
                  <a:gd name="T54" fmla="*/ 61 w 229"/>
                  <a:gd name="T55" fmla="*/ 86 h 148"/>
                  <a:gd name="T56" fmla="*/ 123 w 229"/>
                  <a:gd name="T57" fmla="*/ 105 h 148"/>
                  <a:gd name="T58" fmla="*/ 77 w 229"/>
                  <a:gd name="T59" fmla="*/ 125 h 148"/>
                  <a:gd name="T60" fmla="*/ 134 w 229"/>
                  <a:gd name="T61" fmla="*/ 114 h 148"/>
                  <a:gd name="T62" fmla="*/ 134 w 229"/>
                  <a:gd name="T63" fmla="*/ 112 h 148"/>
                  <a:gd name="T64" fmla="*/ 110 w 229"/>
                  <a:gd name="T65" fmla="*/ 51 h 148"/>
                  <a:gd name="T66" fmla="*/ 221 w 229"/>
                  <a:gd name="T67" fmla="*/ 9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148">
                    <a:moveTo>
                      <a:pt x="193" y="3"/>
                    </a:moveTo>
                    <a:lnTo>
                      <a:pt x="193" y="3"/>
                    </a:lnTo>
                    <a:lnTo>
                      <a:pt x="192" y="0"/>
                    </a:lnTo>
                    <a:lnTo>
                      <a:pt x="192" y="0"/>
                    </a:lnTo>
                    <a:lnTo>
                      <a:pt x="189" y="0"/>
                    </a:lnTo>
                    <a:lnTo>
                      <a:pt x="103" y="46"/>
                    </a:lnTo>
                    <a:lnTo>
                      <a:pt x="103" y="46"/>
                    </a:lnTo>
                    <a:lnTo>
                      <a:pt x="102" y="47"/>
                    </a:lnTo>
                    <a:lnTo>
                      <a:pt x="102" y="49"/>
                    </a:lnTo>
                    <a:lnTo>
                      <a:pt x="103" y="54"/>
                    </a:lnTo>
                    <a:lnTo>
                      <a:pt x="54" y="81"/>
                    </a:lnTo>
                    <a:lnTo>
                      <a:pt x="54" y="81"/>
                    </a:lnTo>
                    <a:lnTo>
                      <a:pt x="53" y="83"/>
                    </a:lnTo>
                    <a:lnTo>
                      <a:pt x="53" y="86"/>
                    </a:lnTo>
                    <a:lnTo>
                      <a:pt x="54" y="89"/>
                    </a:lnTo>
                    <a:lnTo>
                      <a:pt x="3" y="115"/>
                    </a:lnTo>
                    <a:lnTo>
                      <a:pt x="3" y="115"/>
                    </a:lnTo>
                    <a:lnTo>
                      <a:pt x="0" y="116"/>
                    </a:lnTo>
                    <a:lnTo>
                      <a:pt x="0" y="119"/>
                    </a:lnTo>
                    <a:lnTo>
                      <a:pt x="12" y="145"/>
                    </a:lnTo>
                    <a:lnTo>
                      <a:pt x="12" y="145"/>
                    </a:lnTo>
                    <a:lnTo>
                      <a:pt x="13" y="146"/>
                    </a:lnTo>
                    <a:lnTo>
                      <a:pt x="14" y="148"/>
                    </a:lnTo>
                    <a:lnTo>
                      <a:pt x="14" y="148"/>
                    </a:lnTo>
                    <a:lnTo>
                      <a:pt x="16" y="146"/>
                    </a:lnTo>
                    <a:lnTo>
                      <a:pt x="70" y="128"/>
                    </a:lnTo>
                    <a:lnTo>
                      <a:pt x="72" y="131"/>
                    </a:lnTo>
                    <a:lnTo>
                      <a:pt x="72" y="131"/>
                    </a:lnTo>
                    <a:lnTo>
                      <a:pt x="73" y="134"/>
                    </a:lnTo>
                    <a:lnTo>
                      <a:pt x="75" y="134"/>
                    </a:lnTo>
                    <a:lnTo>
                      <a:pt x="75" y="134"/>
                    </a:lnTo>
                    <a:lnTo>
                      <a:pt x="76" y="134"/>
                    </a:lnTo>
                    <a:lnTo>
                      <a:pt x="128" y="118"/>
                    </a:lnTo>
                    <a:lnTo>
                      <a:pt x="130" y="123"/>
                    </a:lnTo>
                    <a:lnTo>
                      <a:pt x="130" y="123"/>
                    </a:lnTo>
                    <a:lnTo>
                      <a:pt x="131" y="124"/>
                    </a:lnTo>
                    <a:lnTo>
                      <a:pt x="134" y="125"/>
                    </a:lnTo>
                    <a:lnTo>
                      <a:pt x="134" y="125"/>
                    </a:lnTo>
                    <a:lnTo>
                      <a:pt x="135" y="125"/>
                    </a:lnTo>
                    <a:lnTo>
                      <a:pt x="227" y="96"/>
                    </a:lnTo>
                    <a:lnTo>
                      <a:pt x="227" y="96"/>
                    </a:lnTo>
                    <a:lnTo>
                      <a:pt x="229" y="95"/>
                    </a:lnTo>
                    <a:lnTo>
                      <a:pt x="229" y="95"/>
                    </a:lnTo>
                    <a:lnTo>
                      <a:pt x="229" y="91"/>
                    </a:lnTo>
                    <a:lnTo>
                      <a:pt x="193" y="3"/>
                    </a:lnTo>
                    <a:close/>
                    <a:moveTo>
                      <a:pt x="17" y="139"/>
                    </a:moveTo>
                    <a:lnTo>
                      <a:pt x="9" y="119"/>
                    </a:lnTo>
                    <a:lnTo>
                      <a:pt x="58" y="96"/>
                    </a:lnTo>
                    <a:lnTo>
                      <a:pt x="68" y="121"/>
                    </a:lnTo>
                    <a:lnTo>
                      <a:pt x="17" y="139"/>
                    </a:lnTo>
                    <a:close/>
                    <a:moveTo>
                      <a:pt x="77" y="125"/>
                    </a:moveTo>
                    <a:lnTo>
                      <a:pt x="76" y="122"/>
                    </a:lnTo>
                    <a:lnTo>
                      <a:pt x="76" y="122"/>
                    </a:lnTo>
                    <a:lnTo>
                      <a:pt x="62" y="90"/>
                    </a:lnTo>
                    <a:lnTo>
                      <a:pt x="62" y="90"/>
                    </a:lnTo>
                    <a:lnTo>
                      <a:pt x="61" y="86"/>
                    </a:lnTo>
                    <a:lnTo>
                      <a:pt x="107" y="61"/>
                    </a:lnTo>
                    <a:lnTo>
                      <a:pt x="123" y="105"/>
                    </a:lnTo>
                    <a:lnTo>
                      <a:pt x="125" y="112"/>
                    </a:lnTo>
                    <a:lnTo>
                      <a:pt x="77" y="125"/>
                    </a:lnTo>
                    <a:close/>
                    <a:moveTo>
                      <a:pt x="135" y="117"/>
                    </a:moveTo>
                    <a:lnTo>
                      <a:pt x="134" y="114"/>
                    </a:lnTo>
                    <a:lnTo>
                      <a:pt x="134" y="114"/>
                    </a:lnTo>
                    <a:lnTo>
                      <a:pt x="134" y="112"/>
                    </a:lnTo>
                    <a:lnTo>
                      <a:pt x="129" y="102"/>
                    </a:lnTo>
                    <a:lnTo>
                      <a:pt x="110" y="51"/>
                    </a:lnTo>
                    <a:lnTo>
                      <a:pt x="189" y="8"/>
                    </a:lnTo>
                    <a:lnTo>
                      <a:pt x="221" y="90"/>
                    </a:lnTo>
                    <a:lnTo>
                      <a:pt x="135"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2" name="Freeform: Shape 48">
                <a:extLst>
                  <a:ext uri="{FF2B5EF4-FFF2-40B4-BE49-F238E27FC236}">
                    <a16:creationId xmlns:a16="http://schemas.microsoft.com/office/drawing/2014/main" id="{3A424182-58F5-D948-A3C4-35EBD531BDB5}"/>
                  </a:ext>
                </a:extLst>
              </p:cNvPr>
              <p:cNvSpPr>
                <a:spLocks/>
              </p:cNvSpPr>
              <p:nvPr/>
            </p:nvSpPr>
            <p:spPr bwMode="auto">
              <a:xfrm>
                <a:off x="2867026" y="2952751"/>
                <a:ext cx="77788" cy="180975"/>
              </a:xfrm>
              <a:custGeom>
                <a:avLst/>
                <a:gdLst>
                  <a:gd name="T0" fmla="*/ 7 w 49"/>
                  <a:gd name="T1" fmla="*/ 3 h 114"/>
                  <a:gd name="T2" fmla="*/ 7 w 49"/>
                  <a:gd name="T3" fmla="*/ 3 h 114"/>
                  <a:gd name="T4" fmla="*/ 5 w 49"/>
                  <a:gd name="T5" fmla="*/ 0 h 114"/>
                  <a:gd name="T6" fmla="*/ 2 w 49"/>
                  <a:gd name="T7" fmla="*/ 0 h 114"/>
                  <a:gd name="T8" fmla="*/ 2 w 49"/>
                  <a:gd name="T9" fmla="*/ 0 h 114"/>
                  <a:gd name="T10" fmla="*/ 0 w 49"/>
                  <a:gd name="T11" fmla="*/ 1 h 114"/>
                  <a:gd name="T12" fmla="*/ 0 w 49"/>
                  <a:gd name="T13" fmla="*/ 5 h 114"/>
                  <a:gd name="T14" fmla="*/ 43 w 49"/>
                  <a:gd name="T15" fmla="*/ 111 h 114"/>
                  <a:gd name="T16" fmla="*/ 43 w 49"/>
                  <a:gd name="T17" fmla="*/ 111 h 114"/>
                  <a:gd name="T18" fmla="*/ 44 w 49"/>
                  <a:gd name="T19" fmla="*/ 114 h 114"/>
                  <a:gd name="T20" fmla="*/ 45 w 49"/>
                  <a:gd name="T21" fmla="*/ 114 h 114"/>
                  <a:gd name="T22" fmla="*/ 45 w 49"/>
                  <a:gd name="T23" fmla="*/ 114 h 114"/>
                  <a:gd name="T24" fmla="*/ 47 w 49"/>
                  <a:gd name="T25" fmla="*/ 114 h 114"/>
                  <a:gd name="T26" fmla="*/ 47 w 49"/>
                  <a:gd name="T27" fmla="*/ 114 h 114"/>
                  <a:gd name="T28" fmla="*/ 49 w 49"/>
                  <a:gd name="T29" fmla="*/ 112 h 114"/>
                  <a:gd name="T30" fmla="*/ 49 w 49"/>
                  <a:gd name="T31" fmla="*/ 109 h 114"/>
                  <a:gd name="T32" fmla="*/ 7 w 49"/>
                  <a:gd name="T33"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114">
                    <a:moveTo>
                      <a:pt x="7" y="3"/>
                    </a:moveTo>
                    <a:lnTo>
                      <a:pt x="7" y="3"/>
                    </a:lnTo>
                    <a:lnTo>
                      <a:pt x="5" y="0"/>
                    </a:lnTo>
                    <a:lnTo>
                      <a:pt x="2" y="0"/>
                    </a:lnTo>
                    <a:lnTo>
                      <a:pt x="2" y="0"/>
                    </a:lnTo>
                    <a:lnTo>
                      <a:pt x="0" y="1"/>
                    </a:lnTo>
                    <a:lnTo>
                      <a:pt x="0" y="5"/>
                    </a:lnTo>
                    <a:lnTo>
                      <a:pt x="43" y="111"/>
                    </a:lnTo>
                    <a:lnTo>
                      <a:pt x="43" y="111"/>
                    </a:lnTo>
                    <a:lnTo>
                      <a:pt x="44" y="114"/>
                    </a:lnTo>
                    <a:lnTo>
                      <a:pt x="45" y="114"/>
                    </a:lnTo>
                    <a:lnTo>
                      <a:pt x="45" y="114"/>
                    </a:lnTo>
                    <a:lnTo>
                      <a:pt x="47" y="114"/>
                    </a:lnTo>
                    <a:lnTo>
                      <a:pt x="47" y="114"/>
                    </a:lnTo>
                    <a:lnTo>
                      <a:pt x="49" y="112"/>
                    </a:lnTo>
                    <a:lnTo>
                      <a:pt x="49" y="109"/>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3" name="Freeform: Shape 49">
                <a:extLst>
                  <a:ext uri="{FF2B5EF4-FFF2-40B4-BE49-F238E27FC236}">
                    <a16:creationId xmlns:a16="http://schemas.microsoft.com/office/drawing/2014/main" id="{3B2820B2-DB8A-DF4E-93FE-DAB9D8D650E8}"/>
                  </a:ext>
                </a:extLst>
              </p:cNvPr>
              <p:cNvSpPr>
                <a:spLocks/>
              </p:cNvSpPr>
              <p:nvPr/>
            </p:nvSpPr>
            <p:spPr bwMode="auto">
              <a:xfrm>
                <a:off x="2627313" y="3190876"/>
                <a:ext cx="215900" cy="123825"/>
              </a:xfrm>
              <a:custGeom>
                <a:avLst/>
                <a:gdLst>
                  <a:gd name="T0" fmla="*/ 80 w 136"/>
                  <a:gd name="T1" fmla="*/ 0 h 78"/>
                  <a:gd name="T2" fmla="*/ 57 w 136"/>
                  <a:gd name="T3" fmla="*/ 0 h 78"/>
                  <a:gd name="T4" fmla="*/ 57 w 136"/>
                  <a:gd name="T5" fmla="*/ 0 h 78"/>
                  <a:gd name="T6" fmla="*/ 52 w 136"/>
                  <a:gd name="T7" fmla="*/ 1 h 78"/>
                  <a:gd name="T8" fmla="*/ 48 w 136"/>
                  <a:gd name="T9" fmla="*/ 3 h 78"/>
                  <a:gd name="T10" fmla="*/ 44 w 136"/>
                  <a:gd name="T11" fmla="*/ 8 h 78"/>
                  <a:gd name="T12" fmla="*/ 43 w 136"/>
                  <a:gd name="T13" fmla="*/ 14 h 78"/>
                  <a:gd name="T14" fmla="*/ 43 w 136"/>
                  <a:gd name="T15" fmla="*/ 23 h 78"/>
                  <a:gd name="T16" fmla="*/ 1 w 136"/>
                  <a:gd name="T17" fmla="*/ 72 h 78"/>
                  <a:gd name="T18" fmla="*/ 1 w 136"/>
                  <a:gd name="T19" fmla="*/ 72 h 78"/>
                  <a:gd name="T20" fmla="*/ 0 w 136"/>
                  <a:gd name="T21" fmla="*/ 75 h 78"/>
                  <a:gd name="T22" fmla="*/ 1 w 136"/>
                  <a:gd name="T23" fmla="*/ 77 h 78"/>
                  <a:gd name="T24" fmla="*/ 1 w 136"/>
                  <a:gd name="T25" fmla="*/ 77 h 78"/>
                  <a:gd name="T26" fmla="*/ 4 w 136"/>
                  <a:gd name="T27" fmla="*/ 78 h 78"/>
                  <a:gd name="T28" fmla="*/ 4 w 136"/>
                  <a:gd name="T29" fmla="*/ 78 h 78"/>
                  <a:gd name="T30" fmla="*/ 7 w 136"/>
                  <a:gd name="T31" fmla="*/ 77 h 78"/>
                  <a:gd name="T32" fmla="*/ 48 w 136"/>
                  <a:gd name="T33" fmla="*/ 28 h 78"/>
                  <a:gd name="T34" fmla="*/ 64 w 136"/>
                  <a:gd name="T35" fmla="*/ 28 h 78"/>
                  <a:gd name="T36" fmla="*/ 64 w 136"/>
                  <a:gd name="T37" fmla="*/ 75 h 78"/>
                  <a:gd name="T38" fmla="*/ 64 w 136"/>
                  <a:gd name="T39" fmla="*/ 75 h 78"/>
                  <a:gd name="T40" fmla="*/ 66 w 136"/>
                  <a:gd name="T41" fmla="*/ 77 h 78"/>
                  <a:gd name="T42" fmla="*/ 68 w 136"/>
                  <a:gd name="T43" fmla="*/ 78 h 78"/>
                  <a:gd name="T44" fmla="*/ 68 w 136"/>
                  <a:gd name="T45" fmla="*/ 78 h 78"/>
                  <a:gd name="T46" fmla="*/ 71 w 136"/>
                  <a:gd name="T47" fmla="*/ 77 h 78"/>
                  <a:gd name="T48" fmla="*/ 71 w 136"/>
                  <a:gd name="T49" fmla="*/ 75 h 78"/>
                  <a:gd name="T50" fmla="*/ 71 w 136"/>
                  <a:gd name="T51" fmla="*/ 28 h 78"/>
                  <a:gd name="T52" fmla="*/ 88 w 136"/>
                  <a:gd name="T53" fmla="*/ 28 h 78"/>
                  <a:gd name="T54" fmla="*/ 130 w 136"/>
                  <a:gd name="T55" fmla="*/ 77 h 78"/>
                  <a:gd name="T56" fmla="*/ 130 w 136"/>
                  <a:gd name="T57" fmla="*/ 77 h 78"/>
                  <a:gd name="T58" fmla="*/ 132 w 136"/>
                  <a:gd name="T59" fmla="*/ 78 h 78"/>
                  <a:gd name="T60" fmla="*/ 132 w 136"/>
                  <a:gd name="T61" fmla="*/ 78 h 78"/>
                  <a:gd name="T62" fmla="*/ 134 w 136"/>
                  <a:gd name="T63" fmla="*/ 77 h 78"/>
                  <a:gd name="T64" fmla="*/ 134 w 136"/>
                  <a:gd name="T65" fmla="*/ 77 h 78"/>
                  <a:gd name="T66" fmla="*/ 136 w 136"/>
                  <a:gd name="T67" fmla="*/ 75 h 78"/>
                  <a:gd name="T68" fmla="*/ 136 w 136"/>
                  <a:gd name="T69" fmla="*/ 72 h 78"/>
                  <a:gd name="T70" fmla="*/ 94 w 136"/>
                  <a:gd name="T71" fmla="*/ 23 h 78"/>
                  <a:gd name="T72" fmla="*/ 94 w 136"/>
                  <a:gd name="T73" fmla="*/ 15 h 78"/>
                  <a:gd name="T74" fmla="*/ 94 w 136"/>
                  <a:gd name="T75" fmla="*/ 15 h 78"/>
                  <a:gd name="T76" fmla="*/ 92 w 136"/>
                  <a:gd name="T77" fmla="*/ 9 h 78"/>
                  <a:gd name="T78" fmla="*/ 89 w 136"/>
                  <a:gd name="T79" fmla="*/ 5 h 78"/>
                  <a:gd name="T80" fmla="*/ 84 w 136"/>
                  <a:gd name="T81" fmla="*/ 1 h 78"/>
                  <a:gd name="T82" fmla="*/ 80 w 136"/>
                  <a:gd name="T83" fmla="*/ 0 h 78"/>
                  <a:gd name="T84" fmla="*/ 80 w 136"/>
                  <a:gd name="T85" fmla="*/ 0 h 78"/>
                  <a:gd name="T86" fmla="*/ 87 w 136"/>
                  <a:gd name="T87" fmla="*/ 21 h 78"/>
                  <a:gd name="T88" fmla="*/ 50 w 136"/>
                  <a:gd name="T89" fmla="*/ 21 h 78"/>
                  <a:gd name="T90" fmla="*/ 50 w 136"/>
                  <a:gd name="T91" fmla="*/ 14 h 78"/>
                  <a:gd name="T92" fmla="*/ 50 w 136"/>
                  <a:gd name="T93" fmla="*/ 14 h 78"/>
                  <a:gd name="T94" fmla="*/ 52 w 136"/>
                  <a:gd name="T95" fmla="*/ 12 h 78"/>
                  <a:gd name="T96" fmla="*/ 53 w 136"/>
                  <a:gd name="T97" fmla="*/ 9 h 78"/>
                  <a:gd name="T98" fmla="*/ 55 w 136"/>
                  <a:gd name="T99" fmla="*/ 7 h 78"/>
                  <a:gd name="T100" fmla="*/ 57 w 136"/>
                  <a:gd name="T101" fmla="*/ 7 h 78"/>
                  <a:gd name="T102" fmla="*/ 80 w 136"/>
                  <a:gd name="T103" fmla="*/ 7 h 78"/>
                  <a:gd name="T104" fmla="*/ 80 w 136"/>
                  <a:gd name="T105" fmla="*/ 7 h 78"/>
                  <a:gd name="T106" fmla="*/ 82 w 136"/>
                  <a:gd name="T107" fmla="*/ 8 h 78"/>
                  <a:gd name="T108" fmla="*/ 84 w 136"/>
                  <a:gd name="T109" fmla="*/ 9 h 78"/>
                  <a:gd name="T110" fmla="*/ 85 w 136"/>
                  <a:gd name="T111" fmla="*/ 12 h 78"/>
                  <a:gd name="T112" fmla="*/ 87 w 136"/>
                  <a:gd name="T113" fmla="*/ 15 h 78"/>
                  <a:gd name="T114" fmla="*/ 87 w 136"/>
                  <a:gd name="T115" fmla="*/ 2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78">
                    <a:moveTo>
                      <a:pt x="80" y="0"/>
                    </a:moveTo>
                    <a:lnTo>
                      <a:pt x="57" y="0"/>
                    </a:lnTo>
                    <a:lnTo>
                      <a:pt x="57" y="0"/>
                    </a:lnTo>
                    <a:lnTo>
                      <a:pt x="52" y="1"/>
                    </a:lnTo>
                    <a:lnTo>
                      <a:pt x="48" y="3"/>
                    </a:lnTo>
                    <a:lnTo>
                      <a:pt x="44" y="8"/>
                    </a:lnTo>
                    <a:lnTo>
                      <a:pt x="43" y="14"/>
                    </a:lnTo>
                    <a:lnTo>
                      <a:pt x="43" y="23"/>
                    </a:lnTo>
                    <a:lnTo>
                      <a:pt x="1" y="72"/>
                    </a:lnTo>
                    <a:lnTo>
                      <a:pt x="1" y="72"/>
                    </a:lnTo>
                    <a:lnTo>
                      <a:pt x="0" y="75"/>
                    </a:lnTo>
                    <a:lnTo>
                      <a:pt x="1" y="77"/>
                    </a:lnTo>
                    <a:lnTo>
                      <a:pt x="1" y="77"/>
                    </a:lnTo>
                    <a:lnTo>
                      <a:pt x="4" y="78"/>
                    </a:lnTo>
                    <a:lnTo>
                      <a:pt x="4" y="78"/>
                    </a:lnTo>
                    <a:lnTo>
                      <a:pt x="7" y="77"/>
                    </a:lnTo>
                    <a:lnTo>
                      <a:pt x="48" y="28"/>
                    </a:lnTo>
                    <a:lnTo>
                      <a:pt x="64" y="28"/>
                    </a:lnTo>
                    <a:lnTo>
                      <a:pt x="64" y="75"/>
                    </a:lnTo>
                    <a:lnTo>
                      <a:pt x="64" y="75"/>
                    </a:lnTo>
                    <a:lnTo>
                      <a:pt x="66" y="77"/>
                    </a:lnTo>
                    <a:lnTo>
                      <a:pt x="68" y="78"/>
                    </a:lnTo>
                    <a:lnTo>
                      <a:pt x="68" y="78"/>
                    </a:lnTo>
                    <a:lnTo>
                      <a:pt x="71" y="77"/>
                    </a:lnTo>
                    <a:lnTo>
                      <a:pt x="71" y="75"/>
                    </a:lnTo>
                    <a:lnTo>
                      <a:pt x="71" y="28"/>
                    </a:lnTo>
                    <a:lnTo>
                      <a:pt x="88" y="28"/>
                    </a:lnTo>
                    <a:lnTo>
                      <a:pt x="130" y="77"/>
                    </a:lnTo>
                    <a:lnTo>
                      <a:pt x="130" y="77"/>
                    </a:lnTo>
                    <a:lnTo>
                      <a:pt x="132" y="78"/>
                    </a:lnTo>
                    <a:lnTo>
                      <a:pt x="132" y="78"/>
                    </a:lnTo>
                    <a:lnTo>
                      <a:pt x="134" y="77"/>
                    </a:lnTo>
                    <a:lnTo>
                      <a:pt x="134" y="77"/>
                    </a:lnTo>
                    <a:lnTo>
                      <a:pt x="136" y="75"/>
                    </a:lnTo>
                    <a:lnTo>
                      <a:pt x="136" y="72"/>
                    </a:lnTo>
                    <a:lnTo>
                      <a:pt x="94" y="23"/>
                    </a:lnTo>
                    <a:lnTo>
                      <a:pt x="94" y="15"/>
                    </a:lnTo>
                    <a:lnTo>
                      <a:pt x="94" y="15"/>
                    </a:lnTo>
                    <a:lnTo>
                      <a:pt x="92" y="9"/>
                    </a:lnTo>
                    <a:lnTo>
                      <a:pt x="89" y="5"/>
                    </a:lnTo>
                    <a:lnTo>
                      <a:pt x="84" y="1"/>
                    </a:lnTo>
                    <a:lnTo>
                      <a:pt x="80" y="0"/>
                    </a:lnTo>
                    <a:lnTo>
                      <a:pt x="80" y="0"/>
                    </a:lnTo>
                    <a:close/>
                    <a:moveTo>
                      <a:pt x="87" y="21"/>
                    </a:moveTo>
                    <a:lnTo>
                      <a:pt x="50" y="21"/>
                    </a:lnTo>
                    <a:lnTo>
                      <a:pt x="50" y="14"/>
                    </a:lnTo>
                    <a:lnTo>
                      <a:pt x="50" y="14"/>
                    </a:lnTo>
                    <a:lnTo>
                      <a:pt x="52" y="12"/>
                    </a:lnTo>
                    <a:lnTo>
                      <a:pt x="53" y="9"/>
                    </a:lnTo>
                    <a:lnTo>
                      <a:pt x="55" y="7"/>
                    </a:lnTo>
                    <a:lnTo>
                      <a:pt x="57" y="7"/>
                    </a:lnTo>
                    <a:lnTo>
                      <a:pt x="80" y="7"/>
                    </a:lnTo>
                    <a:lnTo>
                      <a:pt x="80" y="7"/>
                    </a:lnTo>
                    <a:lnTo>
                      <a:pt x="82" y="8"/>
                    </a:lnTo>
                    <a:lnTo>
                      <a:pt x="84" y="9"/>
                    </a:lnTo>
                    <a:lnTo>
                      <a:pt x="85" y="12"/>
                    </a:lnTo>
                    <a:lnTo>
                      <a:pt x="87" y="15"/>
                    </a:lnTo>
                    <a:lnTo>
                      <a:pt x="8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grpSp>
      <p:grpSp>
        <p:nvGrpSpPr>
          <p:cNvPr id="69" name="Group 68">
            <a:extLst>
              <a:ext uri="{FF2B5EF4-FFF2-40B4-BE49-F238E27FC236}">
                <a16:creationId xmlns:a16="http://schemas.microsoft.com/office/drawing/2014/main" id="{E651BD09-72C9-FF42-8E86-CE553F339E9D}"/>
              </a:ext>
            </a:extLst>
          </p:cNvPr>
          <p:cNvGrpSpPr/>
          <p:nvPr/>
        </p:nvGrpSpPr>
        <p:grpSpPr>
          <a:xfrm>
            <a:off x="4198210" y="3807924"/>
            <a:ext cx="350096" cy="450205"/>
            <a:chOff x="4198210" y="3807924"/>
            <a:chExt cx="350096" cy="450205"/>
          </a:xfrm>
        </p:grpSpPr>
        <p:sp>
          <p:nvSpPr>
            <p:cNvPr id="17" name="Rectangle 22">
              <a:extLst>
                <a:ext uri="{FF2B5EF4-FFF2-40B4-BE49-F238E27FC236}">
                  <a16:creationId xmlns:a16="http://schemas.microsoft.com/office/drawing/2014/main" id="{73E16A39-9F9E-7E49-AC05-AE8E7DC4E5DB}"/>
                </a:ext>
              </a:extLst>
            </p:cNvPr>
            <p:cNvSpPr/>
            <p:nvPr/>
          </p:nvSpPr>
          <p:spPr>
            <a:xfrm>
              <a:off x="4198210" y="4061921"/>
              <a:ext cx="350096" cy="196208"/>
            </a:xfrm>
            <a:prstGeom prst="rect">
              <a:avLst/>
            </a:prstGeom>
          </p:spPr>
          <p:txBody>
            <a:bodyPr wrap="none" anchor="ctr">
              <a:noAutofit/>
            </a:bodyPr>
            <a:lstStyle/>
            <a:p>
              <a:pPr algn="ctr"/>
              <a:r>
                <a:rPr lang="vi-VN" altLang="zh-CN" sz="800" noProof="1">
                  <a:solidFill>
                    <a:schemeClr val="bg1"/>
                  </a:solidFill>
                  <a:latin typeface="Cambria" panose="02040503050406030204" pitchFamily="18" charset="0"/>
                </a:rPr>
                <a:t>Antonymity</a:t>
              </a:r>
            </a:p>
            <a:p>
              <a:pPr algn="ctr"/>
              <a:r>
                <a:rPr lang="vi-VN" altLang="zh-CN" sz="800" noProof="1">
                  <a:solidFill>
                    <a:schemeClr val="bg1"/>
                  </a:solidFill>
                  <a:latin typeface="Cambria" panose="02040503050406030204" pitchFamily="18" charset="0"/>
                </a:rPr>
                <a:t>Proxy</a:t>
              </a:r>
              <a:endParaRPr lang="zh-CN" altLang="en-US" sz="800" noProof="1">
                <a:solidFill>
                  <a:schemeClr val="bg1"/>
                </a:solidFill>
                <a:latin typeface="Cambria" panose="02040503050406030204" pitchFamily="18" charset="0"/>
              </a:endParaRPr>
            </a:p>
          </p:txBody>
        </p:sp>
        <p:grpSp>
          <p:nvGrpSpPr>
            <p:cNvPr id="26" name="Group 50">
              <a:extLst>
                <a:ext uri="{FF2B5EF4-FFF2-40B4-BE49-F238E27FC236}">
                  <a16:creationId xmlns:a16="http://schemas.microsoft.com/office/drawing/2014/main" id="{291B5CD2-EE07-4540-B7D1-932C610D26AE}"/>
                </a:ext>
              </a:extLst>
            </p:cNvPr>
            <p:cNvGrpSpPr/>
            <p:nvPr/>
          </p:nvGrpSpPr>
          <p:grpSpPr>
            <a:xfrm>
              <a:off x="4219074" y="3807924"/>
              <a:ext cx="295196" cy="224349"/>
              <a:chOff x="3228976" y="2952751"/>
              <a:chExt cx="476250" cy="361950"/>
            </a:xfrm>
            <a:solidFill>
              <a:schemeClr val="bg1"/>
            </a:solidFill>
          </p:grpSpPr>
          <p:sp>
            <p:nvSpPr>
              <p:cNvPr id="37" name="Freeform: Shape 51">
                <a:extLst>
                  <a:ext uri="{FF2B5EF4-FFF2-40B4-BE49-F238E27FC236}">
                    <a16:creationId xmlns:a16="http://schemas.microsoft.com/office/drawing/2014/main" id="{F4275602-0769-254A-BFEB-22E781F5B8B2}"/>
                  </a:ext>
                </a:extLst>
              </p:cNvPr>
              <p:cNvSpPr>
                <a:spLocks/>
              </p:cNvSpPr>
              <p:nvPr/>
            </p:nvSpPr>
            <p:spPr bwMode="auto">
              <a:xfrm>
                <a:off x="3228976" y="3019426"/>
                <a:ext cx="295275" cy="295275"/>
              </a:xfrm>
              <a:custGeom>
                <a:avLst/>
                <a:gdLst>
                  <a:gd name="T0" fmla="*/ 32 w 186"/>
                  <a:gd name="T1" fmla="*/ 122 h 186"/>
                  <a:gd name="T2" fmla="*/ 21 w 186"/>
                  <a:gd name="T3" fmla="*/ 149 h 186"/>
                  <a:gd name="T4" fmla="*/ 37 w 186"/>
                  <a:gd name="T5" fmla="*/ 165 h 186"/>
                  <a:gd name="T6" fmla="*/ 64 w 186"/>
                  <a:gd name="T7" fmla="*/ 155 h 186"/>
                  <a:gd name="T8" fmla="*/ 78 w 186"/>
                  <a:gd name="T9" fmla="*/ 178 h 186"/>
                  <a:gd name="T10" fmla="*/ 93 w 186"/>
                  <a:gd name="T11" fmla="*/ 186 h 186"/>
                  <a:gd name="T12" fmla="*/ 106 w 186"/>
                  <a:gd name="T13" fmla="*/ 181 h 186"/>
                  <a:gd name="T14" fmla="*/ 121 w 186"/>
                  <a:gd name="T15" fmla="*/ 153 h 186"/>
                  <a:gd name="T16" fmla="*/ 145 w 186"/>
                  <a:gd name="T17" fmla="*/ 165 h 186"/>
                  <a:gd name="T18" fmla="*/ 162 w 186"/>
                  <a:gd name="T19" fmla="*/ 155 h 186"/>
                  <a:gd name="T20" fmla="*/ 153 w 186"/>
                  <a:gd name="T21" fmla="*/ 127 h 186"/>
                  <a:gd name="T22" fmla="*/ 159 w 186"/>
                  <a:gd name="T23" fmla="*/ 113 h 186"/>
                  <a:gd name="T24" fmla="*/ 186 w 186"/>
                  <a:gd name="T25" fmla="*/ 100 h 186"/>
                  <a:gd name="T26" fmla="*/ 184 w 186"/>
                  <a:gd name="T27" fmla="*/ 84 h 186"/>
                  <a:gd name="T28" fmla="*/ 158 w 186"/>
                  <a:gd name="T29" fmla="*/ 73 h 186"/>
                  <a:gd name="T30" fmla="*/ 163 w 186"/>
                  <a:gd name="T31" fmla="*/ 44 h 186"/>
                  <a:gd name="T32" fmla="*/ 154 w 186"/>
                  <a:gd name="T33" fmla="*/ 24 h 186"/>
                  <a:gd name="T34" fmla="*/ 126 w 186"/>
                  <a:gd name="T35" fmla="*/ 33 h 186"/>
                  <a:gd name="T36" fmla="*/ 113 w 186"/>
                  <a:gd name="T37" fmla="*/ 30 h 186"/>
                  <a:gd name="T38" fmla="*/ 101 w 186"/>
                  <a:gd name="T39" fmla="*/ 1 h 186"/>
                  <a:gd name="T40" fmla="*/ 86 w 186"/>
                  <a:gd name="T41" fmla="*/ 0 h 186"/>
                  <a:gd name="T42" fmla="*/ 73 w 186"/>
                  <a:gd name="T43" fmla="*/ 27 h 186"/>
                  <a:gd name="T44" fmla="*/ 59 w 186"/>
                  <a:gd name="T45" fmla="*/ 33 h 186"/>
                  <a:gd name="T46" fmla="*/ 31 w 186"/>
                  <a:gd name="T47" fmla="*/ 24 h 186"/>
                  <a:gd name="T48" fmla="*/ 22 w 186"/>
                  <a:gd name="T49" fmla="*/ 44 h 186"/>
                  <a:gd name="T50" fmla="*/ 30 w 186"/>
                  <a:gd name="T51" fmla="*/ 70 h 186"/>
                  <a:gd name="T52" fmla="*/ 2 w 186"/>
                  <a:gd name="T53" fmla="*/ 82 h 186"/>
                  <a:gd name="T54" fmla="*/ 0 w 186"/>
                  <a:gd name="T55" fmla="*/ 100 h 186"/>
                  <a:gd name="T56" fmla="*/ 27 w 186"/>
                  <a:gd name="T57" fmla="*/ 113 h 186"/>
                  <a:gd name="T58" fmla="*/ 9 w 186"/>
                  <a:gd name="T59" fmla="*/ 86 h 186"/>
                  <a:gd name="T60" fmla="*/ 36 w 186"/>
                  <a:gd name="T61" fmla="*/ 74 h 186"/>
                  <a:gd name="T62" fmla="*/ 38 w 186"/>
                  <a:gd name="T63" fmla="*/ 56 h 186"/>
                  <a:gd name="T64" fmla="*/ 36 w 186"/>
                  <a:gd name="T65" fmla="*/ 30 h 186"/>
                  <a:gd name="T66" fmla="*/ 62 w 186"/>
                  <a:gd name="T67" fmla="*/ 40 h 186"/>
                  <a:gd name="T68" fmla="*/ 79 w 186"/>
                  <a:gd name="T69" fmla="*/ 32 h 186"/>
                  <a:gd name="T70" fmla="*/ 87 w 186"/>
                  <a:gd name="T71" fmla="*/ 9 h 186"/>
                  <a:gd name="T72" fmla="*/ 100 w 186"/>
                  <a:gd name="T73" fmla="*/ 10 h 186"/>
                  <a:gd name="T74" fmla="*/ 113 w 186"/>
                  <a:gd name="T75" fmla="*/ 37 h 186"/>
                  <a:gd name="T76" fmla="*/ 130 w 186"/>
                  <a:gd name="T77" fmla="*/ 39 h 186"/>
                  <a:gd name="T78" fmla="*/ 158 w 186"/>
                  <a:gd name="T79" fmla="*/ 37 h 186"/>
                  <a:gd name="T80" fmla="*/ 146 w 186"/>
                  <a:gd name="T81" fmla="*/ 62 h 186"/>
                  <a:gd name="T82" fmla="*/ 153 w 186"/>
                  <a:gd name="T83" fmla="*/ 79 h 186"/>
                  <a:gd name="T84" fmla="*/ 179 w 186"/>
                  <a:gd name="T85" fmla="*/ 88 h 186"/>
                  <a:gd name="T86" fmla="*/ 177 w 186"/>
                  <a:gd name="T87" fmla="*/ 101 h 186"/>
                  <a:gd name="T88" fmla="*/ 151 w 186"/>
                  <a:gd name="T89" fmla="*/ 111 h 186"/>
                  <a:gd name="T90" fmla="*/ 146 w 186"/>
                  <a:gd name="T91" fmla="*/ 128 h 186"/>
                  <a:gd name="T92" fmla="*/ 149 w 186"/>
                  <a:gd name="T93" fmla="*/ 158 h 186"/>
                  <a:gd name="T94" fmla="*/ 130 w 186"/>
                  <a:gd name="T95" fmla="*/ 148 h 186"/>
                  <a:gd name="T96" fmla="*/ 111 w 186"/>
                  <a:gd name="T97" fmla="*/ 151 h 186"/>
                  <a:gd name="T98" fmla="*/ 100 w 186"/>
                  <a:gd name="T99" fmla="*/ 178 h 186"/>
                  <a:gd name="T100" fmla="*/ 87 w 186"/>
                  <a:gd name="T101" fmla="*/ 179 h 186"/>
                  <a:gd name="T102" fmla="*/ 77 w 186"/>
                  <a:gd name="T103" fmla="*/ 153 h 186"/>
                  <a:gd name="T104" fmla="*/ 62 w 186"/>
                  <a:gd name="T105" fmla="*/ 146 h 186"/>
                  <a:gd name="T106" fmla="*/ 36 w 186"/>
                  <a:gd name="T107" fmla="*/ 158 h 186"/>
                  <a:gd name="T108" fmla="*/ 38 w 186"/>
                  <a:gd name="T109" fmla="*/ 130 h 186"/>
                  <a:gd name="T110" fmla="*/ 36 w 186"/>
                  <a:gd name="T111" fmla="*/ 114 h 186"/>
                  <a:gd name="T112" fmla="*/ 9 w 186"/>
                  <a:gd name="T113" fmla="*/ 10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6">
                    <a:moveTo>
                      <a:pt x="27" y="113"/>
                    </a:moveTo>
                    <a:lnTo>
                      <a:pt x="27" y="113"/>
                    </a:lnTo>
                    <a:lnTo>
                      <a:pt x="28" y="114"/>
                    </a:lnTo>
                    <a:lnTo>
                      <a:pt x="30" y="116"/>
                    </a:lnTo>
                    <a:lnTo>
                      <a:pt x="32" y="122"/>
                    </a:lnTo>
                    <a:lnTo>
                      <a:pt x="32" y="122"/>
                    </a:lnTo>
                    <a:lnTo>
                      <a:pt x="32" y="124"/>
                    </a:lnTo>
                    <a:lnTo>
                      <a:pt x="32" y="127"/>
                    </a:lnTo>
                    <a:lnTo>
                      <a:pt x="22" y="143"/>
                    </a:lnTo>
                    <a:lnTo>
                      <a:pt x="22" y="143"/>
                    </a:lnTo>
                    <a:lnTo>
                      <a:pt x="21" y="146"/>
                    </a:lnTo>
                    <a:lnTo>
                      <a:pt x="21" y="149"/>
                    </a:lnTo>
                    <a:lnTo>
                      <a:pt x="22" y="152"/>
                    </a:lnTo>
                    <a:lnTo>
                      <a:pt x="23" y="155"/>
                    </a:lnTo>
                    <a:lnTo>
                      <a:pt x="31" y="163"/>
                    </a:lnTo>
                    <a:lnTo>
                      <a:pt x="31" y="163"/>
                    </a:lnTo>
                    <a:lnTo>
                      <a:pt x="34" y="165"/>
                    </a:lnTo>
                    <a:lnTo>
                      <a:pt x="37" y="165"/>
                    </a:lnTo>
                    <a:lnTo>
                      <a:pt x="41" y="165"/>
                    </a:lnTo>
                    <a:lnTo>
                      <a:pt x="43" y="164"/>
                    </a:lnTo>
                    <a:lnTo>
                      <a:pt x="59" y="155"/>
                    </a:lnTo>
                    <a:lnTo>
                      <a:pt x="59" y="155"/>
                    </a:lnTo>
                    <a:lnTo>
                      <a:pt x="62" y="153"/>
                    </a:lnTo>
                    <a:lnTo>
                      <a:pt x="64" y="155"/>
                    </a:lnTo>
                    <a:lnTo>
                      <a:pt x="70" y="157"/>
                    </a:lnTo>
                    <a:lnTo>
                      <a:pt x="70" y="157"/>
                    </a:lnTo>
                    <a:lnTo>
                      <a:pt x="72" y="158"/>
                    </a:lnTo>
                    <a:lnTo>
                      <a:pt x="73" y="160"/>
                    </a:lnTo>
                    <a:lnTo>
                      <a:pt x="78" y="178"/>
                    </a:lnTo>
                    <a:lnTo>
                      <a:pt x="78" y="178"/>
                    </a:lnTo>
                    <a:lnTo>
                      <a:pt x="79" y="181"/>
                    </a:lnTo>
                    <a:lnTo>
                      <a:pt x="80" y="184"/>
                    </a:lnTo>
                    <a:lnTo>
                      <a:pt x="84" y="185"/>
                    </a:lnTo>
                    <a:lnTo>
                      <a:pt x="86" y="186"/>
                    </a:lnTo>
                    <a:lnTo>
                      <a:pt x="86" y="186"/>
                    </a:lnTo>
                    <a:lnTo>
                      <a:pt x="93" y="186"/>
                    </a:lnTo>
                    <a:lnTo>
                      <a:pt x="93" y="186"/>
                    </a:lnTo>
                    <a:lnTo>
                      <a:pt x="99" y="186"/>
                    </a:lnTo>
                    <a:lnTo>
                      <a:pt x="99" y="186"/>
                    </a:lnTo>
                    <a:lnTo>
                      <a:pt x="101" y="185"/>
                    </a:lnTo>
                    <a:lnTo>
                      <a:pt x="105" y="184"/>
                    </a:lnTo>
                    <a:lnTo>
                      <a:pt x="106" y="181"/>
                    </a:lnTo>
                    <a:lnTo>
                      <a:pt x="107" y="178"/>
                    </a:lnTo>
                    <a:lnTo>
                      <a:pt x="112" y="160"/>
                    </a:lnTo>
                    <a:lnTo>
                      <a:pt x="112" y="160"/>
                    </a:lnTo>
                    <a:lnTo>
                      <a:pt x="113" y="158"/>
                    </a:lnTo>
                    <a:lnTo>
                      <a:pt x="115" y="157"/>
                    </a:lnTo>
                    <a:lnTo>
                      <a:pt x="121" y="153"/>
                    </a:lnTo>
                    <a:lnTo>
                      <a:pt x="121" y="153"/>
                    </a:lnTo>
                    <a:lnTo>
                      <a:pt x="124" y="153"/>
                    </a:lnTo>
                    <a:lnTo>
                      <a:pt x="126" y="155"/>
                    </a:lnTo>
                    <a:lnTo>
                      <a:pt x="142" y="164"/>
                    </a:lnTo>
                    <a:lnTo>
                      <a:pt x="142" y="164"/>
                    </a:lnTo>
                    <a:lnTo>
                      <a:pt x="145" y="165"/>
                    </a:lnTo>
                    <a:lnTo>
                      <a:pt x="147" y="165"/>
                    </a:lnTo>
                    <a:lnTo>
                      <a:pt x="147" y="165"/>
                    </a:lnTo>
                    <a:lnTo>
                      <a:pt x="151" y="165"/>
                    </a:lnTo>
                    <a:lnTo>
                      <a:pt x="154" y="163"/>
                    </a:lnTo>
                    <a:lnTo>
                      <a:pt x="162" y="155"/>
                    </a:lnTo>
                    <a:lnTo>
                      <a:pt x="162" y="155"/>
                    </a:lnTo>
                    <a:lnTo>
                      <a:pt x="165" y="152"/>
                    </a:lnTo>
                    <a:lnTo>
                      <a:pt x="165" y="149"/>
                    </a:lnTo>
                    <a:lnTo>
                      <a:pt x="165" y="146"/>
                    </a:lnTo>
                    <a:lnTo>
                      <a:pt x="163" y="143"/>
                    </a:lnTo>
                    <a:lnTo>
                      <a:pt x="153" y="127"/>
                    </a:lnTo>
                    <a:lnTo>
                      <a:pt x="153" y="127"/>
                    </a:lnTo>
                    <a:lnTo>
                      <a:pt x="153" y="124"/>
                    </a:lnTo>
                    <a:lnTo>
                      <a:pt x="153" y="122"/>
                    </a:lnTo>
                    <a:lnTo>
                      <a:pt x="155" y="116"/>
                    </a:lnTo>
                    <a:lnTo>
                      <a:pt x="155" y="116"/>
                    </a:lnTo>
                    <a:lnTo>
                      <a:pt x="158" y="114"/>
                    </a:lnTo>
                    <a:lnTo>
                      <a:pt x="159" y="113"/>
                    </a:lnTo>
                    <a:lnTo>
                      <a:pt x="177" y="108"/>
                    </a:lnTo>
                    <a:lnTo>
                      <a:pt x="177" y="108"/>
                    </a:lnTo>
                    <a:lnTo>
                      <a:pt x="181" y="107"/>
                    </a:lnTo>
                    <a:lnTo>
                      <a:pt x="183" y="106"/>
                    </a:lnTo>
                    <a:lnTo>
                      <a:pt x="184" y="102"/>
                    </a:lnTo>
                    <a:lnTo>
                      <a:pt x="186" y="100"/>
                    </a:lnTo>
                    <a:lnTo>
                      <a:pt x="186" y="100"/>
                    </a:lnTo>
                    <a:lnTo>
                      <a:pt x="186" y="94"/>
                    </a:lnTo>
                    <a:lnTo>
                      <a:pt x="186" y="94"/>
                    </a:lnTo>
                    <a:lnTo>
                      <a:pt x="186" y="87"/>
                    </a:lnTo>
                    <a:lnTo>
                      <a:pt x="186" y="87"/>
                    </a:lnTo>
                    <a:lnTo>
                      <a:pt x="184" y="84"/>
                    </a:lnTo>
                    <a:lnTo>
                      <a:pt x="183" y="82"/>
                    </a:lnTo>
                    <a:lnTo>
                      <a:pt x="181" y="80"/>
                    </a:lnTo>
                    <a:lnTo>
                      <a:pt x="177" y="79"/>
                    </a:lnTo>
                    <a:lnTo>
                      <a:pt x="159" y="74"/>
                    </a:lnTo>
                    <a:lnTo>
                      <a:pt x="159" y="74"/>
                    </a:lnTo>
                    <a:lnTo>
                      <a:pt x="158" y="73"/>
                    </a:lnTo>
                    <a:lnTo>
                      <a:pt x="155" y="70"/>
                    </a:lnTo>
                    <a:lnTo>
                      <a:pt x="153" y="65"/>
                    </a:lnTo>
                    <a:lnTo>
                      <a:pt x="153" y="65"/>
                    </a:lnTo>
                    <a:lnTo>
                      <a:pt x="153" y="62"/>
                    </a:lnTo>
                    <a:lnTo>
                      <a:pt x="153" y="60"/>
                    </a:lnTo>
                    <a:lnTo>
                      <a:pt x="163" y="44"/>
                    </a:lnTo>
                    <a:lnTo>
                      <a:pt x="163" y="44"/>
                    </a:lnTo>
                    <a:lnTo>
                      <a:pt x="165" y="41"/>
                    </a:lnTo>
                    <a:lnTo>
                      <a:pt x="165" y="38"/>
                    </a:lnTo>
                    <a:lnTo>
                      <a:pt x="163" y="35"/>
                    </a:lnTo>
                    <a:lnTo>
                      <a:pt x="162" y="32"/>
                    </a:lnTo>
                    <a:lnTo>
                      <a:pt x="154" y="24"/>
                    </a:lnTo>
                    <a:lnTo>
                      <a:pt x="154" y="24"/>
                    </a:lnTo>
                    <a:lnTo>
                      <a:pt x="152" y="23"/>
                    </a:lnTo>
                    <a:lnTo>
                      <a:pt x="148" y="21"/>
                    </a:lnTo>
                    <a:lnTo>
                      <a:pt x="145" y="21"/>
                    </a:lnTo>
                    <a:lnTo>
                      <a:pt x="142" y="23"/>
                    </a:lnTo>
                    <a:lnTo>
                      <a:pt x="126" y="33"/>
                    </a:lnTo>
                    <a:lnTo>
                      <a:pt x="126" y="33"/>
                    </a:lnTo>
                    <a:lnTo>
                      <a:pt x="124" y="33"/>
                    </a:lnTo>
                    <a:lnTo>
                      <a:pt x="121" y="33"/>
                    </a:lnTo>
                    <a:lnTo>
                      <a:pt x="115" y="31"/>
                    </a:lnTo>
                    <a:lnTo>
                      <a:pt x="115" y="31"/>
                    </a:lnTo>
                    <a:lnTo>
                      <a:pt x="113" y="30"/>
                    </a:lnTo>
                    <a:lnTo>
                      <a:pt x="112" y="27"/>
                    </a:lnTo>
                    <a:lnTo>
                      <a:pt x="107" y="9"/>
                    </a:lnTo>
                    <a:lnTo>
                      <a:pt x="107" y="9"/>
                    </a:lnTo>
                    <a:lnTo>
                      <a:pt x="106" y="6"/>
                    </a:lnTo>
                    <a:lnTo>
                      <a:pt x="105" y="4"/>
                    </a:lnTo>
                    <a:lnTo>
                      <a:pt x="101" y="1"/>
                    </a:lnTo>
                    <a:lnTo>
                      <a:pt x="99" y="0"/>
                    </a:lnTo>
                    <a:lnTo>
                      <a:pt x="99" y="0"/>
                    </a:lnTo>
                    <a:lnTo>
                      <a:pt x="93" y="0"/>
                    </a:lnTo>
                    <a:lnTo>
                      <a:pt x="93" y="0"/>
                    </a:lnTo>
                    <a:lnTo>
                      <a:pt x="86" y="0"/>
                    </a:lnTo>
                    <a:lnTo>
                      <a:pt x="86" y="0"/>
                    </a:lnTo>
                    <a:lnTo>
                      <a:pt x="84" y="1"/>
                    </a:lnTo>
                    <a:lnTo>
                      <a:pt x="80" y="4"/>
                    </a:lnTo>
                    <a:lnTo>
                      <a:pt x="79" y="6"/>
                    </a:lnTo>
                    <a:lnTo>
                      <a:pt x="78" y="9"/>
                    </a:lnTo>
                    <a:lnTo>
                      <a:pt x="73" y="27"/>
                    </a:lnTo>
                    <a:lnTo>
                      <a:pt x="73" y="27"/>
                    </a:lnTo>
                    <a:lnTo>
                      <a:pt x="72" y="30"/>
                    </a:lnTo>
                    <a:lnTo>
                      <a:pt x="70" y="31"/>
                    </a:lnTo>
                    <a:lnTo>
                      <a:pt x="64" y="33"/>
                    </a:lnTo>
                    <a:lnTo>
                      <a:pt x="64" y="33"/>
                    </a:lnTo>
                    <a:lnTo>
                      <a:pt x="62" y="33"/>
                    </a:lnTo>
                    <a:lnTo>
                      <a:pt x="59" y="33"/>
                    </a:lnTo>
                    <a:lnTo>
                      <a:pt x="43" y="23"/>
                    </a:lnTo>
                    <a:lnTo>
                      <a:pt x="43" y="23"/>
                    </a:lnTo>
                    <a:lnTo>
                      <a:pt x="41" y="21"/>
                    </a:lnTo>
                    <a:lnTo>
                      <a:pt x="37" y="21"/>
                    </a:lnTo>
                    <a:lnTo>
                      <a:pt x="34" y="23"/>
                    </a:lnTo>
                    <a:lnTo>
                      <a:pt x="31" y="24"/>
                    </a:lnTo>
                    <a:lnTo>
                      <a:pt x="23" y="32"/>
                    </a:lnTo>
                    <a:lnTo>
                      <a:pt x="23" y="32"/>
                    </a:lnTo>
                    <a:lnTo>
                      <a:pt x="22" y="35"/>
                    </a:lnTo>
                    <a:lnTo>
                      <a:pt x="21" y="38"/>
                    </a:lnTo>
                    <a:lnTo>
                      <a:pt x="21" y="41"/>
                    </a:lnTo>
                    <a:lnTo>
                      <a:pt x="22" y="44"/>
                    </a:lnTo>
                    <a:lnTo>
                      <a:pt x="32" y="60"/>
                    </a:lnTo>
                    <a:lnTo>
                      <a:pt x="32" y="60"/>
                    </a:lnTo>
                    <a:lnTo>
                      <a:pt x="32" y="62"/>
                    </a:lnTo>
                    <a:lnTo>
                      <a:pt x="32" y="65"/>
                    </a:lnTo>
                    <a:lnTo>
                      <a:pt x="30" y="70"/>
                    </a:lnTo>
                    <a:lnTo>
                      <a:pt x="30" y="70"/>
                    </a:lnTo>
                    <a:lnTo>
                      <a:pt x="28" y="73"/>
                    </a:lnTo>
                    <a:lnTo>
                      <a:pt x="27" y="74"/>
                    </a:lnTo>
                    <a:lnTo>
                      <a:pt x="8" y="79"/>
                    </a:lnTo>
                    <a:lnTo>
                      <a:pt x="8" y="79"/>
                    </a:lnTo>
                    <a:lnTo>
                      <a:pt x="4" y="80"/>
                    </a:lnTo>
                    <a:lnTo>
                      <a:pt x="2" y="82"/>
                    </a:lnTo>
                    <a:lnTo>
                      <a:pt x="1" y="84"/>
                    </a:lnTo>
                    <a:lnTo>
                      <a:pt x="0" y="87"/>
                    </a:lnTo>
                    <a:lnTo>
                      <a:pt x="0" y="87"/>
                    </a:lnTo>
                    <a:lnTo>
                      <a:pt x="0" y="94"/>
                    </a:lnTo>
                    <a:lnTo>
                      <a:pt x="0" y="94"/>
                    </a:lnTo>
                    <a:lnTo>
                      <a:pt x="0" y="100"/>
                    </a:lnTo>
                    <a:lnTo>
                      <a:pt x="0" y="100"/>
                    </a:lnTo>
                    <a:lnTo>
                      <a:pt x="1" y="102"/>
                    </a:lnTo>
                    <a:lnTo>
                      <a:pt x="2" y="106"/>
                    </a:lnTo>
                    <a:lnTo>
                      <a:pt x="4" y="107"/>
                    </a:lnTo>
                    <a:lnTo>
                      <a:pt x="8" y="108"/>
                    </a:lnTo>
                    <a:lnTo>
                      <a:pt x="27" y="113"/>
                    </a:lnTo>
                    <a:close/>
                    <a:moveTo>
                      <a:pt x="7" y="94"/>
                    </a:moveTo>
                    <a:lnTo>
                      <a:pt x="7" y="94"/>
                    </a:lnTo>
                    <a:lnTo>
                      <a:pt x="7" y="88"/>
                    </a:lnTo>
                    <a:lnTo>
                      <a:pt x="7" y="88"/>
                    </a:lnTo>
                    <a:lnTo>
                      <a:pt x="8" y="87"/>
                    </a:lnTo>
                    <a:lnTo>
                      <a:pt x="9" y="86"/>
                    </a:lnTo>
                    <a:lnTo>
                      <a:pt x="28" y="81"/>
                    </a:lnTo>
                    <a:lnTo>
                      <a:pt x="28" y="81"/>
                    </a:lnTo>
                    <a:lnTo>
                      <a:pt x="30" y="80"/>
                    </a:lnTo>
                    <a:lnTo>
                      <a:pt x="32" y="79"/>
                    </a:lnTo>
                    <a:lnTo>
                      <a:pt x="35" y="76"/>
                    </a:lnTo>
                    <a:lnTo>
                      <a:pt x="36" y="74"/>
                    </a:lnTo>
                    <a:lnTo>
                      <a:pt x="38" y="68"/>
                    </a:lnTo>
                    <a:lnTo>
                      <a:pt x="38" y="68"/>
                    </a:lnTo>
                    <a:lnTo>
                      <a:pt x="40" y="65"/>
                    </a:lnTo>
                    <a:lnTo>
                      <a:pt x="40" y="62"/>
                    </a:lnTo>
                    <a:lnTo>
                      <a:pt x="40" y="59"/>
                    </a:lnTo>
                    <a:lnTo>
                      <a:pt x="38" y="56"/>
                    </a:lnTo>
                    <a:lnTo>
                      <a:pt x="28" y="40"/>
                    </a:lnTo>
                    <a:lnTo>
                      <a:pt x="28" y="40"/>
                    </a:lnTo>
                    <a:lnTo>
                      <a:pt x="28" y="39"/>
                    </a:lnTo>
                    <a:lnTo>
                      <a:pt x="28" y="38"/>
                    </a:lnTo>
                    <a:lnTo>
                      <a:pt x="36" y="30"/>
                    </a:lnTo>
                    <a:lnTo>
                      <a:pt x="36" y="30"/>
                    </a:lnTo>
                    <a:lnTo>
                      <a:pt x="38" y="28"/>
                    </a:lnTo>
                    <a:lnTo>
                      <a:pt x="40" y="28"/>
                    </a:lnTo>
                    <a:lnTo>
                      <a:pt x="56" y="39"/>
                    </a:lnTo>
                    <a:lnTo>
                      <a:pt x="56" y="39"/>
                    </a:lnTo>
                    <a:lnTo>
                      <a:pt x="58" y="40"/>
                    </a:lnTo>
                    <a:lnTo>
                      <a:pt x="62" y="40"/>
                    </a:lnTo>
                    <a:lnTo>
                      <a:pt x="66" y="39"/>
                    </a:lnTo>
                    <a:lnTo>
                      <a:pt x="72" y="37"/>
                    </a:lnTo>
                    <a:lnTo>
                      <a:pt x="72" y="37"/>
                    </a:lnTo>
                    <a:lnTo>
                      <a:pt x="75" y="35"/>
                    </a:lnTo>
                    <a:lnTo>
                      <a:pt x="77" y="34"/>
                    </a:lnTo>
                    <a:lnTo>
                      <a:pt x="79" y="32"/>
                    </a:lnTo>
                    <a:lnTo>
                      <a:pt x="80" y="28"/>
                    </a:lnTo>
                    <a:lnTo>
                      <a:pt x="85" y="10"/>
                    </a:lnTo>
                    <a:lnTo>
                      <a:pt x="85" y="10"/>
                    </a:lnTo>
                    <a:lnTo>
                      <a:pt x="85" y="9"/>
                    </a:lnTo>
                    <a:lnTo>
                      <a:pt x="87" y="9"/>
                    </a:lnTo>
                    <a:lnTo>
                      <a:pt x="87" y="9"/>
                    </a:lnTo>
                    <a:lnTo>
                      <a:pt x="93" y="7"/>
                    </a:lnTo>
                    <a:lnTo>
                      <a:pt x="93" y="7"/>
                    </a:lnTo>
                    <a:lnTo>
                      <a:pt x="98" y="9"/>
                    </a:lnTo>
                    <a:lnTo>
                      <a:pt x="98" y="9"/>
                    </a:lnTo>
                    <a:lnTo>
                      <a:pt x="100" y="9"/>
                    </a:lnTo>
                    <a:lnTo>
                      <a:pt x="100" y="10"/>
                    </a:lnTo>
                    <a:lnTo>
                      <a:pt x="105" y="28"/>
                    </a:lnTo>
                    <a:lnTo>
                      <a:pt x="105" y="28"/>
                    </a:lnTo>
                    <a:lnTo>
                      <a:pt x="106" y="32"/>
                    </a:lnTo>
                    <a:lnTo>
                      <a:pt x="108" y="34"/>
                    </a:lnTo>
                    <a:lnTo>
                      <a:pt x="111" y="35"/>
                    </a:lnTo>
                    <a:lnTo>
                      <a:pt x="113" y="37"/>
                    </a:lnTo>
                    <a:lnTo>
                      <a:pt x="118" y="39"/>
                    </a:lnTo>
                    <a:lnTo>
                      <a:pt x="118" y="39"/>
                    </a:lnTo>
                    <a:lnTo>
                      <a:pt x="121" y="40"/>
                    </a:lnTo>
                    <a:lnTo>
                      <a:pt x="124" y="40"/>
                    </a:lnTo>
                    <a:lnTo>
                      <a:pt x="127" y="40"/>
                    </a:lnTo>
                    <a:lnTo>
                      <a:pt x="130" y="39"/>
                    </a:lnTo>
                    <a:lnTo>
                      <a:pt x="146" y="28"/>
                    </a:lnTo>
                    <a:lnTo>
                      <a:pt x="146" y="28"/>
                    </a:lnTo>
                    <a:lnTo>
                      <a:pt x="147" y="28"/>
                    </a:lnTo>
                    <a:lnTo>
                      <a:pt x="149" y="30"/>
                    </a:lnTo>
                    <a:lnTo>
                      <a:pt x="158" y="37"/>
                    </a:lnTo>
                    <a:lnTo>
                      <a:pt x="158" y="37"/>
                    </a:lnTo>
                    <a:lnTo>
                      <a:pt x="158" y="39"/>
                    </a:lnTo>
                    <a:lnTo>
                      <a:pt x="158" y="40"/>
                    </a:lnTo>
                    <a:lnTo>
                      <a:pt x="147" y="56"/>
                    </a:lnTo>
                    <a:lnTo>
                      <a:pt x="147" y="56"/>
                    </a:lnTo>
                    <a:lnTo>
                      <a:pt x="146" y="59"/>
                    </a:lnTo>
                    <a:lnTo>
                      <a:pt x="146" y="62"/>
                    </a:lnTo>
                    <a:lnTo>
                      <a:pt x="146" y="65"/>
                    </a:lnTo>
                    <a:lnTo>
                      <a:pt x="147" y="68"/>
                    </a:lnTo>
                    <a:lnTo>
                      <a:pt x="149" y="73"/>
                    </a:lnTo>
                    <a:lnTo>
                      <a:pt x="149" y="73"/>
                    </a:lnTo>
                    <a:lnTo>
                      <a:pt x="151" y="76"/>
                    </a:lnTo>
                    <a:lnTo>
                      <a:pt x="153" y="79"/>
                    </a:lnTo>
                    <a:lnTo>
                      <a:pt x="155" y="80"/>
                    </a:lnTo>
                    <a:lnTo>
                      <a:pt x="158" y="81"/>
                    </a:lnTo>
                    <a:lnTo>
                      <a:pt x="176" y="86"/>
                    </a:lnTo>
                    <a:lnTo>
                      <a:pt x="176" y="86"/>
                    </a:lnTo>
                    <a:lnTo>
                      <a:pt x="177" y="87"/>
                    </a:lnTo>
                    <a:lnTo>
                      <a:pt x="179" y="88"/>
                    </a:lnTo>
                    <a:lnTo>
                      <a:pt x="179" y="88"/>
                    </a:lnTo>
                    <a:lnTo>
                      <a:pt x="179" y="94"/>
                    </a:lnTo>
                    <a:lnTo>
                      <a:pt x="179" y="94"/>
                    </a:lnTo>
                    <a:lnTo>
                      <a:pt x="179" y="98"/>
                    </a:lnTo>
                    <a:lnTo>
                      <a:pt x="179" y="98"/>
                    </a:lnTo>
                    <a:lnTo>
                      <a:pt x="177" y="101"/>
                    </a:lnTo>
                    <a:lnTo>
                      <a:pt x="176" y="102"/>
                    </a:lnTo>
                    <a:lnTo>
                      <a:pt x="158" y="106"/>
                    </a:lnTo>
                    <a:lnTo>
                      <a:pt x="158" y="106"/>
                    </a:lnTo>
                    <a:lnTo>
                      <a:pt x="155" y="107"/>
                    </a:lnTo>
                    <a:lnTo>
                      <a:pt x="153" y="109"/>
                    </a:lnTo>
                    <a:lnTo>
                      <a:pt x="151" y="111"/>
                    </a:lnTo>
                    <a:lnTo>
                      <a:pt x="149" y="114"/>
                    </a:lnTo>
                    <a:lnTo>
                      <a:pt x="147" y="120"/>
                    </a:lnTo>
                    <a:lnTo>
                      <a:pt x="147" y="120"/>
                    </a:lnTo>
                    <a:lnTo>
                      <a:pt x="146" y="122"/>
                    </a:lnTo>
                    <a:lnTo>
                      <a:pt x="146" y="124"/>
                    </a:lnTo>
                    <a:lnTo>
                      <a:pt x="146" y="128"/>
                    </a:lnTo>
                    <a:lnTo>
                      <a:pt x="147" y="130"/>
                    </a:lnTo>
                    <a:lnTo>
                      <a:pt x="158" y="146"/>
                    </a:lnTo>
                    <a:lnTo>
                      <a:pt x="158" y="146"/>
                    </a:lnTo>
                    <a:lnTo>
                      <a:pt x="158" y="149"/>
                    </a:lnTo>
                    <a:lnTo>
                      <a:pt x="158" y="150"/>
                    </a:lnTo>
                    <a:lnTo>
                      <a:pt x="149" y="158"/>
                    </a:lnTo>
                    <a:lnTo>
                      <a:pt x="149" y="158"/>
                    </a:lnTo>
                    <a:lnTo>
                      <a:pt x="147" y="158"/>
                    </a:lnTo>
                    <a:lnTo>
                      <a:pt x="147" y="158"/>
                    </a:lnTo>
                    <a:lnTo>
                      <a:pt x="146" y="158"/>
                    </a:lnTo>
                    <a:lnTo>
                      <a:pt x="130" y="148"/>
                    </a:lnTo>
                    <a:lnTo>
                      <a:pt x="130" y="148"/>
                    </a:lnTo>
                    <a:lnTo>
                      <a:pt x="127" y="146"/>
                    </a:lnTo>
                    <a:lnTo>
                      <a:pt x="124" y="146"/>
                    </a:lnTo>
                    <a:lnTo>
                      <a:pt x="119" y="148"/>
                    </a:lnTo>
                    <a:lnTo>
                      <a:pt x="113" y="150"/>
                    </a:lnTo>
                    <a:lnTo>
                      <a:pt x="113" y="150"/>
                    </a:lnTo>
                    <a:lnTo>
                      <a:pt x="111" y="151"/>
                    </a:lnTo>
                    <a:lnTo>
                      <a:pt x="108" y="153"/>
                    </a:lnTo>
                    <a:lnTo>
                      <a:pt x="106" y="156"/>
                    </a:lnTo>
                    <a:lnTo>
                      <a:pt x="105" y="158"/>
                    </a:lnTo>
                    <a:lnTo>
                      <a:pt x="100" y="177"/>
                    </a:lnTo>
                    <a:lnTo>
                      <a:pt x="100" y="177"/>
                    </a:lnTo>
                    <a:lnTo>
                      <a:pt x="100" y="178"/>
                    </a:lnTo>
                    <a:lnTo>
                      <a:pt x="98" y="179"/>
                    </a:lnTo>
                    <a:lnTo>
                      <a:pt x="98" y="179"/>
                    </a:lnTo>
                    <a:lnTo>
                      <a:pt x="93" y="179"/>
                    </a:lnTo>
                    <a:lnTo>
                      <a:pt x="93" y="179"/>
                    </a:lnTo>
                    <a:lnTo>
                      <a:pt x="87" y="179"/>
                    </a:lnTo>
                    <a:lnTo>
                      <a:pt x="87" y="179"/>
                    </a:lnTo>
                    <a:lnTo>
                      <a:pt x="85" y="178"/>
                    </a:lnTo>
                    <a:lnTo>
                      <a:pt x="85" y="177"/>
                    </a:lnTo>
                    <a:lnTo>
                      <a:pt x="80" y="158"/>
                    </a:lnTo>
                    <a:lnTo>
                      <a:pt x="80" y="158"/>
                    </a:lnTo>
                    <a:lnTo>
                      <a:pt x="79" y="156"/>
                    </a:lnTo>
                    <a:lnTo>
                      <a:pt x="77" y="153"/>
                    </a:lnTo>
                    <a:lnTo>
                      <a:pt x="76" y="151"/>
                    </a:lnTo>
                    <a:lnTo>
                      <a:pt x="72" y="150"/>
                    </a:lnTo>
                    <a:lnTo>
                      <a:pt x="68" y="148"/>
                    </a:lnTo>
                    <a:lnTo>
                      <a:pt x="68" y="148"/>
                    </a:lnTo>
                    <a:lnTo>
                      <a:pt x="62" y="146"/>
                    </a:lnTo>
                    <a:lnTo>
                      <a:pt x="62" y="146"/>
                    </a:lnTo>
                    <a:lnTo>
                      <a:pt x="58" y="146"/>
                    </a:lnTo>
                    <a:lnTo>
                      <a:pt x="56" y="148"/>
                    </a:lnTo>
                    <a:lnTo>
                      <a:pt x="40" y="158"/>
                    </a:lnTo>
                    <a:lnTo>
                      <a:pt x="40" y="158"/>
                    </a:lnTo>
                    <a:lnTo>
                      <a:pt x="38" y="158"/>
                    </a:lnTo>
                    <a:lnTo>
                      <a:pt x="36" y="158"/>
                    </a:lnTo>
                    <a:lnTo>
                      <a:pt x="28" y="150"/>
                    </a:lnTo>
                    <a:lnTo>
                      <a:pt x="28" y="150"/>
                    </a:lnTo>
                    <a:lnTo>
                      <a:pt x="28" y="149"/>
                    </a:lnTo>
                    <a:lnTo>
                      <a:pt x="28" y="146"/>
                    </a:lnTo>
                    <a:lnTo>
                      <a:pt x="38" y="130"/>
                    </a:lnTo>
                    <a:lnTo>
                      <a:pt x="38" y="130"/>
                    </a:lnTo>
                    <a:lnTo>
                      <a:pt x="40" y="128"/>
                    </a:lnTo>
                    <a:lnTo>
                      <a:pt x="40" y="125"/>
                    </a:lnTo>
                    <a:lnTo>
                      <a:pt x="40" y="122"/>
                    </a:lnTo>
                    <a:lnTo>
                      <a:pt x="38" y="120"/>
                    </a:lnTo>
                    <a:lnTo>
                      <a:pt x="36" y="114"/>
                    </a:lnTo>
                    <a:lnTo>
                      <a:pt x="36" y="114"/>
                    </a:lnTo>
                    <a:lnTo>
                      <a:pt x="35" y="111"/>
                    </a:lnTo>
                    <a:lnTo>
                      <a:pt x="32" y="109"/>
                    </a:lnTo>
                    <a:lnTo>
                      <a:pt x="30" y="107"/>
                    </a:lnTo>
                    <a:lnTo>
                      <a:pt x="28" y="106"/>
                    </a:lnTo>
                    <a:lnTo>
                      <a:pt x="9" y="102"/>
                    </a:lnTo>
                    <a:lnTo>
                      <a:pt x="9" y="102"/>
                    </a:lnTo>
                    <a:lnTo>
                      <a:pt x="8" y="101"/>
                    </a:lnTo>
                    <a:lnTo>
                      <a:pt x="7" y="98"/>
                    </a:lnTo>
                    <a:lnTo>
                      <a:pt x="7" y="98"/>
                    </a:lnTo>
                    <a:lnTo>
                      <a:pt x="7" y="94"/>
                    </a:lnTo>
                    <a:lnTo>
                      <a:pt x="7"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8" name="Freeform: Shape 52">
                <a:extLst>
                  <a:ext uri="{FF2B5EF4-FFF2-40B4-BE49-F238E27FC236}">
                    <a16:creationId xmlns:a16="http://schemas.microsoft.com/office/drawing/2014/main" id="{C8245D0B-87D3-3E44-9CF1-EE6D6081AAC6}"/>
                  </a:ext>
                </a:extLst>
              </p:cNvPr>
              <p:cNvSpPr>
                <a:spLocks/>
              </p:cNvSpPr>
              <p:nvPr/>
            </p:nvSpPr>
            <p:spPr bwMode="auto">
              <a:xfrm>
                <a:off x="3314701" y="3105151"/>
                <a:ext cx="123825" cy="123825"/>
              </a:xfrm>
              <a:custGeom>
                <a:avLst/>
                <a:gdLst>
                  <a:gd name="T0" fmla="*/ 39 w 78"/>
                  <a:gd name="T1" fmla="*/ 78 h 78"/>
                  <a:gd name="T2" fmla="*/ 54 w 78"/>
                  <a:gd name="T3" fmla="*/ 76 h 78"/>
                  <a:gd name="T4" fmla="*/ 66 w 78"/>
                  <a:gd name="T5" fmla="*/ 67 h 78"/>
                  <a:gd name="T6" fmla="*/ 74 w 78"/>
                  <a:gd name="T7" fmla="*/ 55 h 78"/>
                  <a:gd name="T8" fmla="*/ 78 w 78"/>
                  <a:gd name="T9" fmla="*/ 40 h 78"/>
                  <a:gd name="T10" fmla="*/ 77 w 78"/>
                  <a:gd name="T11" fmla="*/ 32 h 78"/>
                  <a:gd name="T12" fmla="*/ 71 w 78"/>
                  <a:gd name="T13" fmla="*/ 18 h 78"/>
                  <a:gd name="T14" fmla="*/ 60 w 78"/>
                  <a:gd name="T15" fmla="*/ 7 h 78"/>
                  <a:gd name="T16" fmla="*/ 46 w 78"/>
                  <a:gd name="T17" fmla="*/ 1 h 78"/>
                  <a:gd name="T18" fmla="*/ 39 w 78"/>
                  <a:gd name="T19" fmla="*/ 0 h 78"/>
                  <a:gd name="T20" fmla="*/ 23 w 78"/>
                  <a:gd name="T21" fmla="*/ 4 h 78"/>
                  <a:gd name="T22" fmla="*/ 11 w 78"/>
                  <a:gd name="T23" fmla="*/ 12 h 78"/>
                  <a:gd name="T24" fmla="*/ 3 w 78"/>
                  <a:gd name="T25" fmla="*/ 25 h 78"/>
                  <a:gd name="T26" fmla="*/ 0 w 78"/>
                  <a:gd name="T27" fmla="*/ 40 h 78"/>
                  <a:gd name="T28" fmla="*/ 1 w 78"/>
                  <a:gd name="T29" fmla="*/ 47 h 78"/>
                  <a:gd name="T30" fmla="*/ 7 w 78"/>
                  <a:gd name="T31" fmla="*/ 61 h 78"/>
                  <a:gd name="T32" fmla="*/ 17 w 78"/>
                  <a:gd name="T33" fmla="*/ 73 h 78"/>
                  <a:gd name="T34" fmla="*/ 31 w 78"/>
                  <a:gd name="T35" fmla="*/ 78 h 78"/>
                  <a:gd name="T36" fmla="*/ 39 w 78"/>
                  <a:gd name="T37" fmla="*/ 78 h 78"/>
                  <a:gd name="T38" fmla="*/ 39 w 78"/>
                  <a:gd name="T39" fmla="*/ 7 h 78"/>
                  <a:gd name="T40" fmla="*/ 51 w 78"/>
                  <a:gd name="T41" fmla="*/ 9 h 78"/>
                  <a:gd name="T42" fmla="*/ 61 w 78"/>
                  <a:gd name="T43" fmla="*/ 16 h 78"/>
                  <a:gd name="T44" fmla="*/ 68 w 78"/>
                  <a:gd name="T45" fmla="*/ 27 h 78"/>
                  <a:gd name="T46" fmla="*/ 71 w 78"/>
                  <a:gd name="T47" fmla="*/ 40 h 78"/>
                  <a:gd name="T48" fmla="*/ 70 w 78"/>
                  <a:gd name="T49" fmla="*/ 46 h 78"/>
                  <a:gd name="T50" fmla="*/ 65 w 78"/>
                  <a:gd name="T51" fmla="*/ 57 h 78"/>
                  <a:gd name="T52" fmla="*/ 57 w 78"/>
                  <a:gd name="T53" fmla="*/ 66 h 78"/>
                  <a:gd name="T54" fmla="*/ 45 w 78"/>
                  <a:gd name="T55" fmla="*/ 71 h 78"/>
                  <a:gd name="T56" fmla="*/ 39 w 78"/>
                  <a:gd name="T57" fmla="*/ 71 h 78"/>
                  <a:gd name="T58" fmla="*/ 26 w 78"/>
                  <a:gd name="T59" fmla="*/ 69 h 78"/>
                  <a:gd name="T60" fmla="*/ 16 w 78"/>
                  <a:gd name="T61" fmla="*/ 62 h 78"/>
                  <a:gd name="T62" fmla="*/ 9 w 78"/>
                  <a:gd name="T63" fmla="*/ 52 h 78"/>
                  <a:gd name="T64" fmla="*/ 7 w 78"/>
                  <a:gd name="T65" fmla="*/ 40 h 78"/>
                  <a:gd name="T66" fmla="*/ 8 w 78"/>
                  <a:gd name="T67" fmla="*/ 33 h 78"/>
                  <a:gd name="T68" fmla="*/ 12 w 78"/>
                  <a:gd name="T69" fmla="*/ 21 h 78"/>
                  <a:gd name="T70" fmla="*/ 21 w 78"/>
                  <a:gd name="T71" fmla="*/ 13 h 78"/>
                  <a:gd name="T72" fmla="*/ 32 w 78"/>
                  <a:gd name="T73" fmla="*/ 8 h 78"/>
                  <a:gd name="T74" fmla="*/ 39 w 78"/>
                  <a:gd name="T75" fmla="*/ 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39" y="78"/>
                    </a:moveTo>
                    <a:lnTo>
                      <a:pt x="39" y="78"/>
                    </a:lnTo>
                    <a:lnTo>
                      <a:pt x="46" y="78"/>
                    </a:lnTo>
                    <a:lnTo>
                      <a:pt x="54" y="76"/>
                    </a:lnTo>
                    <a:lnTo>
                      <a:pt x="60" y="73"/>
                    </a:lnTo>
                    <a:lnTo>
                      <a:pt x="66" y="67"/>
                    </a:lnTo>
                    <a:lnTo>
                      <a:pt x="71" y="61"/>
                    </a:lnTo>
                    <a:lnTo>
                      <a:pt x="74" y="55"/>
                    </a:lnTo>
                    <a:lnTo>
                      <a:pt x="77" y="47"/>
                    </a:lnTo>
                    <a:lnTo>
                      <a:pt x="78" y="40"/>
                    </a:lnTo>
                    <a:lnTo>
                      <a:pt x="78" y="40"/>
                    </a:lnTo>
                    <a:lnTo>
                      <a:pt x="77" y="32"/>
                    </a:lnTo>
                    <a:lnTo>
                      <a:pt x="74" y="25"/>
                    </a:lnTo>
                    <a:lnTo>
                      <a:pt x="71" y="18"/>
                    </a:lnTo>
                    <a:lnTo>
                      <a:pt x="66" y="12"/>
                    </a:lnTo>
                    <a:lnTo>
                      <a:pt x="60" y="7"/>
                    </a:lnTo>
                    <a:lnTo>
                      <a:pt x="54" y="4"/>
                    </a:lnTo>
                    <a:lnTo>
                      <a:pt x="46" y="1"/>
                    </a:lnTo>
                    <a:lnTo>
                      <a:pt x="39" y="0"/>
                    </a:lnTo>
                    <a:lnTo>
                      <a:pt x="39" y="0"/>
                    </a:lnTo>
                    <a:lnTo>
                      <a:pt x="31" y="1"/>
                    </a:lnTo>
                    <a:lnTo>
                      <a:pt x="23" y="4"/>
                    </a:lnTo>
                    <a:lnTo>
                      <a:pt x="17" y="7"/>
                    </a:lnTo>
                    <a:lnTo>
                      <a:pt x="11" y="12"/>
                    </a:lnTo>
                    <a:lnTo>
                      <a:pt x="7" y="18"/>
                    </a:lnTo>
                    <a:lnTo>
                      <a:pt x="3" y="25"/>
                    </a:lnTo>
                    <a:lnTo>
                      <a:pt x="1" y="32"/>
                    </a:lnTo>
                    <a:lnTo>
                      <a:pt x="0" y="40"/>
                    </a:lnTo>
                    <a:lnTo>
                      <a:pt x="0" y="40"/>
                    </a:lnTo>
                    <a:lnTo>
                      <a:pt x="1" y="47"/>
                    </a:lnTo>
                    <a:lnTo>
                      <a:pt x="3" y="55"/>
                    </a:lnTo>
                    <a:lnTo>
                      <a:pt x="7" y="61"/>
                    </a:lnTo>
                    <a:lnTo>
                      <a:pt x="11" y="67"/>
                    </a:lnTo>
                    <a:lnTo>
                      <a:pt x="17" y="73"/>
                    </a:lnTo>
                    <a:lnTo>
                      <a:pt x="23" y="76"/>
                    </a:lnTo>
                    <a:lnTo>
                      <a:pt x="31" y="78"/>
                    </a:lnTo>
                    <a:lnTo>
                      <a:pt x="39" y="78"/>
                    </a:lnTo>
                    <a:lnTo>
                      <a:pt x="39" y="78"/>
                    </a:lnTo>
                    <a:close/>
                    <a:moveTo>
                      <a:pt x="39" y="7"/>
                    </a:moveTo>
                    <a:lnTo>
                      <a:pt x="39" y="7"/>
                    </a:lnTo>
                    <a:lnTo>
                      <a:pt x="45" y="8"/>
                    </a:lnTo>
                    <a:lnTo>
                      <a:pt x="51" y="9"/>
                    </a:lnTo>
                    <a:lnTo>
                      <a:pt x="57" y="13"/>
                    </a:lnTo>
                    <a:lnTo>
                      <a:pt x="61" y="16"/>
                    </a:lnTo>
                    <a:lnTo>
                      <a:pt x="65" y="21"/>
                    </a:lnTo>
                    <a:lnTo>
                      <a:pt x="68" y="27"/>
                    </a:lnTo>
                    <a:lnTo>
                      <a:pt x="70" y="33"/>
                    </a:lnTo>
                    <a:lnTo>
                      <a:pt x="71" y="40"/>
                    </a:lnTo>
                    <a:lnTo>
                      <a:pt x="71" y="40"/>
                    </a:lnTo>
                    <a:lnTo>
                      <a:pt x="70" y="46"/>
                    </a:lnTo>
                    <a:lnTo>
                      <a:pt x="68" y="52"/>
                    </a:lnTo>
                    <a:lnTo>
                      <a:pt x="65" y="57"/>
                    </a:lnTo>
                    <a:lnTo>
                      <a:pt x="61" y="62"/>
                    </a:lnTo>
                    <a:lnTo>
                      <a:pt x="57" y="66"/>
                    </a:lnTo>
                    <a:lnTo>
                      <a:pt x="51" y="69"/>
                    </a:lnTo>
                    <a:lnTo>
                      <a:pt x="45" y="71"/>
                    </a:lnTo>
                    <a:lnTo>
                      <a:pt x="39" y="71"/>
                    </a:lnTo>
                    <a:lnTo>
                      <a:pt x="39" y="71"/>
                    </a:lnTo>
                    <a:lnTo>
                      <a:pt x="32" y="71"/>
                    </a:lnTo>
                    <a:lnTo>
                      <a:pt x="26" y="69"/>
                    </a:lnTo>
                    <a:lnTo>
                      <a:pt x="21" y="66"/>
                    </a:lnTo>
                    <a:lnTo>
                      <a:pt x="16" y="62"/>
                    </a:lnTo>
                    <a:lnTo>
                      <a:pt x="12" y="57"/>
                    </a:lnTo>
                    <a:lnTo>
                      <a:pt x="9" y="52"/>
                    </a:lnTo>
                    <a:lnTo>
                      <a:pt x="8" y="46"/>
                    </a:lnTo>
                    <a:lnTo>
                      <a:pt x="7" y="40"/>
                    </a:lnTo>
                    <a:lnTo>
                      <a:pt x="7" y="40"/>
                    </a:lnTo>
                    <a:lnTo>
                      <a:pt x="8" y="33"/>
                    </a:lnTo>
                    <a:lnTo>
                      <a:pt x="9" y="27"/>
                    </a:lnTo>
                    <a:lnTo>
                      <a:pt x="12" y="21"/>
                    </a:lnTo>
                    <a:lnTo>
                      <a:pt x="16" y="16"/>
                    </a:lnTo>
                    <a:lnTo>
                      <a:pt x="21" y="13"/>
                    </a:lnTo>
                    <a:lnTo>
                      <a:pt x="26" y="9"/>
                    </a:lnTo>
                    <a:lnTo>
                      <a:pt x="32" y="8"/>
                    </a:lnTo>
                    <a:lnTo>
                      <a:pt x="39" y="7"/>
                    </a:lnTo>
                    <a:lnTo>
                      <a:pt x="3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9" name="Freeform: Shape 53">
                <a:extLst>
                  <a:ext uri="{FF2B5EF4-FFF2-40B4-BE49-F238E27FC236}">
                    <a16:creationId xmlns:a16="http://schemas.microsoft.com/office/drawing/2014/main" id="{426333EE-6CF2-3944-843F-4125831F9CA0}"/>
                  </a:ext>
                </a:extLst>
              </p:cNvPr>
              <p:cNvSpPr>
                <a:spLocks/>
              </p:cNvSpPr>
              <p:nvPr/>
            </p:nvSpPr>
            <p:spPr bwMode="auto">
              <a:xfrm>
                <a:off x="3502026" y="2952751"/>
                <a:ext cx="203200" cy="204788"/>
              </a:xfrm>
              <a:custGeom>
                <a:avLst/>
                <a:gdLst>
                  <a:gd name="T0" fmla="*/ 9 w 128"/>
                  <a:gd name="T1" fmla="*/ 39 h 129"/>
                  <a:gd name="T2" fmla="*/ 2 w 128"/>
                  <a:gd name="T3" fmla="*/ 43 h 129"/>
                  <a:gd name="T4" fmla="*/ 0 w 128"/>
                  <a:gd name="T5" fmla="*/ 55 h 129"/>
                  <a:gd name="T6" fmla="*/ 15 w 128"/>
                  <a:gd name="T7" fmla="*/ 67 h 129"/>
                  <a:gd name="T8" fmla="*/ 7 w 128"/>
                  <a:gd name="T9" fmla="*/ 84 h 129"/>
                  <a:gd name="T10" fmla="*/ 5 w 128"/>
                  <a:gd name="T11" fmla="*/ 94 h 129"/>
                  <a:gd name="T12" fmla="*/ 16 w 128"/>
                  <a:gd name="T13" fmla="*/ 104 h 129"/>
                  <a:gd name="T14" fmla="*/ 37 w 128"/>
                  <a:gd name="T15" fmla="*/ 103 h 129"/>
                  <a:gd name="T16" fmla="*/ 38 w 128"/>
                  <a:gd name="T17" fmla="*/ 121 h 129"/>
                  <a:gd name="T18" fmla="*/ 48 w 128"/>
                  <a:gd name="T19" fmla="*/ 128 h 129"/>
                  <a:gd name="T20" fmla="*/ 53 w 128"/>
                  <a:gd name="T21" fmla="*/ 129 h 129"/>
                  <a:gd name="T22" fmla="*/ 69 w 128"/>
                  <a:gd name="T23" fmla="*/ 111 h 129"/>
                  <a:gd name="T24" fmla="*/ 84 w 128"/>
                  <a:gd name="T25" fmla="*/ 121 h 129"/>
                  <a:gd name="T26" fmla="*/ 100 w 128"/>
                  <a:gd name="T27" fmla="*/ 117 h 129"/>
                  <a:gd name="T28" fmla="*/ 104 w 128"/>
                  <a:gd name="T29" fmla="*/ 109 h 129"/>
                  <a:gd name="T30" fmla="*/ 102 w 128"/>
                  <a:gd name="T31" fmla="*/ 90 h 129"/>
                  <a:gd name="T32" fmla="*/ 122 w 128"/>
                  <a:gd name="T33" fmla="*/ 88 h 129"/>
                  <a:gd name="T34" fmla="*/ 127 w 128"/>
                  <a:gd name="T35" fmla="*/ 80 h 129"/>
                  <a:gd name="T36" fmla="*/ 126 w 128"/>
                  <a:gd name="T37" fmla="*/ 69 h 129"/>
                  <a:gd name="T38" fmla="*/ 109 w 128"/>
                  <a:gd name="T39" fmla="*/ 55 h 129"/>
                  <a:gd name="T40" fmla="*/ 121 w 128"/>
                  <a:gd name="T41" fmla="*/ 41 h 129"/>
                  <a:gd name="T42" fmla="*/ 118 w 128"/>
                  <a:gd name="T43" fmla="*/ 27 h 129"/>
                  <a:gd name="T44" fmla="*/ 95 w 128"/>
                  <a:gd name="T45" fmla="*/ 28 h 129"/>
                  <a:gd name="T46" fmla="*/ 88 w 128"/>
                  <a:gd name="T47" fmla="*/ 22 h 129"/>
                  <a:gd name="T48" fmla="*/ 86 w 128"/>
                  <a:gd name="T49" fmla="*/ 3 h 129"/>
                  <a:gd name="T50" fmla="*/ 76 w 128"/>
                  <a:gd name="T51" fmla="*/ 0 h 129"/>
                  <a:gd name="T52" fmla="*/ 67 w 128"/>
                  <a:gd name="T53" fmla="*/ 4 h 129"/>
                  <a:gd name="T54" fmla="*/ 55 w 128"/>
                  <a:gd name="T55" fmla="*/ 18 h 129"/>
                  <a:gd name="T56" fmla="*/ 38 w 128"/>
                  <a:gd name="T57" fmla="*/ 5 h 129"/>
                  <a:gd name="T58" fmla="*/ 24 w 128"/>
                  <a:gd name="T59" fmla="*/ 12 h 129"/>
                  <a:gd name="T60" fmla="*/ 28 w 128"/>
                  <a:gd name="T61" fmla="*/ 32 h 129"/>
                  <a:gd name="T62" fmla="*/ 32 w 128"/>
                  <a:gd name="T63" fmla="*/ 39 h 129"/>
                  <a:gd name="T64" fmla="*/ 30 w 128"/>
                  <a:gd name="T65" fmla="*/ 17 h 129"/>
                  <a:gd name="T66" fmla="*/ 50 w 128"/>
                  <a:gd name="T67" fmla="*/ 24 h 129"/>
                  <a:gd name="T68" fmla="*/ 59 w 128"/>
                  <a:gd name="T69" fmla="*/ 24 h 129"/>
                  <a:gd name="T70" fmla="*/ 74 w 128"/>
                  <a:gd name="T71" fmla="*/ 7 h 129"/>
                  <a:gd name="T72" fmla="*/ 81 w 128"/>
                  <a:gd name="T73" fmla="*/ 8 h 129"/>
                  <a:gd name="T74" fmla="*/ 86 w 128"/>
                  <a:gd name="T75" fmla="*/ 31 h 129"/>
                  <a:gd name="T76" fmla="*/ 111 w 128"/>
                  <a:gd name="T77" fmla="*/ 31 h 129"/>
                  <a:gd name="T78" fmla="*/ 115 w 128"/>
                  <a:gd name="T79" fmla="*/ 39 h 129"/>
                  <a:gd name="T80" fmla="*/ 104 w 128"/>
                  <a:gd name="T81" fmla="*/ 60 h 129"/>
                  <a:gd name="T82" fmla="*/ 120 w 128"/>
                  <a:gd name="T83" fmla="*/ 74 h 129"/>
                  <a:gd name="T84" fmla="*/ 119 w 128"/>
                  <a:gd name="T85" fmla="*/ 82 h 129"/>
                  <a:gd name="T86" fmla="*/ 100 w 128"/>
                  <a:gd name="T87" fmla="*/ 83 h 129"/>
                  <a:gd name="T88" fmla="*/ 93 w 128"/>
                  <a:gd name="T89" fmla="*/ 98 h 129"/>
                  <a:gd name="T90" fmla="*/ 90 w 128"/>
                  <a:gd name="T91" fmla="*/ 116 h 129"/>
                  <a:gd name="T92" fmla="*/ 73 w 128"/>
                  <a:gd name="T93" fmla="*/ 103 h 129"/>
                  <a:gd name="T94" fmla="*/ 60 w 128"/>
                  <a:gd name="T95" fmla="*/ 109 h 129"/>
                  <a:gd name="T96" fmla="*/ 53 w 128"/>
                  <a:gd name="T97" fmla="*/ 122 h 129"/>
                  <a:gd name="T98" fmla="*/ 45 w 128"/>
                  <a:gd name="T99" fmla="*/ 118 h 129"/>
                  <a:gd name="T100" fmla="*/ 38 w 128"/>
                  <a:gd name="T101" fmla="*/ 95 h 129"/>
                  <a:gd name="T102" fmla="*/ 29 w 128"/>
                  <a:gd name="T103" fmla="*/ 94 h 129"/>
                  <a:gd name="T104" fmla="*/ 12 w 128"/>
                  <a:gd name="T105" fmla="*/ 90 h 129"/>
                  <a:gd name="T106" fmla="*/ 24 w 128"/>
                  <a:gd name="T107" fmla="*/ 72 h 129"/>
                  <a:gd name="T108" fmla="*/ 7 w 128"/>
                  <a:gd name="T109" fmla="*/ 54 h 129"/>
                  <a:gd name="T110" fmla="*/ 7 w 128"/>
                  <a:gd name="T111" fmla="*/ 49 h 129"/>
                  <a:gd name="T112" fmla="*/ 22 w 128"/>
                  <a:gd name="T113" fmla="*/ 4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9">
                    <a:moveTo>
                      <a:pt x="24" y="38"/>
                    </a:moveTo>
                    <a:lnTo>
                      <a:pt x="24" y="38"/>
                    </a:lnTo>
                    <a:lnTo>
                      <a:pt x="22" y="39"/>
                    </a:lnTo>
                    <a:lnTo>
                      <a:pt x="9" y="39"/>
                    </a:lnTo>
                    <a:lnTo>
                      <a:pt x="9" y="39"/>
                    </a:lnTo>
                    <a:lnTo>
                      <a:pt x="7" y="39"/>
                    </a:lnTo>
                    <a:lnTo>
                      <a:pt x="4" y="40"/>
                    </a:lnTo>
                    <a:lnTo>
                      <a:pt x="3" y="42"/>
                    </a:lnTo>
                    <a:lnTo>
                      <a:pt x="2" y="43"/>
                    </a:lnTo>
                    <a:lnTo>
                      <a:pt x="2" y="43"/>
                    </a:lnTo>
                    <a:lnTo>
                      <a:pt x="1" y="48"/>
                    </a:lnTo>
                    <a:lnTo>
                      <a:pt x="1" y="48"/>
                    </a:lnTo>
                    <a:lnTo>
                      <a:pt x="0" y="53"/>
                    </a:lnTo>
                    <a:lnTo>
                      <a:pt x="0" y="53"/>
                    </a:lnTo>
                    <a:lnTo>
                      <a:pt x="0" y="55"/>
                    </a:lnTo>
                    <a:lnTo>
                      <a:pt x="0" y="58"/>
                    </a:lnTo>
                    <a:lnTo>
                      <a:pt x="2" y="59"/>
                    </a:lnTo>
                    <a:lnTo>
                      <a:pt x="3" y="61"/>
                    </a:lnTo>
                    <a:lnTo>
                      <a:pt x="15" y="67"/>
                    </a:lnTo>
                    <a:lnTo>
                      <a:pt x="15" y="67"/>
                    </a:lnTo>
                    <a:lnTo>
                      <a:pt x="16" y="69"/>
                    </a:lnTo>
                    <a:lnTo>
                      <a:pt x="17" y="74"/>
                    </a:lnTo>
                    <a:lnTo>
                      <a:pt x="17" y="74"/>
                    </a:lnTo>
                    <a:lnTo>
                      <a:pt x="16" y="75"/>
                    </a:lnTo>
                    <a:lnTo>
                      <a:pt x="7" y="84"/>
                    </a:lnTo>
                    <a:lnTo>
                      <a:pt x="7" y="84"/>
                    </a:lnTo>
                    <a:lnTo>
                      <a:pt x="5" y="87"/>
                    </a:lnTo>
                    <a:lnTo>
                      <a:pt x="4" y="89"/>
                    </a:lnTo>
                    <a:lnTo>
                      <a:pt x="4" y="91"/>
                    </a:lnTo>
                    <a:lnTo>
                      <a:pt x="5" y="94"/>
                    </a:lnTo>
                    <a:lnTo>
                      <a:pt x="10" y="101"/>
                    </a:lnTo>
                    <a:lnTo>
                      <a:pt x="10" y="101"/>
                    </a:lnTo>
                    <a:lnTo>
                      <a:pt x="11" y="103"/>
                    </a:lnTo>
                    <a:lnTo>
                      <a:pt x="14" y="104"/>
                    </a:lnTo>
                    <a:lnTo>
                      <a:pt x="16" y="104"/>
                    </a:lnTo>
                    <a:lnTo>
                      <a:pt x="18" y="104"/>
                    </a:lnTo>
                    <a:lnTo>
                      <a:pt x="31" y="101"/>
                    </a:lnTo>
                    <a:lnTo>
                      <a:pt x="31" y="101"/>
                    </a:lnTo>
                    <a:lnTo>
                      <a:pt x="33" y="101"/>
                    </a:lnTo>
                    <a:lnTo>
                      <a:pt x="37" y="103"/>
                    </a:lnTo>
                    <a:lnTo>
                      <a:pt x="37" y="103"/>
                    </a:lnTo>
                    <a:lnTo>
                      <a:pt x="38" y="105"/>
                    </a:lnTo>
                    <a:lnTo>
                      <a:pt x="38" y="118"/>
                    </a:lnTo>
                    <a:lnTo>
                      <a:pt x="38" y="118"/>
                    </a:lnTo>
                    <a:lnTo>
                      <a:pt x="38" y="121"/>
                    </a:lnTo>
                    <a:lnTo>
                      <a:pt x="39" y="123"/>
                    </a:lnTo>
                    <a:lnTo>
                      <a:pt x="42" y="125"/>
                    </a:lnTo>
                    <a:lnTo>
                      <a:pt x="43" y="126"/>
                    </a:lnTo>
                    <a:lnTo>
                      <a:pt x="43" y="126"/>
                    </a:lnTo>
                    <a:lnTo>
                      <a:pt x="48" y="128"/>
                    </a:lnTo>
                    <a:lnTo>
                      <a:pt x="48" y="128"/>
                    </a:lnTo>
                    <a:lnTo>
                      <a:pt x="52" y="129"/>
                    </a:lnTo>
                    <a:lnTo>
                      <a:pt x="52" y="129"/>
                    </a:lnTo>
                    <a:lnTo>
                      <a:pt x="53" y="129"/>
                    </a:lnTo>
                    <a:lnTo>
                      <a:pt x="53" y="129"/>
                    </a:lnTo>
                    <a:lnTo>
                      <a:pt x="57" y="128"/>
                    </a:lnTo>
                    <a:lnTo>
                      <a:pt x="60" y="124"/>
                    </a:lnTo>
                    <a:lnTo>
                      <a:pt x="66" y="112"/>
                    </a:lnTo>
                    <a:lnTo>
                      <a:pt x="66" y="112"/>
                    </a:lnTo>
                    <a:lnTo>
                      <a:pt x="69" y="111"/>
                    </a:lnTo>
                    <a:lnTo>
                      <a:pt x="73" y="110"/>
                    </a:lnTo>
                    <a:lnTo>
                      <a:pt x="73" y="110"/>
                    </a:lnTo>
                    <a:lnTo>
                      <a:pt x="74" y="111"/>
                    </a:lnTo>
                    <a:lnTo>
                      <a:pt x="84" y="121"/>
                    </a:lnTo>
                    <a:lnTo>
                      <a:pt x="84" y="121"/>
                    </a:lnTo>
                    <a:lnTo>
                      <a:pt x="86" y="122"/>
                    </a:lnTo>
                    <a:lnTo>
                      <a:pt x="88" y="123"/>
                    </a:lnTo>
                    <a:lnTo>
                      <a:pt x="91" y="123"/>
                    </a:lnTo>
                    <a:lnTo>
                      <a:pt x="93" y="122"/>
                    </a:lnTo>
                    <a:lnTo>
                      <a:pt x="100" y="117"/>
                    </a:lnTo>
                    <a:lnTo>
                      <a:pt x="100" y="117"/>
                    </a:lnTo>
                    <a:lnTo>
                      <a:pt x="102" y="116"/>
                    </a:lnTo>
                    <a:lnTo>
                      <a:pt x="104" y="114"/>
                    </a:lnTo>
                    <a:lnTo>
                      <a:pt x="104" y="111"/>
                    </a:lnTo>
                    <a:lnTo>
                      <a:pt x="104" y="109"/>
                    </a:lnTo>
                    <a:lnTo>
                      <a:pt x="100" y="96"/>
                    </a:lnTo>
                    <a:lnTo>
                      <a:pt x="100" y="96"/>
                    </a:lnTo>
                    <a:lnTo>
                      <a:pt x="100" y="94"/>
                    </a:lnTo>
                    <a:lnTo>
                      <a:pt x="102" y="90"/>
                    </a:lnTo>
                    <a:lnTo>
                      <a:pt x="102" y="90"/>
                    </a:lnTo>
                    <a:lnTo>
                      <a:pt x="105" y="89"/>
                    </a:lnTo>
                    <a:lnTo>
                      <a:pt x="118" y="89"/>
                    </a:lnTo>
                    <a:lnTo>
                      <a:pt x="118" y="89"/>
                    </a:lnTo>
                    <a:lnTo>
                      <a:pt x="120" y="89"/>
                    </a:lnTo>
                    <a:lnTo>
                      <a:pt x="122" y="88"/>
                    </a:lnTo>
                    <a:lnTo>
                      <a:pt x="125" y="87"/>
                    </a:lnTo>
                    <a:lnTo>
                      <a:pt x="126" y="84"/>
                    </a:lnTo>
                    <a:lnTo>
                      <a:pt x="126" y="84"/>
                    </a:lnTo>
                    <a:lnTo>
                      <a:pt x="127" y="80"/>
                    </a:lnTo>
                    <a:lnTo>
                      <a:pt x="127" y="80"/>
                    </a:lnTo>
                    <a:lnTo>
                      <a:pt x="128" y="76"/>
                    </a:lnTo>
                    <a:lnTo>
                      <a:pt x="128" y="76"/>
                    </a:lnTo>
                    <a:lnTo>
                      <a:pt x="128" y="73"/>
                    </a:lnTo>
                    <a:lnTo>
                      <a:pt x="127" y="70"/>
                    </a:lnTo>
                    <a:lnTo>
                      <a:pt x="126" y="69"/>
                    </a:lnTo>
                    <a:lnTo>
                      <a:pt x="123" y="67"/>
                    </a:lnTo>
                    <a:lnTo>
                      <a:pt x="112" y="61"/>
                    </a:lnTo>
                    <a:lnTo>
                      <a:pt x="112" y="61"/>
                    </a:lnTo>
                    <a:lnTo>
                      <a:pt x="111" y="60"/>
                    </a:lnTo>
                    <a:lnTo>
                      <a:pt x="109" y="55"/>
                    </a:lnTo>
                    <a:lnTo>
                      <a:pt x="109" y="55"/>
                    </a:lnTo>
                    <a:lnTo>
                      <a:pt x="111" y="53"/>
                    </a:lnTo>
                    <a:lnTo>
                      <a:pt x="120" y="43"/>
                    </a:lnTo>
                    <a:lnTo>
                      <a:pt x="120" y="43"/>
                    </a:lnTo>
                    <a:lnTo>
                      <a:pt x="121" y="41"/>
                    </a:lnTo>
                    <a:lnTo>
                      <a:pt x="122" y="39"/>
                    </a:lnTo>
                    <a:lnTo>
                      <a:pt x="122" y="36"/>
                    </a:lnTo>
                    <a:lnTo>
                      <a:pt x="121" y="34"/>
                    </a:lnTo>
                    <a:lnTo>
                      <a:pt x="118" y="27"/>
                    </a:lnTo>
                    <a:lnTo>
                      <a:pt x="118" y="27"/>
                    </a:lnTo>
                    <a:lnTo>
                      <a:pt x="115" y="25"/>
                    </a:lnTo>
                    <a:lnTo>
                      <a:pt x="113" y="24"/>
                    </a:lnTo>
                    <a:lnTo>
                      <a:pt x="111" y="24"/>
                    </a:lnTo>
                    <a:lnTo>
                      <a:pt x="108" y="24"/>
                    </a:lnTo>
                    <a:lnTo>
                      <a:pt x="95" y="28"/>
                    </a:lnTo>
                    <a:lnTo>
                      <a:pt x="95" y="28"/>
                    </a:lnTo>
                    <a:lnTo>
                      <a:pt x="93" y="27"/>
                    </a:lnTo>
                    <a:lnTo>
                      <a:pt x="90" y="25"/>
                    </a:lnTo>
                    <a:lnTo>
                      <a:pt x="90" y="25"/>
                    </a:lnTo>
                    <a:lnTo>
                      <a:pt x="88" y="22"/>
                    </a:lnTo>
                    <a:lnTo>
                      <a:pt x="88" y="10"/>
                    </a:lnTo>
                    <a:lnTo>
                      <a:pt x="88" y="10"/>
                    </a:lnTo>
                    <a:lnTo>
                      <a:pt x="88" y="7"/>
                    </a:lnTo>
                    <a:lnTo>
                      <a:pt x="87" y="5"/>
                    </a:lnTo>
                    <a:lnTo>
                      <a:pt x="86" y="3"/>
                    </a:lnTo>
                    <a:lnTo>
                      <a:pt x="84" y="1"/>
                    </a:lnTo>
                    <a:lnTo>
                      <a:pt x="84" y="1"/>
                    </a:lnTo>
                    <a:lnTo>
                      <a:pt x="79" y="0"/>
                    </a:lnTo>
                    <a:lnTo>
                      <a:pt x="79" y="0"/>
                    </a:lnTo>
                    <a:lnTo>
                      <a:pt x="76" y="0"/>
                    </a:lnTo>
                    <a:lnTo>
                      <a:pt x="76" y="0"/>
                    </a:lnTo>
                    <a:lnTo>
                      <a:pt x="74" y="0"/>
                    </a:lnTo>
                    <a:lnTo>
                      <a:pt x="74" y="0"/>
                    </a:lnTo>
                    <a:lnTo>
                      <a:pt x="70" y="1"/>
                    </a:lnTo>
                    <a:lnTo>
                      <a:pt x="67" y="4"/>
                    </a:lnTo>
                    <a:lnTo>
                      <a:pt x="60" y="15"/>
                    </a:lnTo>
                    <a:lnTo>
                      <a:pt x="60" y="15"/>
                    </a:lnTo>
                    <a:lnTo>
                      <a:pt x="59" y="17"/>
                    </a:lnTo>
                    <a:lnTo>
                      <a:pt x="55" y="18"/>
                    </a:lnTo>
                    <a:lnTo>
                      <a:pt x="55" y="18"/>
                    </a:lnTo>
                    <a:lnTo>
                      <a:pt x="52" y="17"/>
                    </a:lnTo>
                    <a:lnTo>
                      <a:pt x="43" y="7"/>
                    </a:lnTo>
                    <a:lnTo>
                      <a:pt x="43" y="7"/>
                    </a:lnTo>
                    <a:lnTo>
                      <a:pt x="40" y="6"/>
                    </a:lnTo>
                    <a:lnTo>
                      <a:pt x="38" y="5"/>
                    </a:lnTo>
                    <a:lnTo>
                      <a:pt x="36" y="5"/>
                    </a:lnTo>
                    <a:lnTo>
                      <a:pt x="33" y="6"/>
                    </a:lnTo>
                    <a:lnTo>
                      <a:pt x="26" y="11"/>
                    </a:lnTo>
                    <a:lnTo>
                      <a:pt x="26" y="11"/>
                    </a:lnTo>
                    <a:lnTo>
                      <a:pt x="24" y="12"/>
                    </a:lnTo>
                    <a:lnTo>
                      <a:pt x="24" y="14"/>
                    </a:lnTo>
                    <a:lnTo>
                      <a:pt x="23" y="17"/>
                    </a:lnTo>
                    <a:lnTo>
                      <a:pt x="23" y="19"/>
                    </a:lnTo>
                    <a:lnTo>
                      <a:pt x="28" y="32"/>
                    </a:lnTo>
                    <a:lnTo>
                      <a:pt x="28" y="32"/>
                    </a:lnTo>
                    <a:lnTo>
                      <a:pt x="26" y="34"/>
                    </a:lnTo>
                    <a:lnTo>
                      <a:pt x="24" y="38"/>
                    </a:lnTo>
                    <a:close/>
                    <a:moveTo>
                      <a:pt x="30" y="42"/>
                    </a:moveTo>
                    <a:lnTo>
                      <a:pt x="32" y="39"/>
                    </a:lnTo>
                    <a:lnTo>
                      <a:pt x="32" y="39"/>
                    </a:lnTo>
                    <a:lnTo>
                      <a:pt x="35" y="34"/>
                    </a:lnTo>
                    <a:lnTo>
                      <a:pt x="35" y="29"/>
                    </a:lnTo>
                    <a:lnTo>
                      <a:pt x="30" y="17"/>
                    </a:lnTo>
                    <a:lnTo>
                      <a:pt x="30" y="17"/>
                    </a:lnTo>
                    <a:lnTo>
                      <a:pt x="30" y="17"/>
                    </a:lnTo>
                    <a:lnTo>
                      <a:pt x="37" y="12"/>
                    </a:lnTo>
                    <a:lnTo>
                      <a:pt x="38" y="13"/>
                    </a:lnTo>
                    <a:lnTo>
                      <a:pt x="48" y="22"/>
                    </a:lnTo>
                    <a:lnTo>
                      <a:pt x="48" y="22"/>
                    </a:lnTo>
                    <a:lnTo>
                      <a:pt x="50" y="24"/>
                    </a:lnTo>
                    <a:lnTo>
                      <a:pt x="55" y="25"/>
                    </a:lnTo>
                    <a:lnTo>
                      <a:pt x="55" y="25"/>
                    </a:lnTo>
                    <a:lnTo>
                      <a:pt x="56" y="25"/>
                    </a:lnTo>
                    <a:lnTo>
                      <a:pt x="59" y="24"/>
                    </a:lnTo>
                    <a:lnTo>
                      <a:pt x="59" y="24"/>
                    </a:lnTo>
                    <a:lnTo>
                      <a:pt x="64" y="22"/>
                    </a:lnTo>
                    <a:lnTo>
                      <a:pt x="67" y="19"/>
                    </a:lnTo>
                    <a:lnTo>
                      <a:pt x="73" y="7"/>
                    </a:lnTo>
                    <a:lnTo>
                      <a:pt x="73" y="7"/>
                    </a:lnTo>
                    <a:lnTo>
                      <a:pt x="74" y="7"/>
                    </a:lnTo>
                    <a:lnTo>
                      <a:pt x="74" y="7"/>
                    </a:lnTo>
                    <a:lnTo>
                      <a:pt x="78" y="7"/>
                    </a:lnTo>
                    <a:lnTo>
                      <a:pt x="78" y="7"/>
                    </a:lnTo>
                    <a:lnTo>
                      <a:pt x="81" y="8"/>
                    </a:lnTo>
                    <a:lnTo>
                      <a:pt x="81" y="8"/>
                    </a:lnTo>
                    <a:lnTo>
                      <a:pt x="81" y="10"/>
                    </a:lnTo>
                    <a:lnTo>
                      <a:pt x="81" y="22"/>
                    </a:lnTo>
                    <a:lnTo>
                      <a:pt x="81" y="22"/>
                    </a:lnTo>
                    <a:lnTo>
                      <a:pt x="83" y="27"/>
                    </a:lnTo>
                    <a:lnTo>
                      <a:pt x="86" y="31"/>
                    </a:lnTo>
                    <a:lnTo>
                      <a:pt x="90" y="33"/>
                    </a:lnTo>
                    <a:lnTo>
                      <a:pt x="90" y="33"/>
                    </a:lnTo>
                    <a:lnTo>
                      <a:pt x="93" y="35"/>
                    </a:lnTo>
                    <a:lnTo>
                      <a:pt x="98" y="34"/>
                    </a:lnTo>
                    <a:lnTo>
                      <a:pt x="111" y="31"/>
                    </a:lnTo>
                    <a:lnTo>
                      <a:pt x="111" y="31"/>
                    </a:lnTo>
                    <a:lnTo>
                      <a:pt x="111" y="31"/>
                    </a:lnTo>
                    <a:lnTo>
                      <a:pt x="115" y="38"/>
                    </a:lnTo>
                    <a:lnTo>
                      <a:pt x="115" y="38"/>
                    </a:lnTo>
                    <a:lnTo>
                      <a:pt x="115" y="39"/>
                    </a:lnTo>
                    <a:lnTo>
                      <a:pt x="106" y="48"/>
                    </a:lnTo>
                    <a:lnTo>
                      <a:pt x="106" y="48"/>
                    </a:lnTo>
                    <a:lnTo>
                      <a:pt x="104" y="52"/>
                    </a:lnTo>
                    <a:lnTo>
                      <a:pt x="102" y="56"/>
                    </a:lnTo>
                    <a:lnTo>
                      <a:pt x="104" y="60"/>
                    </a:lnTo>
                    <a:lnTo>
                      <a:pt x="104" y="60"/>
                    </a:lnTo>
                    <a:lnTo>
                      <a:pt x="105" y="65"/>
                    </a:lnTo>
                    <a:lnTo>
                      <a:pt x="108" y="68"/>
                    </a:lnTo>
                    <a:lnTo>
                      <a:pt x="120" y="74"/>
                    </a:lnTo>
                    <a:lnTo>
                      <a:pt x="120" y="74"/>
                    </a:lnTo>
                    <a:lnTo>
                      <a:pt x="121" y="75"/>
                    </a:lnTo>
                    <a:lnTo>
                      <a:pt x="121" y="75"/>
                    </a:lnTo>
                    <a:lnTo>
                      <a:pt x="120" y="79"/>
                    </a:lnTo>
                    <a:lnTo>
                      <a:pt x="120" y="79"/>
                    </a:lnTo>
                    <a:lnTo>
                      <a:pt x="119" y="82"/>
                    </a:lnTo>
                    <a:lnTo>
                      <a:pt x="119" y="82"/>
                    </a:lnTo>
                    <a:lnTo>
                      <a:pt x="118" y="82"/>
                    </a:lnTo>
                    <a:lnTo>
                      <a:pt x="105" y="82"/>
                    </a:lnTo>
                    <a:lnTo>
                      <a:pt x="105" y="82"/>
                    </a:lnTo>
                    <a:lnTo>
                      <a:pt x="100" y="83"/>
                    </a:lnTo>
                    <a:lnTo>
                      <a:pt x="97" y="87"/>
                    </a:lnTo>
                    <a:lnTo>
                      <a:pt x="94" y="89"/>
                    </a:lnTo>
                    <a:lnTo>
                      <a:pt x="94" y="89"/>
                    </a:lnTo>
                    <a:lnTo>
                      <a:pt x="93" y="94"/>
                    </a:lnTo>
                    <a:lnTo>
                      <a:pt x="93" y="98"/>
                    </a:lnTo>
                    <a:lnTo>
                      <a:pt x="97" y="111"/>
                    </a:lnTo>
                    <a:lnTo>
                      <a:pt x="97" y="111"/>
                    </a:lnTo>
                    <a:lnTo>
                      <a:pt x="97" y="111"/>
                    </a:lnTo>
                    <a:lnTo>
                      <a:pt x="90" y="116"/>
                    </a:lnTo>
                    <a:lnTo>
                      <a:pt x="90" y="116"/>
                    </a:lnTo>
                    <a:lnTo>
                      <a:pt x="80" y="107"/>
                    </a:lnTo>
                    <a:lnTo>
                      <a:pt x="80" y="107"/>
                    </a:lnTo>
                    <a:lnTo>
                      <a:pt x="77" y="104"/>
                    </a:lnTo>
                    <a:lnTo>
                      <a:pt x="73" y="103"/>
                    </a:lnTo>
                    <a:lnTo>
                      <a:pt x="73" y="103"/>
                    </a:lnTo>
                    <a:lnTo>
                      <a:pt x="72" y="103"/>
                    </a:lnTo>
                    <a:lnTo>
                      <a:pt x="67" y="104"/>
                    </a:lnTo>
                    <a:lnTo>
                      <a:pt x="67" y="104"/>
                    </a:lnTo>
                    <a:lnTo>
                      <a:pt x="63" y="105"/>
                    </a:lnTo>
                    <a:lnTo>
                      <a:pt x="60" y="109"/>
                    </a:lnTo>
                    <a:lnTo>
                      <a:pt x="53" y="121"/>
                    </a:lnTo>
                    <a:lnTo>
                      <a:pt x="53" y="121"/>
                    </a:lnTo>
                    <a:lnTo>
                      <a:pt x="53" y="122"/>
                    </a:lnTo>
                    <a:lnTo>
                      <a:pt x="53" y="122"/>
                    </a:lnTo>
                    <a:lnTo>
                      <a:pt x="53" y="122"/>
                    </a:lnTo>
                    <a:lnTo>
                      <a:pt x="50" y="121"/>
                    </a:lnTo>
                    <a:lnTo>
                      <a:pt x="50" y="121"/>
                    </a:lnTo>
                    <a:lnTo>
                      <a:pt x="46" y="119"/>
                    </a:lnTo>
                    <a:lnTo>
                      <a:pt x="46" y="119"/>
                    </a:lnTo>
                    <a:lnTo>
                      <a:pt x="45" y="118"/>
                    </a:lnTo>
                    <a:lnTo>
                      <a:pt x="45" y="105"/>
                    </a:lnTo>
                    <a:lnTo>
                      <a:pt x="45" y="105"/>
                    </a:lnTo>
                    <a:lnTo>
                      <a:pt x="44" y="101"/>
                    </a:lnTo>
                    <a:lnTo>
                      <a:pt x="42" y="97"/>
                    </a:lnTo>
                    <a:lnTo>
                      <a:pt x="38" y="95"/>
                    </a:lnTo>
                    <a:lnTo>
                      <a:pt x="38" y="95"/>
                    </a:lnTo>
                    <a:lnTo>
                      <a:pt x="35" y="94"/>
                    </a:lnTo>
                    <a:lnTo>
                      <a:pt x="31" y="93"/>
                    </a:lnTo>
                    <a:lnTo>
                      <a:pt x="31" y="93"/>
                    </a:lnTo>
                    <a:lnTo>
                      <a:pt x="29" y="94"/>
                    </a:lnTo>
                    <a:lnTo>
                      <a:pt x="16" y="97"/>
                    </a:lnTo>
                    <a:lnTo>
                      <a:pt x="16" y="97"/>
                    </a:lnTo>
                    <a:lnTo>
                      <a:pt x="16" y="97"/>
                    </a:lnTo>
                    <a:lnTo>
                      <a:pt x="12" y="90"/>
                    </a:lnTo>
                    <a:lnTo>
                      <a:pt x="12" y="90"/>
                    </a:lnTo>
                    <a:lnTo>
                      <a:pt x="12" y="90"/>
                    </a:lnTo>
                    <a:lnTo>
                      <a:pt x="22" y="81"/>
                    </a:lnTo>
                    <a:lnTo>
                      <a:pt x="22" y="81"/>
                    </a:lnTo>
                    <a:lnTo>
                      <a:pt x="24" y="76"/>
                    </a:lnTo>
                    <a:lnTo>
                      <a:pt x="24" y="72"/>
                    </a:lnTo>
                    <a:lnTo>
                      <a:pt x="23" y="68"/>
                    </a:lnTo>
                    <a:lnTo>
                      <a:pt x="23" y="68"/>
                    </a:lnTo>
                    <a:lnTo>
                      <a:pt x="22" y="63"/>
                    </a:lnTo>
                    <a:lnTo>
                      <a:pt x="18" y="61"/>
                    </a:lnTo>
                    <a:lnTo>
                      <a:pt x="7" y="54"/>
                    </a:lnTo>
                    <a:lnTo>
                      <a:pt x="7" y="54"/>
                    </a:lnTo>
                    <a:lnTo>
                      <a:pt x="7" y="54"/>
                    </a:lnTo>
                    <a:lnTo>
                      <a:pt x="7" y="54"/>
                    </a:lnTo>
                    <a:lnTo>
                      <a:pt x="7" y="49"/>
                    </a:lnTo>
                    <a:lnTo>
                      <a:pt x="7" y="49"/>
                    </a:lnTo>
                    <a:lnTo>
                      <a:pt x="8" y="46"/>
                    </a:lnTo>
                    <a:lnTo>
                      <a:pt x="8" y="46"/>
                    </a:lnTo>
                    <a:lnTo>
                      <a:pt x="9" y="46"/>
                    </a:lnTo>
                    <a:lnTo>
                      <a:pt x="22" y="46"/>
                    </a:lnTo>
                    <a:lnTo>
                      <a:pt x="22" y="46"/>
                    </a:lnTo>
                    <a:lnTo>
                      <a:pt x="26" y="45"/>
                    </a:lnTo>
                    <a:lnTo>
                      <a:pt x="30" y="42"/>
                    </a:lnTo>
                    <a:lnTo>
                      <a:pt x="3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0" name="Freeform: Shape 54">
                <a:extLst>
                  <a:ext uri="{FF2B5EF4-FFF2-40B4-BE49-F238E27FC236}">
                    <a16:creationId xmlns:a16="http://schemas.microsoft.com/office/drawing/2014/main" id="{DB75EA77-36B6-104B-A869-6B40C5CDA557}"/>
                  </a:ext>
                </a:extLst>
              </p:cNvPr>
              <p:cNvSpPr>
                <a:spLocks/>
              </p:cNvSpPr>
              <p:nvPr/>
            </p:nvSpPr>
            <p:spPr bwMode="auto">
              <a:xfrm>
                <a:off x="3568701" y="3019426"/>
                <a:ext cx="68263" cy="69850"/>
              </a:xfrm>
              <a:custGeom>
                <a:avLst/>
                <a:gdLst>
                  <a:gd name="T0" fmla="*/ 22 w 43"/>
                  <a:gd name="T1" fmla="*/ 44 h 44"/>
                  <a:gd name="T2" fmla="*/ 22 w 43"/>
                  <a:gd name="T3" fmla="*/ 44 h 44"/>
                  <a:gd name="T4" fmla="*/ 25 w 43"/>
                  <a:gd name="T5" fmla="*/ 44 h 44"/>
                  <a:gd name="T6" fmla="*/ 30 w 43"/>
                  <a:gd name="T7" fmla="*/ 41 h 44"/>
                  <a:gd name="T8" fmla="*/ 34 w 43"/>
                  <a:gd name="T9" fmla="*/ 40 h 44"/>
                  <a:gd name="T10" fmla="*/ 37 w 43"/>
                  <a:gd name="T11" fmla="*/ 38 h 44"/>
                  <a:gd name="T12" fmla="*/ 39 w 43"/>
                  <a:gd name="T13" fmla="*/ 34 h 44"/>
                  <a:gd name="T14" fmla="*/ 42 w 43"/>
                  <a:gd name="T15" fmla="*/ 31 h 44"/>
                  <a:gd name="T16" fmla="*/ 43 w 43"/>
                  <a:gd name="T17" fmla="*/ 26 h 44"/>
                  <a:gd name="T18" fmla="*/ 43 w 43"/>
                  <a:gd name="T19" fmla="*/ 23 h 44"/>
                  <a:gd name="T20" fmla="*/ 43 w 43"/>
                  <a:gd name="T21" fmla="*/ 23 h 44"/>
                  <a:gd name="T22" fmla="*/ 43 w 43"/>
                  <a:gd name="T23" fmla="*/ 18 h 44"/>
                  <a:gd name="T24" fmla="*/ 42 w 43"/>
                  <a:gd name="T25" fmla="*/ 13 h 44"/>
                  <a:gd name="T26" fmla="*/ 39 w 43"/>
                  <a:gd name="T27" fmla="*/ 10 h 44"/>
                  <a:gd name="T28" fmla="*/ 37 w 43"/>
                  <a:gd name="T29" fmla="*/ 7 h 44"/>
                  <a:gd name="T30" fmla="*/ 34 w 43"/>
                  <a:gd name="T31" fmla="*/ 4 h 44"/>
                  <a:gd name="T32" fmla="*/ 30 w 43"/>
                  <a:gd name="T33" fmla="*/ 3 h 44"/>
                  <a:gd name="T34" fmla="*/ 25 w 43"/>
                  <a:gd name="T35" fmla="*/ 1 h 44"/>
                  <a:gd name="T36" fmla="*/ 22 w 43"/>
                  <a:gd name="T37" fmla="*/ 0 h 44"/>
                  <a:gd name="T38" fmla="*/ 22 w 43"/>
                  <a:gd name="T39" fmla="*/ 0 h 44"/>
                  <a:gd name="T40" fmla="*/ 17 w 43"/>
                  <a:gd name="T41" fmla="*/ 1 h 44"/>
                  <a:gd name="T42" fmla="*/ 14 w 43"/>
                  <a:gd name="T43" fmla="*/ 3 h 44"/>
                  <a:gd name="T44" fmla="*/ 9 w 43"/>
                  <a:gd name="T45" fmla="*/ 4 h 44"/>
                  <a:gd name="T46" fmla="*/ 7 w 43"/>
                  <a:gd name="T47" fmla="*/ 7 h 44"/>
                  <a:gd name="T48" fmla="*/ 4 w 43"/>
                  <a:gd name="T49" fmla="*/ 10 h 44"/>
                  <a:gd name="T50" fmla="*/ 2 w 43"/>
                  <a:gd name="T51" fmla="*/ 13 h 44"/>
                  <a:gd name="T52" fmla="*/ 1 w 43"/>
                  <a:gd name="T53" fmla="*/ 18 h 44"/>
                  <a:gd name="T54" fmla="*/ 0 w 43"/>
                  <a:gd name="T55" fmla="*/ 23 h 44"/>
                  <a:gd name="T56" fmla="*/ 0 w 43"/>
                  <a:gd name="T57" fmla="*/ 23 h 44"/>
                  <a:gd name="T58" fmla="*/ 1 w 43"/>
                  <a:gd name="T59" fmla="*/ 26 h 44"/>
                  <a:gd name="T60" fmla="*/ 2 w 43"/>
                  <a:gd name="T61" fmla="*/ 31 h 44"/>
                  <a:gd name="T62" fmla="*/ 4 w 43"/>
                  <a:gd name="T63" fmla="*/ 34 h 44"/>
                  <a:gd name="T64" fmla="*/ 7 w 43"/>
                  <a:gd name="T65" fmla="*/ 38 h 44"/>
                  <a:gd name="T66" fmla="*/ 9 w 43"/>
                  <a:gd name="T67" fmla="*/ 40 h 44"/>
                  <a:gd name="T68" fmla="*/ 14 w 43"/>
                  <a:gd name="T69" fmla="*/ 41 h 44"/>
                  <a:gd name="T70" fmla="*/ 17 w 43"/>
                  <a:gd name="T71" fmla="*/ 44 h 44"/>
                  <a:gd name="T72" fmla="*/ 22 w 43"/>
                  <a:gd name="T73" fmla="*/ 44 h 44"/>
                  <a:gd name="T74" fmla="*/ 22 w 43"/>
                  <a:gd name="T75" fmla="*/ 44 h 44"/>
                  <a:gd name="T76" fmla="*/ 22 w 43"/>
                  <a:gd name="T77" fmla="*/ 7 h 44"/>
                  <a:gd name="T78" fmla="*/ 22 w 43"/>
                  <a:gd name="T79" fmla="*/ 7 h 44"/>
                  <a:gd name="T80" fmla="*/ 27 w 43"/>
                  <a:gd name="T81" fmla="*/ 9 h 44"/>
                  <a:gd name="T82" fmla="*/ 31 w 43"/>
                  <a:gd name="T83" fmla="*/ 12 h 44"/>
                  <a:gd name="T84" fmla="*/ 35 w 43"/>
                  <a:gd name="T85" fmla="*/ 17 h 44"/>
                  <a:gd name="T86" fmla="*/ 36 w 43"/>
                  <a:gd name="T87" fmla="*/ 23 h 44"/>
                  <a:gd name="T88" fmla="*/ 36 w 43"/>
                  <a:gd name="T89" fmla="*/ 23 h 44"/>
                  <a:gd name="T90" fmla="*/ 35 w 43"/>
                  <a:gd name="T91" fmla="*/ 27 h 44"/>
                  <a:gd name="T92" fmla="*/ 31 w 43"/>
                  <a:gd name="T93" fmla="*/ 32 h 44"/>
                  <a:gd name="T94" fmla="*/ 27 w 43"/>
                  <a:gd name="T95" fmla="*/ 35 h 44"/>
                  <a:gd name="T96" fmla="*/ 22 w 43"/>
                  <a:gd name="T97" fmla="*/ 37 h 44"/>
                  <a:gd name="T98" fmla="*/ 22 w 43"/>
                  <a:gd name="T99" fmla="*/ 37 h 44"/>
                  <a:gd name="T100" fmla="*/ 16 w 43"/>
                  <a:gd name="T101" fmla="*/ 35 h 44"/>
                  <a:gd name="T102" fmla="*/ 11 w 43"/>
                  <a:gd name="T103" fmla="*/ 32 h 44"/>
                  <a:gd name="T104" fmla="*/ 8 w 43"/>
                  <a:gd name="T105" fmla="*/ 27 h 44"/>
                  <a:gd name="T106" fmla="*/ 7 w 43"/>
                  <a:gd name="T107" fmla="*/ 23 h 44"/>
                  <a:gd name="T108" fmla="*/ 7 w 43"/>
                  <a:gd name="T109" fmla="*/ 23 h 44"/>
                  <a:gd name="T110" fmla="*/ 8 w 43"/>
                  <a:gd name="T111" fmla="*/ 17 h 44"/>
                  <a:gd name="T112" fmla="*/ 11 w 43"/>
                  <a:gd name="T113" fmla="*/ 12 h 44"/>
                  <a:gd name="T114" fmla="*/ 16 w 43"/>
                  <a:gd name="T115" fmla="*/ 9 h 44"/>
                  <a:gd name="T116" fmla="*/ 22 w 43"/>
                  <a:gd name="T117" fmla="*/ 7 h 44"/>
                  <a:gd name="T118" fmla="*/ 22 w 43"/>
                  <a:gd name="T119"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 h="44">
                    <a:moveTo>
                      <a:pt x="22" y="44"/>
                    </a:moveTo>
                    <a:lnTo>
                      <a:pt x="22" y="44"/>
                    </a:lnTo>
                    <a:lnTo>
                      <a:pt x="25" y="44"/>
                    </a:lnTo>
                    <a:lnTo>
                      <a:pt x="30" y="41"/>
                    </a:lnTo>
                    <a:lnTo>
                      <a:pt x="34" y="40"/>
                    </a:lnTo>
                    <a:lnTo>
                      <a:pt x="37" y="38"/>
                    </a:lnTo>
                    <a:lnTo>
                      <a:pt x="39" y="34"/>
                    </a:lnTo>
                    <a:lnTo>
                      <a:pt x="42" y="31"/>
                    </a:lnTo>
                    <a:lnTo>
                      <a:pt x="43" y="26"/>
                    </a:lnTo>
                    <a:lnTo>
                      <a:pt x="43" y="23"/>
                    </a:lnTo>
                    <a:lnTo>
                      <a:pt x="43" y="23"/>
                    </a:lnTo>
                    <a:lnTo>
                      <a:pt x="43" y="18"/>
                    </a:lnTo>
                    <a:lnTo>
                      <a:pt x="42" y="13"/>
                    </a:lnTo>
                    <a:lnTo>
                      <a:pt x="39" y="10"/>
                    </a:lnTo>
                    <a:lnTo>
                      <a:pt x="37" y="7"/>
                    </a:lnTo>
                    <a:lnTo>
                      <a:pt x="34" y="4"/>
                    </a:lnTo>
                    <a:lnTo>
                      <a:pt x="30" y="3"/>
                    </a:lnTo>
                    <a:lnTo>
                      <a:pt x="25" y="1"/>
                    </a:lnTo>
                    <a:lnTo>
                      <a:pt x="22" y="0"/>
                    </a:lnTo>
                    <a:lnTo>
                      <a:pt x="22" y="0"/>
                    </a:lnTo>
                    <a:lnTo>
                      <a:pt x="17" y="1"/>
                    </a:lnTo>
                    <a:lnTo>
                      <a:pt x="14" y="3"/>
                    </a:lnTo>
                    <a:lnTo>
                      <a:pt x="9" y="4"/>
                    </a:lnTo>
                    <a:lnTo>
                      <a:pt x="7" y="7"/>
                    </a:lnTo>
                    <a:lnTo>
                      <a:pt x="4" y="10"/>
                    </a:lnTo>
                    <a:lnTo>
                      <a:pt x="2" y="13"/>
                    </a:lnTo>
                    <a:lnTo>
                      <a:pt x="1" y="18"/>
                    </a:lnTo>
                    <a:lnTo>
                      <a:pt x="0" y="23"/>
                    </a:lnTo>
                    <a:lnTo>
                      <a:pt x="0" y="23"/>
                    </a:lnTo>
                    <a:lnTo>
                      <a:pt x="1" y="26"/>
                    </a:lnTo>
                    <a:lnTo>
                      <a:pt x="2" y="31"/>
                    </a:lnTo>
                    <a:lnTo>
                      <a:pt x="4" y="34"/>
                    </a:lnTo>
                    <a:lnTo>
                      <a:pt x="7" y="38"/>
                    </a:lnTo>
                    <a:lnTo>
                      <a:pt x="9" y="40"/>
                    </a:lnTo>
                    <a:lnTo>
                      <a:pt x="14" y="41"/>
                    </a:lnTo>
                    <a:lnTo>
                      <a:pt x="17" y="44"/>
                    </a:lnTo>
                    <a:lnTo>
                      <a:pt x="22" y="44"/>
                    </a:lnTo>
                    <a:lnTo>
                      <a:pt x="22" y="44"/>
                    </a:lnTo>
                    <a:close/>
                    <a:moveTo>
                      <a:pt x="22" y="7"/>
                    </a:moveTo>
                    <a:lnTo>
                      <a:pt x="22" y="7"/>
                    </a:lnTo>
                    <a:lnTo>
                      <a:pt x="27" y="9"/>
                    </a:lnTo>
                    <a:lnTo>
                      <a:pt x="31" y="12"/>
                    </a:lnTo>
                    <a:lnTo>
                      <a:pt x="35" y="17"/>
                    </a:lnTo>
                    <a:lnTo>
                      <a:pt x="36" y="23"/>
                    </a:lnTo>
                    <a:lnTo>
                      <a:pt x="36" y="23"/>
                    </a:lnTo>
                    <a:lnTo>
                      <a:pt x="35" y="27"/>
                    </a:lnTo>
                    <a:lnTo>
                      <a:pt x="31" y="32"/>
                    </a:lnTo>
                    <a:lnTo>
                      <a:pt x="27" y="35"/>
                    </a:lnTo>
                    <a:lnTo>
                      <a:pt x="22" y="37"/>
                    </a:lnTo>
                    <a:lnTo>
                      <a:pt x="22" y="37"/>
                    </a:lnTo>
                    <a:lnTo>
                      <a:pt x="16" y="35"/>
                    </a:lnTo>
                    <a:lnTo>
                      <a:pt x="11" y="32"/>
                    </a:lnTo>
                    <a:lnTo>
                      <a:pt x="8" y="27"/>
                    </a:lnTo>
                    <a:lnTo>
                      <a:pt x="7" y="23"/>
                    </a:lnTo>
                    <a:lnTo>
                      <a:pt x="7" y="23"/>
                    </a:lnTo>
                    <a:lnTo>
                      <a:pt x="8" y="17"/>
                    </a:lnTo>
                    <a:lnTo>
                      <a:pt x="11" y="12"/>
                    </a:lnTo>
                    <a:lnTo>
                      <a:pt x="16" y="9"/>
                    </a:lnTo>
                    <a:lnTo>
                      <a:pt x="22" y="7"/>
                    </a:lnTo>
                    <a:lnTo>
                      <a:pt x="2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grpSp>
      <p:grpSp>
        <p:nvGrpSpPr>
          <p:cNvPr id="64" name="Group 63">
            <a:extLst>
              <a:ext uri="{FF2B5EF4-FFF2-40B4-BE49-F238E27FC236}">
                <a16:creationId xmlns:a16="http://schemas.microsoft.com/office/drawing/2014/main" id="{449DD4A8-95BC-6A48-9EDC-F392E7DF9BE7}"/>
              </a:ext>
            </a:extLst>
          </p:cNvPr>
          <p:cNvGrpSpPr/>
          <p:nvPr/>
        </p:nvGrpSpPr>
        <p:grpSpPr>
          <a:xfrm>
            <a:off x="3224939" y="1459297"/>
            <a:ext cx="350096" cy="424062"/>
            <a:chOff x="3224939" y="1459297"/>
            <a:chExt cx="350096" cy="424062"/>
          </a:xfrm>
        </p:grpSpPr>
        <p:sp>
          <p:nvSpPr>
            <p:cNvPr id="20" name="Rectangle 30">
              <a:extLst>
                <a:ext uri="{FF2B5EF4-FFF2-40B4-BE49-F238E27FC236}">
                  <a16:creationId xmlns:a16="http://schemas.microsoft.com/office/drawing/2014/main" id="{40FE8388-371C-AB4C-A0D5-89F60460AC6F}"/>
                </a:ext>
              </a:extLst>
            </p:cNvPr>
            <p:cNvSpPr/>
            <p:nvPr/>
          </p:nvSpPr>
          <p:spPr>
            <a:xfrm>
              <a:off x="3224939" y="1687151"/>
              <a:ext cx="350096" cy="196208"/>
            </a:xfrm>
            <a:prstGeom prst="rect">
              <a:avLst/>
            </a:prstGeom>
          </p:spPr>
          <p:txBody>
            <a:bodyPr wrap="none" anchor="ctr">
              <a:normAutofit fontScale="70000" lnSpcReduction="20000"/>
            </a:bodyPr>
            <a:lstStyle/>
            <a:p>
              <a:pPr algn="ctr"/>
              <a:r>
                <a:rPr lang="vi-VN" altLang="zh-CN" sz="1100" noProof="1">
                  <a:solidFill>
                    <a:schemeClr val="bg1"/>
                  </a:solidFill>
                  <a:latin typeface="Cambria" panose="02040503050406030204" pitchFamily="18" charset="0"/>
                </a:rPr>
                <a:t>Sock Proxy</a:t>
              </a:r>
              <a:endParaRPr lang="zh-CN" altLang="en-US" sz="1100" noProof="1">
                <a:solidFill>
                  <a:schemeClr val="bg1"/>
                </a:solidFill>
                <a:latin typeface="Cambria" panose="02040503050406030204" pitchFamily="18" charset="0"/>
              </a:endParaRPr>
            </a:p>
          </p:txBody>
        </p:sp>
        <p:grpSp>
          <p:nvGrpSpPr>
            <p:cNvPr id="27" name="Group 55">
              <a:extLst>
                <a:ext uri="{FF2B5EF4-FFF2-40B4-BE49-F238E27FC236}">
                  <a16:creationId xmlns:a16="http://schemas.microsoft.com/office/drawing/2014/main" id="{3D7C8B12-CD1D-8346-A263-6393BDC7606F}"/>
                </a:ext>
              </a:extLst>
            </p:cNvPr>
            <p:cNvGrpSpPr/>
            <p:nvPr/>
          </p:nvGrpSpPr>
          <p:grpSpPr>
            <a:xfrm>
              <a:off x="3282842" y="1459297"/>
              <a:ext cx="225333" cy="225334"/>
              <a:chOff x="2536826" y="3541713"/>
              <a:chExt cx="363537" cy="363538"/>
            </a:xfrm>
            <a:solidFill>
              <a:schemeClr val="bg1"/>
            </a:solidFill>
          </p:grpSpPr>
          <p:sp>
            <p:nvSpPr>
              <p:cNvPr id="34" name="Freeform: Shape 56">
                <a:extLst>
                  <a:ext uri="{FF2B5EF4-FFF2-40B4-BE49-F238E27FC236}">
                    <a16:creationId xmlns:a16="http://schemas.microsoft.com/office/drawing/2014/main" id="{4DF49A58-C3D4-2748-882D-92F2B1DB1930}"/>
                  </a:ext>
                </a:extLst>
              </p:cNvPr>
              <p:cNvSpPr>
                <a:spLocks/>
              </p:cNvSpPr>
              <p:nvPr/>
            </p:nvSpPr>
            <p:spPr bwMode="auto">
              <a:xfrm>
                <a:off x="2538413" y="3541713"/>
                <a:ext cx="361950" cy="363538"/>
              </a:xfrm>
              <a:custGeom>
                <a:avLst/>
                <a:gdLst>
                  <a:gd name="T0" fmla="*/ 203 w 228"/>
                  <a:gd name="T1" fmla="*/ 7 h 229"/>
                  <a:gd name="T2" fmla="*/ 201 w 228"/>
                  <a:gd name="T3" fmla="*/ 4 h 229"/>
                  <a:gd name="T4" fmla="*/ 175 w 228"/>
                  <a:gd name="T5" fmla="*/ 1 h 229"/>
                  <a:gd name="T6" fmla="*/ 152 w 228"/>
                  <a:gd name="T7" fmla="*/ 13 h 229"/>
                  <a:gd name="T8" fmla="*/ 143 w 228"/>
                  <a:gd name="T9" fmla="*/ 29 h 229"/>
                  <a:gd name="T10" fmla="*/ 140 w 228"/>
                  <a:gd name="T11" fmla="*/ 53 h 229"/>
                  <a:gd name="T12" fmla="*/ 53 w 228"/>
                  <a:gd name="T13" fmla="*/ 140 h 229"/>
                  <a:gd name="T14" fmla="*/ 27 w 228"/>
                  <a:gd name="T15" fmla="*/ 143 h 229"/>
                  <a:gd name="T16" fmla="*/ 8 w 228"/>
                  <a:gd name="T17" fmla="*/ 159 h 229"/>
                  <a:gd name="T18" fmla="*/ 0 w 228"/>
                  <a:gd name="T19" fmla="*/ 182 h 229"/>
                  <a:gd name="T20" fmla="*/ 3 w 228"/>
                  <a:gd name="T21" fmla="*/ 202 h 229"/>
                  <a:gd name="T22" fmla="*/ 7 w 228"/>
                  <a:gd name="T23" fmla="*/ 203 h 229"/>
                  <a:gd name="T24" fmla="*/ 37 w 228"/>
                  <a:gd name="T25" fmla="*/ 176 h 229"/>
                  <a:gd name="T26" fmla="*/ 51 w 228"/>
                  <a:gd name="T27" fmla="*/ 191 h 229"/>
                  <a:gd name="T28" fmla="*/ 25 w 228"/>
                  <a:gd name="T29" fmla="*/ 221 h 229"/>
                  <a:gd name="T30" fmla="*/ 27 w 228"/>
                  <a:gd name="T31" fmla="*/ 224 h 229"/>
                  <a:gd name="T32" fmla="*/ 44 w 228"/>
                  <a:gd name="T33" fmla="*/ 229 h 229"/>
                  <a:gd name="T34" fmla="*/ 75 w 228"/>
                  <a:gd name="T35" fmla="*/ 216 h 229"/>
                  <a:gd name="T36" fmla="*/ 85 w 228"/>
                  <a:gd name="T37" fmla="*/ 200 h 229"/>
                  <a:gd name="T38" fmla="*/ 88 w 228"/>
                  <a:gd name="T39" fmla="*/ 175 h 229"/>
                  <a:gd name="T40" fmla="*/ 175 w 228"/>
                  <a:gd name="T41" fmla="*/ 89 h 229"/>
                  <a:gd name="T42" fmla="*/ 200 w 228"/>
                  <a:gd name="T43" fmla="*/ 85 h 229"/>
                  <a:gd name="T44" fmla="*/ 220 w 228"/>
                  <a:gd name="T45" fmla="*/ 70 h 229"/>
                  <a:gd name="T46" fmla="*/ 228 w 228"/>
                  <a:gd name="T47" fmla="*/ 46 h 229"/>
                  <a:gd name="T48" fmla="*/ 224 w 228"/>
                  <a:gd name="T49" fmla="*/ 27 h 229"/>
                  <a:gd name="T50" fmla="*/ 220 w 228"/>
                  <a:gd name="T51" fmla="*/ 25 h 229"/>
                  <a:gd name="T52" fmla="*/ 190 w 228"/>
                  <a:gd name="T53" fmla="*/ 52 h 229"/>
                  <a:gd name="T54" fmla="*/ 175 w 228"/>
                  <a:gd name="T55" fmla="*/ 37 h 229"/>
                  <a:gd name="T56" fmla="*/ 182 w 228"/>
                  <a:gd name="T57" fmla="*/ 56 h 229"/>
                  <a:gd name="T58" fmla="*/ 195 w 228"/>
                  <a:gd name="T59" fmla="*/ 58 h 229"/>
                  <a:gd name="T60" fmla="*/ 221 w 228"/>
                  <a:gd name="T61" fmla="*/ 44 h 229"/>
                  <a:gd name="T62" fmla="*/ 210 w 228"/>
                  <a:gd name="T63" fmla="*/ 70 h 229"/>
                  <a:gd name="T64" fmla="*/ 182 w 228"/>
                  <a:gd name="T65" fmla="*/ 81 h 229"/>
                  <a:gd name="T66" fmla="*/ 168 w 228"/>
                  <a:gd name="T67" fmla="*/ 79 h 229"/>
                  <a:gd name="T68" fmla="*/ 79 w 228"/>
                  <a:gd name="T69" fmla="*/ 166 h 229"/>
                  <a:gd name="T70" fmla="*/ 79 w 228"/>
                  <a:gd name="T71" fmla="*/ 175 h 229"/>
                  <a:gd name="T72" fmla="*/ 78 w 228"/>
                  <a:gd name="T73" fmla="*/ 197 h 229"/>
                  <a:gd name="T74" fmla="*/ 70 w 228"/>
                  <a:gd name="T75" fmla="*/ 211 h 229"/>
                  <a:gd name="T76" fmla="*/ 34 w 228"/>
                  <a:gd name="T77" fmla="*/ 219 h 229"/>
                  <a:gd name="T78" fmla="*/ 58 w 228"/>
                  <a:gd name="T79" fmla="*/ 191 h 229"/>
                  <a:gd name="T80" fmla="*/ 44 w 228"/>
                  <a:gd name="T81" fmla="*/ 171 h 229"/>
                  <a:gd name="T82" fmla="*/ 29 w 228"/>
                  <a:gd name="T83" fmla="*/ 173 h 229"/>
                  <a:gd name="T84" fmla="*/ 8 w 228"/>
                  <a:gd name="T85" fmla="*/ 175 h 229"/>
                  <a:gd name="T86" fmla="*/ 23 w 228"/>
                  <a:gd name="T87" fmla="*/ 154 h 229"/>
                  <a:gd name="T88" fmla="*/ 44 w 228"/>
                  <a:gd name="T89" fmla="*/ 147 h 229"/>
                  <a:gd name="T90" fmla="*/ 61 w 228"/>
                  <a:gd name="T91" fmla="*/ 150 h 229"/>
                  <a:gd name="T92" fmla="*/ 150 w 228"/>
                  <a:gd name="T93" fmla="*/ 62 h 229"/>
                  <a:gd name="T94" fmla="*/ 146 w 228"/>
                  <a:gd name="T95" fmla="*/ 49 h 229"/>
                  <a:gd name="T96" fmla="*/ 151 w 228"/>
                  <a:gd name="T97" fmla="*/ 27 h 229"/>
                  <a:gd name="T98" fmla="*/ 165 w 228"/>
                  <a:gd name="T99" fmla="*/ 11 h 229"/>
                  <a:gd name="T100" fmla="*/ 172 w 228"/>
                  <a:gd name="T101" fmla="*/ 30 h 229"/>
                  <a:gd name="T102" fmla="*/ 169 w 228"/>
                  <a:gd name="T103" fmla="*/ 4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8" h="229">
                    <a:moveTo>
                      <a:pt x="202" y="10"/>
                    </a:moveTo>
                    <a:lnTo>
                      <a:pt x="202" y="10"/>
                    </a:lnTo>
                    <a:lnTo>
                      <a:pt x="202" y="8"/>
                    </a:lnTo>
                    <a:lnTo>
                      <a:pt x="203" y="7"/>
                    </a:lnTo>
                    <a:lnTo>
                      <a:pt x="203" y="7"/>
                    </a:lnTo>
                    <a:lnTo>
                      <a:pt x="202" y="6"/>
                    </a:lnTo>
                    <a:lnTo>
                      <a:pt x="201" y="4"/>
                    </a:lnTo>
                    <a:lnTo>
                      <a:pt x="201" y="4"/>
                    </a:lnTo>
                    <a:lnTo>
                      <a:pt x="194" y="2"/>
                    </a:lnTo>
                    <a:lnTo>
                      <a:pt x="188" y="0"/>
                    </a:lnTo>
                    <a:lnTo>
                      <a:pt x="181" y="0"/>
                    </a:lnTo>
                    <a:lnTo>
                      <a:pt x="175" y="1"/>
                    </a:lnTo>
                    <a:lnTo>
                      <a:pt x="169" y="2"/>
                    </a:lnTo>
                    <a:lnTo>
                      <a:pt x="162" y="4"/>
                    </a:lnTo>
                    <a:lnTo>
                      <a:pt x="158" y="8"/>
                    </a:lnTo>
                    <a:lnTo>
                      <a:pt x="152" y="13"/>
                    </a:lnTo>
                    <a:lnTo>
                      <a:pt x="152" y="13"/>
                    </a:lnTo>
                    <a:lnTo>
                      <a:pt x="148" y="17"/>
                    </a:lnTo>
                    <a:lnTo>
                      <a:pt x="145" y="23"/>
                    </a:lnTo>
                    <a:lnTo>
                      <a:pt x="143" y="29"/>
                    </a:lnTo>
                    <a:lnTo>
                      <a:pt x="140" y="35"/>
                    </a:lnTo>
                    <a:lnTo>
                      <a:pt x="139" y="41"/>
                    </a:lnTo>
                    <a:lnTo>
                      <a:pt x="139" y="48"/>
                    </a:lnTo>
                    <a:lnTo>
                      <a:pt x="140" y="53"/>
                    </a:lnTo>
                    <a:lnTo>
                      <a:pt x="141" y="59"/>
                    </a:lnTo>
                    <a:lnTo>
                      <a:pt x="60" y="142"/>
                    </a:lnTo>
                    <a:lnTo>
                      <a:pt x="60" y="142"/>
                    </a:lnTo>
                    <a:lnTo>
                      <a:pt x="53" y="140"/>
                    </a:lnTo>
                    <a:lnTo>
                      <a:pt x="44" y="140"/>
                    </a:lnTo>
                    <a:lnTo>
                      <a:pt x="44" y="140"/>
                    </a:lnTo>
                    <a:lnTo>
                      <a:pt x="36" y="141"/>
                    </a:lnTo>
                    <a:lnTo>
                      <a:pt x="27" y="143"/>
                    </a:lnTo>
                    <a:lnTo>
                      <a:pt x="20" y="147"/>
                    </a:lnTo>
                    <a:lnTo>
                      <a:pt x="13" y="153"/>
                    </a:lnTo>
                    <a:lnTo>
                      <a:pt x="13" y="153"/>
                    </a:lnTo>
                    <a:lnTo>
                      <a:pt x="8" y="159"/>
                    </a:lnTo>
                    <a:lnTo>
                      <a:pt x="5" y="163"/>
                    </a:lnTo>
                    <a:lnTo>
                      <a:pt x="2" y="169"/>
                    </a:lnTo>
                    <a:lnTo>
                      <a:pt x="0" y="176"/>
                    </a:lnTo>
                    <a:lnTo>
                      <a:pt x="0" y="182"/>
                    </a:lnTo>
                    <a:lnTo>
                      <a:pt x="0" y="189"/>
                    </a:lnTo>
                    <a:lnTo>
                      <a:pt x="1" y="195"/>
                    </a:lnTo>
                    <a:lnTo>
                      <a:pt x="3" y="202"/>
                    </a:lnTo>
                    <a:lnTo>
                      <a:pt x="3" y="202"/>
                    </a:lnTo>
                    <a:lnTo>
                      <a:pt x="5" y="203"/>
                    </a:lnTo>
                    <a:lnTo>
                      <a:pt x="6" y="203"/>
                    </a:lnTo>
                    <a:lnTo>
                      <a:pt x="6" y="203"/>
                    </a:lnTo>
                    <a:lnTo>
                      <a:pt x="7" y="203"/>
                    </a:lnTo>
                    <a:lnTo>
                      <a:pt x="9" y="202"/>
                    </a:lnTo>
                    <a:lnTo>
                      <a:pt x="34" y="177"/>
                    </a:lnTo>
                    <a:lnTo>
                      <a:pt x="34" y="177"/>
                    </a:lnTo>
                    <a:lnTo>
                      <a:pt x="37" y="176"/>
                    </a:lnTo>
                    <a:lnTo>
                      <a:pt x="40" y="177"/>
                    </a:lnTo>
                    <a:lnTo>
                      <a:pt x="50" y="188"/>
                    </a:lnTo>
                    <a:lnTo>
                      <a:pt x="50" y="188"/>
                    </a:lnTo>
                    <a:lnTo>
                      <a:pt x="51" y="191"/>
                    </a:lnTo>
                    <a:lnTo>
                      <a:pt x="50" y="194"/>
                    </a:lnTo>
                    <a:lnTo>
                      <a:pt x="26" y="218"/>
                    </a:lnTo>
                    <a:lnTo>
                      <a:pt x="26" y="218"/>
                    </a:lnTo>
                    <a:lnTo>
                      <a:pt x="25" y="221"/>
                    </a:lnTo>
                    <a:lnTo>
                      <a:pt x="25" y="222"/>
                    </a:lnTo>
                    <a:lnTo>
                      <a:pt x="25" y="222"/>
                    </a:lnTo>
                    <a:lnTo>
                      <a:pt x="25" y="223"/>
                    </a:lnTo>
                    <a:lnTo>
                      <a:pt x="27" y="224"/>
                    </a:lnTo>
                    <a:lnTo>
                      <a:pt x="27" y="224"/>
                    </a:lnTo>
                    <a:lnTo>
                      <a:pt x="35" y="228"/>
                    </a:lnTo>
                    <a:lnTo>
                      <a:pt x="44" y="229"/>
                    </a:lnTo>
                    <a:lnTo>
                      <a:pt x="44" y="229"/>
                    </a:lnTo>
                    <a:lnTo>
                      <a:pt x="54" y="228"/>
                    </a:lnTo>
                    <a:lnTo>
                      <a:pt x="61" y="225"/>
                    </a:lnTo>
                    <a:lnTo>
                      <a:pt x="69" y="222"/>
                    </a:lnTo>
                    <a:lnTo>
                      <a:pt x="75" y="216"/>
                    </a:lnTo>
                    <a:lnTo>
                      <a:pt x="75" y="216"/>
                    </a:lnTo>
                    <a:lnTo>
                      <a:pt x="79" y="211"/>
                    </a:lnTo>
                    <a:lnTo>
                      <a:pt x="83" y="205"/>
                    </a:lnTo>
                    <a:lnTo>
                      <a:pt x="85" y="200"/>
                    </a:lnTo>
                    <a:lnTo>
                      <a:pt x="86" y="194"/>
                    </a:lnTo>
                    <a:lnTo>
                      <a:pt x="88" y="188"/>
                    </a:lnTo>
                    <a:lnTo>
                      <a:pt x="88" y="181"/>
                    </a:lnTo>
                    <a:lnTo>
                      <a:pt x="88" y="175"/>
                    </a:lnTo>
                    <a:lnTo>
                      <a:pt x="85" y="169"/>
                    </a:lnTo>
                    <a:lnTo>
                      <a:pt x="168" y="86"/>
                    </a:lnTo>
                    <a:lnTo>
                      <a:pt x="168" y="86"/>
                    </a:lnTo>
                    <a:lnTo>
                      <a:pt x="175" y="89"/>
                    </a:lnTo>
                    <a:lnTo>
                      <a:pt x="182" y="89"/>
                    </a:lnTo>
                    <a:lnTo>
                      <a:pt x="182" y="89"/>
                    </a:lnTo>
                    <a:lnTo>
                      <a:pt x="192" y="87"/>
                    </a:lnTo>
                    <a:lnTo>
                      <a:pt x="200" y="85"/>
                    </a:lnTo>
                    <a:lnTo>
                      <a:pt x="208" y="81"/>
                    </a:lnTo>
                    <a:lnTo>
                      <a:pt x="215" y="76"/>
                    </a:lnTo>
                    <a:lnTo>
                      <a:pt x="215" y="76"/>
                    </a:lnTo>
                    <a:lnTo>
                      <a:pt x="220" y="70"/>
                    </a:lnTo>
                    <a:lnTo>
                      <a:pt x="223" y="65"/>
                    </a:lnTo>
                    <a:lnTo>
                      <a:pt x="226" y="59"/>
                    </a:lnTo>
                    <a:lnTo>
                      <a:pt x="227" y="52"/>
                    </a:lnTo>
                    <a:lnTo>
                      <a:pt x="228" y="46"/>
                    </a:lnTo>
                    <a:lnTo>
                      <a:pt x="228" y="39"/>
                    </a:lnTo>
                    <a:lnTo>
                      <a:pt x="227" y="34"/>
                    </a:lnTo>
                    <a:lnTo>
                      <a:pt x="224" y="27"/>
                    </a:lnTo>
                    <a:lnTo>
                      <a:pt x="224" y="27"/>
                    </a:lnTo>
                    <a:lnTo>
                      <a:pt x="223" y="25"/>
                    </a:lnTo>
                    <a:lnTo>
                      <a:pt x="221" y="25"/>
                    </a:lnTo>
                    <a:lnTo>
                      <a:pt x="221" y="25"/>
                    </a:lnTo>
                    <a:lnTo>
                      <a:pt x="220" y="25"/>
                    </a:lnTo>
                    <a:lnTo>
                      <a:pt x="219" y="27"/>
                    </a:lnTo>
                    <a:lnTo>
                      <a:pt x="193" y="51"/>
                    </a:lnTo>
                    <a:lnTo>
                      <a:pt x="193" y="51"/>
                    </a:lnTo>
                    <a:lnTo>
                      <a:pt x="190" y="52"/>
                    </a:lnTo>
                    <a:lnTo>
                      <a:pt x="187" y="51"/>
                    </a:lnTo>
                    <a:lnTo>
                      <a:pt x="176" y="41"/>
                    </a:lnTo>
                    <a:lnTo>
                      <a:pt x="176" y="41"/>
                    </a:lnTo>
                    <a:lnTo>
                      <a:pt x="175" y="37"/>
                    </a:lnTo>
                    <a:lnTo>
                      <a:pt x="176" y="35"/>
                    </a:lnTo>
                    <a:lnTo>
                      <a:pt x="202" y="10"/>
                    </a:lnTo>
                    <a:close/>
                    <a:moveTo>
                      <a:pt x="172" y="45"/>
                    </a:moveTo>
                    <a:lnTo>
                      <a:pt x="182" y="56"/>
                    </a:lnTo>
                    <a:lnTo>
                      <a:pt x="182" y="56"/>
                    </a:lnTo>
                    <a:lnTo>
                      <a:pt x="186" y="58"/>
                    </a:lnTo>
                    <a:lnTo>
                      <a:pt x="190" y="59"/>
                    </a:lnTo>
                    <a:lnTo>
                      <a:pt x="195" y="58"/>
                    </a:lnTo>
                    <a:lnTo>
                      <a:pt x="199" y="56"/>
                    </a:lnTo>
                    <a:lnTo>
                      <a:pt x="220" y="35"/>
                    </a:lnTo>
                    <a:lnTo>
                      <a:pt x="220" y="35"/>
                    </a:lnTo>
                    <a:lnTo>
                      <a:pt x="221" y="44"/>
                    </a:lnTo>
                    <a:lnTo>
                      <a:pt x="220" y="53"/>
                    </a:lnTo>
                    <a:lnTo>
                      <a:pt x="216" y="63"/>
                    </a:lnTo>
                    <a:lnTo>
                      <a:pt x="210" y="70"/>
                    </a:lnTo>
                    <a:lnTo>
                      <a:pt x="210" y="70"/>
                    </a:lnTo>
                    <a:lnTo>
                      <a:pt x="205" y="74"/>
                    </a:lnTo>
                    <a:lnTo>
                      <a:pt x="198" y="79"/>
                    </a:lnTo>
                    <a:lnTo>
                      <a:pt x="190" y="80"/>
                    </a:lnTo>
                    <a:lnTo>
                      <a:pt x="182" y="81"/>
                    </a:lnTo>
                    <a:lnTo>
                      <a:pt x="182" y="81"/>
                    </a:lnTo>
                    <a:lnTo>
                      <a:pt x="175" y="80"/>
                    </a:lnTo>
                    <a:lnTo>
                      <a:pt x="168" y="79"/>
                    </a:lnTo>
                    <a:lnTo>
                      <a:pt x="168" y="79"/>
                    </a:lnTo>
                    <a:lnTo>
                      <a:pt x="166" y="79"/>
                    </a:lnTo>
                    <a:lnTo>
                      <a:pt x="165" y="79"/>
                    </a:lnTo>
                    <a:lnTo>
                      <a:pt x="79" y="166"/>
                    </a:lnTo>
                    <a:lnTo>
                      <a:pt x="79" y="166"/>
                    </a:lnTo>
                    <a:lnTo>
                      <a:pt x="78" y="167"/>
                    </a:lnTo>
                    <a:lnTo>
                      <a:pt x="78" y="169"/>
                    </a:lnTo>
                    <a:lnTo>
                      <a:pt x="78" y="169"/>
                    </a:lnTo>
                    <a:lnTo>
                      <a:pt x="79" y="175"/>
                    </a:lnTo>
                    <a:lnTo>
                      <a:pt x="81" y="180"/>
                    </a:lnTo>
                    <a:lnTo>
                      <a:pt x="81" y="186"/>
                    </a:lnTo>
                    <a:lnTo>
                      <a:pt x="81" y="191"/>
                    </a:lnTo>
                    <a:lnTo>
                      <a:pt x="78" y="197"/>
                    </a:lnTo>
                    <a:lnTo>
                      <a:pt x="76" y="202"/>
                    </a:lnTo>
                    <a:lnTo>
                      <a:pt x="74" y="207"/>
                    </a:lnTo>
                    <a:lnTo>
                      <a:pt x="70" y="211"/>
                    </a:lnTo>
                    <a:lnTo>
                      <a:pt x="70" y="211"/>
                    </a:lnTo>
                    <a:lnTo>
                      <a:pt x="62" y="217"/>
                    </a:lnTo>
                    <a:lnTo>
                      <a:pt x="54" y="221"/>
                    </a:lnTo>
                    <a:lnTo>
                      <a:pt x="43" y="222"/>
                    </a:lnTo>
                    <a:lnTo>
                      <a:pt x="34" y="219"/>
                    </a:lnTo>
                    <a:lnTo>
                      <a:pt x="55" y="198"/>
                    </a:lnTo>
                    <a:lnTo>
                      <a:pt x="55" y="198"/>
                    </a:lnTo>
                    <a:lnTo>
                      <a:pt x="57" y="195"/>
                    </a:lnTo>
                    <a:lnTo>
                      <a:pt x="58" y="191"/>
                    </a:lnTo>
                    <a:lnTo>
                      <a:pt x="58" y="187"/>
                    </a:lnTo>
                    <a:lnTo>
                      <a:pt x="56" y="183"/>
                    </a:lnTo>
                    <a:lnTo>
                      <a:pt x="44" y="171"/>
                    </a:lnTo>
                    <a:lnTo>
                      <a:pt x="44" y="171"/>
                    </a:lnTo>
                    <a:lnTo>
                      <a:pt x="41" y="169"/>
                    </a:lnTo>
                    <a:lnTo>
                      <a:pt x="37" y="169"/>
                    </a:lnTo>
                    <a:lnTo>
                      <a:pt x="33" y="170"/>
                    </a:lnTo>
                    <a:lnTo>
                      <a:pt x="29" y="173"/>
                    </a:lnTo>
                    <a:lnTo>
                      <a:pt x="8" y="194"/>
                    </a:lnTo>
                    <a:lnTo>
                      <a:pt x="8" y="194"/>
                    </a:lnTo>
                    <a:lnTo>
                      <a:pt x="7" y="184"/>
                    </a:lnTo>
                    <a:lnTo>
                      <a:pt x="8" y="175"/>
                    </a:lnTo>
                    <a:lnTo>
                      <a:pt x="12" y="166"/>
                    </a:lnTo>
                    <a:lnTo>
                      <a:pt x="18" y="159"/>
                    </a:lnTo>
                    <a:lnTo>
                      <a:pt x="18" y="159"/>
                    </a:lnTo>
                    <a:lnTo>
                      <a:pt x="23" y="154"/>
                    </a:lnTo>
                    <a:lnTo>
                      <a:pt x="30" y="150"/>
                    </a:lnTo>
                    <a:lnTo>
                      <a:pt x="37" y="148"/>
                    </a:lnTo>
                    <a:lnTo>
                      <a:pt x="44" y="147"/>
                    </a:lnTo>
                    <a:lnTo>
                      <a:pt x="44" y="147"/>
                    </a:lnTo>
                    <a:lnTo>
                      <a:pt x="53" y="148"/>
                    </a:lnTo>
                    <a:lnTo>
                      <a:pt x="58" y="149"/>
                    </a:lnTo>
                    <a:lnTo>
                      <a:pt x="58" y="149"/>
                    </a:lnTo>
                    <a:lnTo>
                      <a:pt x="61" y="150"/>
                    </a:lnTo>
                    <a:lnTo>
                      <a:pt x="63" y="149"/>
                    </a:lnTo>
                    <a:lnTo>
                      <a:pt x="148" y="63"/>
                    </a:lnTo>
                    <a:lnTo>
                      <a:pt x="148" y="63"/>
                    </a:lnTo>
                    <a:lnTo>
                      <a:pt x="150" y="62"/>
                    </a:lnTo>
                    <a:lnTo>
                      <a:pt x="150" y="59"/>
                    </a:lnTo>
                    <a:lnTo>
                      <a:pt x="150" y="59"/>
                    </a:lnTo>
                    <a:lnTo>
                      <a:pt x="147" y="53"/>
                    </a:lnTo>
                    <a:lnTo>
                      <a:pt x="146" y="49"/>
                    </a:lnTo>
                    <a:lnTo>
                      <a:pt x="146" y="43"/>
                    </a:lnTo>
                    <a:lnTo>
                      <a:pt x="147" y="37"/>
                    </a:lnTo>
                    <a:lnTo>
                      <a:pt x="148" y="31"/>
                    </a:lnTo>
                    <a:lnTo>
                      <a:pt x="151" y="27"/>
                    </a:lnTo>
                    <a:lnTo>
                      <a:pt x="154" y="22"/>
                    </a:lnTo>
                    <a:lnTo>
                      <a:pt x="158" y="17"/>
                    </a:lnTo>
                    <a:lnTo>
                      <a:pt x="158" y="17"/>
                    </a:lnTo>
                    <a:lnTo>
                      <a:pt x="165" y="11"/>
                    </a:lnTo>
                    <a:lnTo>
                      <a:pt x="174" y="8"/>
                    </a:lnTo>
                    <a:lnTo>
                      <a:pt x="183" y="7"/>
                    </a:lnTo>
                    <a:lnTo>
                      <a:pt x="193" y="9"/>
                    </a:lnTo>
                    <a:lnTo>
                      <a:pt x="172" y="30"/>
                    </a:lnTo>
                    <a:lnTo>
                      <a:pt x="172" y="30"/>
                    </a:lnTo>
                    <a:lnTo>
                      <a:pt x="169" y="34"/>
                    </a:lnTo>
                    <a:lnTo>
                      <a:pt x="168" y="37"/>
                    </a:lnTo>
                    <a:lnTo>
                      <a:pt x="169" y="42"/>
                    </a:lnTo>
                    <a:lnTo>
                      <a:pt x="172" y="45"/>
                    </a:lnTo>
                    <a:lnTo>
                      <a:pt x="17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5" name="Freeform: Shape 57">
                <a:extLst>
                  <a:ext uri="{FF2B5EF4-FFF2-40B4-BE49-F238E27FC236}">
                    <a16:creationId xmlns:a16="http://schemas.microsoft.com/office/drawing/2014/main" id="{20D7BDB2-5A5C-7848-9972-EB02F1416F28}"/>
                  </a:ext>
                </a:extLst>
              </p:cNvPr>
              <p:cNvSpPr>
                <a:spLocks/>
              </p:cNvSpPr>
              <p:nvPr/>
            </p:nvSpPr>
            <p:spPr bwMode="auto">
              <a:xfrm>
                <a:off x="2735263" y="3740151"/>
                <a:ext cx="163513" cy="163513"/>
              </a:xfrm>
              <a:custGeom>
                <a:avLst/>
                <a:gdLst>
                  <a:gd name="T0" fmla="*/ 84 w 103"/>
                  <a:gd name="T1" fmla="*/ 93 h 103"/>
                  <a:gd name="T2" fmla="*/ 84 w 103"/>
                  <a:gd name="T3" fmla="*/ 93 h 103"/>
                  <a:gd name="T4" fmla="*/ 81 w 103"/>
                  <a:gd name="T5" fmla="*/ 96 h 103"/>
                  <a:gd name="T6" fmla="*/ 78 w 103"/>
                  <a:gd name="T7" fmla="*/ 93 h 103"/>
                  <a:gd name="T8" fmla="*/ 7 w 103"/>
                  <a:gd name="T9" fmla="*/ 22 h 103"/>
                  <a:gd name="T10" fmla="*/ 7 w 103"/>
                  <a:gd name="T11" fmla="*/ 22 h 103"/>
                  <a:gd name="T12" fmla="*/ 3 w 103"/>
                  <a:gd name="T13" fmla="*/ 22 h 103"/>
                  <a:gd name="T14" fmla="*/ 1 w 103"/>
                  <a:gd name="T15" fmla="*/ 22 h 103"/>
                  <a:gd name="T16" fmla="*/ 1 w 103"/>
                  <a:gd name="T17" fmla="*/ 22 h 103"/>
                  <a:gd name="T18" fmla="*/ 0 w 103"/>
                  <a:gd name="T19" fmla="*/ 25 h 103"/>
                  <a:gd name="T20" fmla="*/ 1 w 103"/>
                  <a:gd name="T21" fmla="*/ 28 h 103"/>
                  <a:gd name="T22" fmla="*/ 74 w 103"/>
                  <a:gd name="T23" fmla="*/ 99 h 103"/>
                  <a:gd name="T24" fmla="*/ 74 w 103"/>
                  <a:gd name="T25" fmla="*/ 99 h 103"/>
                  <a:gd name="T26" fmla="*/ 77 w 103"/>
                  <a:gd name="T27" fmla="*/ 101 h 103"/>
                  <a:gd name="T28" fmla="*/ 81 w 103"/>
                  <a:gd name="T29" fmla="*/ 103 h 103"/>
                  <a:gd name="T30" fmla="*/ 81 w 103"/>
                  <a:gd name="T31" fmla="*/ 103 h 103"/>
                  <a:gd name="T32" fmla="*/ 81 w 103"/>
                  <a:gd name="T33" fmla="*/ 103 h 103"/>
                  <a:gd name="T34" fmla="*/ 81 w 103"/>
                  <a:gd name="T35" fmla="*/ 103 h 103"/>
                  <a:gd name="T36" fmla="*/ 85 w 103"/>
                  <a:gd name="T37" fmla="*/ 101 h 103"/>
                  <a:gd name="T38" fmla="*/ 89 w 103"/>
                  <a:gd name="T39" fmla="*/ 99 h 103"/>
                  <a:gd name="T40" fmla="*/ 99 w 103"/>
                  <a:gd name="T41" fmla="*/ 89 h 103"/>
                  <a:gd name="T42" fmla="*/ 99 w 103"/>
                  <a:gd name="T43" fmla="*/ 89 h 103"/>
                  <a:gd name="T44" fmla="*/ 102 w 103"/>
                  <a:gd name="T45" fmla="*/ 84 h 103"/>
                  <a:gd name="T46" fmla="*/ 103 w 103"/>
                  <a:gd name="T47" fmla="*/ 80 h 103"/>
                  <a:gd name="T48" fmla="*/ 102 w 103"/>
                  <a:gd name="T49" fmla="*/ 76 h 103"/>
                  <a:gd name="T50" fmla="*/ 99 w 103"/>
                  <a:gd name="T51" fmla="*/ 72 h 103"/>
                  <a:gd name="T52" fmla="*/ 28 w 103"/>
                  <a:gd name="T53" fmla="*/ 1 h 103"/>
                  <a:gd name="T54" fmla="*/ 28 w 103"/>
                  <a:gd name="T55" fmla="*/ 1 h 103"/>
                  <a:gd name="T56" fmla="*/ 26 w 103"/>
                  <a:gd name="T57" fmla="*/ 0 h 103"/>
                  <a:gd name="T58" fmla="*/ 23 w 103"/>
                  <a:gd name="T59" fmla="*/ 1 h 103"/>
                  <a:gd name="T60" fmla="*/ 23 w 103"/>
                  <a:gd name="T61" fmla="*/ 1 h 103"/>
                  <a:gd name="T62" fmla="*/ 22 w 103"/>
                  <a:gd name="T63" fmla="*/ 3 h 103"/>
                  <a:gd name="T64" fmla="*/ 23 w 103"/>
                  <a:gd name="T65" fmla="*/ 6 h 103"/>
                  <a:gd name="T66" fmla="*/ 95 w 103"/>
                  <a:gd name="T67" fmla="*/ 77 h 103"/>
                  <a:gd name="T68" fmla="*/ 95 w 103"/>
                  <a:gd name="T69" fmla="*/ 77 h 103"/>
                  <a:gd name="T70" fmla="*/ 96 w 103"/>
                  <a:gd name="T71" fmla="*/ 80 h 103"/>
                  <a:gd name="T72" fmla="*/ 95 w 103"/>
                  <a:gd name="T73" fmla="*/ 83 h 103"/>
                  <a:gd name="T74" fmla="*/ 84 w 103"/>
                  <a:gd name="T75" fmla="*/ 9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 h="103">
                    <a:moveTo>
                      <a:pt x="84" y="93"/>
                    </a:moveTo>
                    <a:lnTo>
                      <a:pt x="84" y="93"/>
                    </a:lnTo>
                    <a:lnTo>
                      <a:pt x="81" y="96"/>
                    </a:lnTo>
                    <a:lnTo>
                      <a:pt x="78" y="93"/>
                    </a:lnTo>
                    <a:lnTo>
                      <a:pt x="7" y="22"/>
                    </a:lnTo>
                    <a:lnTo>
                      <a:pt x="7" y="22"/>
                    </a:lnTo>
                    <a:lnTo>
                      <a:pt x="3" y="22"/>
                    </a:lnTo>
                    <a:lnTo>
                      <a:pt x="1" y="22"/>
                    </a:lnTo>
                    <a:lnTo>
                      <a:pt x="1" y="22"/>
                    </a:lnTo>
                    <a:lnTo>
                      <a:pt x="0" y="25"/>
                    </a:lnTo>
                    <a:lnTo>
                      <a:pt x="1" y="28"/>
                    </a:lnTo>
                    <a:lnTo>
                      <a:pt x="74" y="99"/>
                    </a:lnTo>
                    <a:lnTo>
                      <a:pt x="74" y="99"/>
                    </a:lnTo>
                    <a:lnTo>
                      <a:pt x="77" y="101"/>
                    </a:lnTo>
                    <a:lnTo>
                      <a:pt x="81" y="103"/>
                    </a:lnTo>
                    <a:lnTo>
                      <a:pt x="81" y="103"/>
                    </a:lnTo>
                    <a:lnTo>
                      <a:pt x="81" y="103"/>
                    </a:lnTo>
                    <a:lnTo>
                      <a:pt x="81" y="103"/>
                    </a:lnTo>
                    <a:lnTo>
                      <a:pt x="85" y="101"/>
                    </a:lnTo>
                    <a:lnTo>
                      <a:pt x="89" y="99"/>
                    </a:lnTo>
                    <a:lnTo>
                      <a:pt x="99" y="89"/>
                    </a:lnTo>
                    <a:lnTo>
                      <a:pt x="99" y="89"/>
                    </a:lnTo>
                    <a:lnTo>
                      <a:pt x="102" y="84"/>
                    </a:lnTo>
                    <a:lnTo>
                      <a:pt x="103" y="80"/>
                    </a:lnTo>
                    <a:lnTo>
                      <a:pt x="102" y="76"/>
                    </a:lnTo>
                    <a:lnTo>
                      <a:pt x="99" y="72"/>
                    </a:lnTo>
                    <a:lnTo>
                      <a:pt x="28" y="1"/>
                    </a:lnTo>
                    <a:lnTo>
                      <a:pt x="28" y="1"/>
                    </a:lnTo>
                    <a:lnTo>
                      <a:pt x="26" y="0"/>
                    </a:lnTo>
                    <a:lnTo>
                      <a:pt x="23" y="1"/>
                    </a:lnTo>
                    <a:lnTo>
                      <a:pt x="23" y="1"/>
                    </a:lnTo>
                    <a:lnTo>
                      <a:pt x="22" y="3"/>
                    </a:lnTo>
                    <a:lnTo>
                      <a:pt x="23" y="6"/>
                    </a:lnTo>
                    <a:lnTo>
                      <a:pt x="95" y="77"/>
                    </a:lnTo>
                    <a:lnTo>
                      <a:pt x="95" y="77"/>
                    </a:lnTo>
                    <a:lnTo>
                      <a:pt x="96" y="80"/>
                    </a:lnTo>
                    <a:lnTo>
                      <a:pt x="95" y="83"/>
                    </a:lnTo>
                    <a:lnTo>
                      <a:pt x="8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6" name="Freeform: Shape 58">
                <a:extLst>
                  <a:ext uri="{FF2B5EF4-FFF2-40B4-BE49-F238E27FC236}">
                    <a16:creationId xmlns:a16="http://schemas.microsoft.com/office/drawing/2014/main" id="{D5C12961-9F51-AF46-88E9-2DFB2322626D}"/>
                  </a:ext>
                </a:extLst>
              </p:cNvPr>
              <p:cNvSpPr>
                <a:spLocks/>
              </p:cNvSpPr>
              <p:nvPr/>
            </p:nvSpPr>
            <p:spPr bwMode="auto">
              <a:xfrm>
                <a:off x="2536826" y="3541713"/>
                <a:ext cx="147638" cy="147638"/>
              </a:xfrm>
              <a:custGeom>
                <a:avLst/>
                <a:gdLst>
                  <a:gd name="T0" fmla="*/ 42 w 93"/>
                  <a:gd name="T1" fmla="*/ 22 h 93"/>
                  <a:gd name="T2" fmla="*/ 21 w 93"/>
                  <a:gd name="T3" fmla="*/ 1 h 93"/>
                  <a:gd name="T4" fmla="*/ 21 w 93"/>
                  <a:gd name="T5" fmla="*/ 1 h 93"/>
                  <a:gd name="T6" fmla="*/ 19 w 93"/>
                  <a:gd name="T7" fmla="*/ 0 h 93"/>
                  <a:gd name="T8" fmla="*/ 16 w 93"/>
                  <a:gd name="T9" fmla="*/ 1 h 93"/>
                  <a:gd name="T10" fmla="*/ 1 w 93"/>
                  <a:gd name="T11" fmla="*/ 15 h 93"/>
                  <a:gd name="T12" fmla="*/ 1 w 93"/>
                  <a:gd name="T13" fmla="*/ 15 h 93"/>
                  <a:gd name="T14" fmla="*/ 0 w 93"/>
                  <a:gd name="T15" fmla="*/ 18 h 93"/>
                  <a:gd name="T16" fmla="*/ 1 w 93"/>
                  <a:gd name="T17" fmla="*/ 21 h 93"/>
                  <a:gd name="T18" fmla="*/ 23 w 93"/>
                  <a:gd name="T19" fmla="*/ 42 h 93"/>
                  <a:gd name="T20" fmla="*/ 23 w 93"/>
                  <a:gd name="T21" fmla="*/ 42 h 93"/>
                  <a:gd name="T22" fmla="*/ 26 w 93"/>
                  <a:gd name="T23" fmla="*/ 43 h 93"/>
                  <a:gd name="T24" fmla="*/ 26 w 93"/>
                  <a:gd name="T25" fmla="*/ 43 h 93"/>
                  <a:gd name="T26" fmla="*/ 28 w 93"/>
                  <a:gd name="T27" fmla="*/ 42 h 93"/>
                  <a:gd name="T28" fmla="*/ 33 w 93"/>
                  <a:gd name="T29" fmla="*/ 37 h 93"/>
                  <a:gd name="T30" fmla="*/ 87 w 93"/>
                  <a:gd name="T31" fmla="*/ 92 h 93"/>
                  <a:gd name="T32" fmla="*/ 87 w 93"/>
                  <a:gd name="T33" fmla="*/ 92 h 93"/>
                  <a:gd name="T34" fmla="*/ 90 w 93"/>
                  <a:gd name="T35" fmla="*/ 93 h 93"/>
                  <a:gd name="T36" fmla="*/ 90 w 93"/>
                  <a:gd name="T37" fmla="*/ 93 h 93"/>
                  <a:gd name="T38" fmla="*/ 92 w 93"/>
                  <a:gd name="T39" fmla="*/ 92 h 93"/>
                  <a:gd name="T40" fmla="*/ 92 w 93"/>
                  <a:gd name="T41" fmla="*/ 92 h 93"/>
                  <a:gd name="T42" fmla="*/ 93 w 93"/>
                  <a:gd name="T43" fmla="*/ 90 h 93"/>
                  <a:gd name="T44" fmla="*/ 92 w 93"/>
                  <a:gd name="T45" fmla="*/ 86 h 93"/>
                  <a:gd name="T46" fmla="*/ 37 w 93"/>
                  <a:gd name="T47" fmla="*/ 32 h 93"/>
                  <a:gd name="T48" fmla="*/ 42 w 93"/>
                  <a:gd name="T49" fmla="*/ 28 h 93"/>
                  <a:gd name="T50" fmla="*/ 42 w 93"/>
                  <a:gd name="T51" fmla="*/ 28 h 93"/>
                  <a:gd name="T52" fmla="*/ 43 w 93"/>
                  <a:gd name="T53" fmla="*/ 25 h 93"/>
                  <a:gd name="T54" fmla="*/ 42 w 93"/>
                  <a:gd name="T55" fmla="*/ 22 h 93"/>
                  <a:gd name="T56" fmla="*/ 42 w 93"/>
                  <a:gd name="T57" fmla="*/ 22 h 93"/>
                  <a:gd name="T58" fmla="*/ 26 w 93"/>
                  <a:gd name="T59" fmla="*/ 35 h 93"/>
                  <a:gd name="T60" fmla="*/ 9 w 93"/>
                  <a:gd name="T61" fmla="*/ 18 h 93"/>
                  <a:gd name="T62" fmla="*/ 19 w 93"/>
                  <a:gd name="T63" fmla="*/ 9 h 93"/>
                  <a:gd name="T64" fmla="*/ 35 w 93"/>
                  <a:gd name="T65" fmla="*/ 25 h 93"/>
                  <a:gd name="T66" fmla="*/ 26 w 93"/>
                  <a:gd name="T67"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93">
                    <a:moveTo>
                      <a:pt x="42" y="22"/>
                    </a:moveTo>
                    <a:lnTo>
                      <a:pt x="21" y="1"/>
                    </a:lnTo>
                    <a:lnTo>
                      <a:pt x="21" y="1"/>
                    </a:lnTo>
                    <a:lnTo>
                      <a:pt x="19" y="0"/>
                    </a:lnTo>
                    <a:lnTo>
                      <a:pt x="16" y="1"/>
                    </a:lnTo>
                    <a:lnTo>
                      <a:pt x="1" y="15"/>
                    </a:lnTo>
                    <a:lnTo>
                      <a:pt x="1" y="15"/>
                    </a:lnTo>
                    <a:lnTo>
                      <a:pt x="0" y="18"/>
                    </a:lnTo>
                    <a:lnTo>
                      <a:pt x="1" y="21"/>
                    </a:lnTo>
                    <a:lnTo>
                      <a:pt x="23" y="42"/>
                    </a:lnTo>
                    <a:lnTo>
                      <a:pt x="23" y="42"/>
                    </a:lnTo>
                    <a:lnTo>
                      <a:pt x="26" y="43"/>
                    </a:lnTo>
                    <a:lnTo>
                      <a:pt x="26" y="43"/>
                    </a:lnTo>
                    <a:lnTo>
                      <a:pt x="28" y="42"/>
                    </a:lnTo>
                    <a:lnTo>
                      <a:pt x="33" y="37"/>
                    </a:lnTo>
                    <a:lnTo>
                      <a:pt x="87" y="92"/>
                    </a:lnTo>
                    <a:lnTo>
                      <a:pt x="87" y="92"/>
                    </a:lnTo>
                    <a:lnTo>
                      <a:pt x="90" y="93"/>
                    </a:lnTo>
                    <a:lnTo>
                      <a:pt x="90" y="93"/>
                    </a:lnTo>
                    <a:lnTo>
                      <a:pt x="92" y="92"/>
                    </a:lnTo>
                    <a:lnTo>
                      <a:pt x="92" y="92"/>
                    </a:lnTo>
                    <a:lnTo>
                      <a:pt x="93" y="90"/>
                    </a:lnTo>
                    <a:lnTo>
                      <a:pt x="92" y="86"/>
                    </a:lnTo>
                    <a:lnTo>
                      <a:pt x="37" y="32"/>
                    </a:lnTo>
                    <a:lnTo>
                      <a:pt x="42" y="28"/>
                    </a:lnTo>
                    <a:lnTo>
                      <a:pt x="42" y="28"/>
                    </a:lnTo>
                    <a:lnTo>
                      <a:pt x="43" y="25"/>
                    </a:lnTo>
                    <a:lnTo>
                      <a:pt x="42" y="22"/>
                    </a:lnTo>
                    <a:lnTo>
                      <a:pt x="42" y="22"/>
                    </a:lnTo>
                    <a:close/>
                    <a:moveTo>
                      <a:pt x="26" y="35"/>
                    </a:moveTo>
                    <a:lnTo>
                      <a:pt x="9" y="18"/>
                    </a:lnTo>
                    <a:lnTo>
                      <a:pt x="19" y="9"/>
                    </a:lnTo>
                    <a:lnTo>
                      <a:pt x="35" y="25"/>
                    </a:lnTo>
                    <a:lnTo>
                      <a:pt x="2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grpSp>
      <p:grpSp>
        <p:nvGrpSpPr>
          <p:cNvPr id="67" name="Group 66">
            <a:extLst>
              <a:ext uri="{FF2B5EF4-FFF2-40B4-BE49-F238E27FC236}">
                <a16:creationId xmlns:a16="http://schemas.microsoft.com/office/drawing/2014/main" id="{3D9E5640-7337-E442-8C21-5FDDDD84A858}"/>
              </a:ext>
            </a:extLst>
          </p:cNvPr>
          <p:cNvGrpSpPr/>
          <p:nvPr/>
        </p:nvGrpSpPr>
        <p:grpSpPr>
          <a:xfrm>
            <a:off x="4198210" y="1036657"/>
            <a:ext cx="350096" cy="437557"/>
            <a:chOff x="4198210" y="1036657"/>
            <a:chExt cx="350096" cy="437557"/>
          </a:xfrm>
        </p:grpSpPr>
        <p:sp>
          <p:nvSpPr>
            <p:cNvPr id="13" name="Rectangle 18">
              <a:extLst>
                <a:ext uri="{FF2B5EF4-FFF2-40B4-BE49-F238E27FC236}">
                  <a16:creationId xmlns:a16="http://schemas.microsoft.com/office/drawing/2014/main" id="{D93E115A-A85C-BE4F-A75E-310354918545}"/>
                </a:ext>
              </a:extLst>
            </p:cNvPr>
            <p:cNvSpPr/>
            <p:nvPr/>
          </p:nvSpPr>
          <p:spPr>
            <a:xfrm>
              <a:off x="4198210" y="1278006"/>
              <a:ext cx="350096" cy="196208"/>
            </a:xfrm>
            <a:prstGeom prst="rect">
              <a:avLst/>
            </a:prstGeom>
          </p:spPr>
          <p:txBody>
            <a:bodyPr wrap="none" anchor="ctr">
              <a:normAutofit fontScale="70000" lnSpcReduction="20000"/>
            </a:bodyPr>
            <a:lstStyle/>
            <a:p>
              <a:pPr algn="ctr"/>
              <a:r>
                <a:rPr lang="vi-VN" altLang="zh-CN" sz="1100" noProof="1">
                  <a:solidFill>
                    <a:schemeClr val="bg1"/>
                  </a:solidFill>
                  <a:latin typeface="Cambria" panose="02040503050406030204" pitchFamily="18" charset="0"/>
                </a:rPr>
                <a:t>HTTP Proxy</a:t>
              </a:r>
              <a:endParaRPr lang="zh-CN" altLang="en-US" sz="1100" noProof="1">
                <a:solidFill>
                  <a:schemeClr val="bg1"/>
                </a:solidFill>
                <a:latin typeface="Cambria" panose="02040503050406030204" pitchFamily="18" charset="0"/>
              </a:endParaRPr>
            </a:p>
          </p:txBody>
        </p:sp>
        <p:grpSp>
          <p:nvGrpSpPr>
            <p:cNvPr id="28" name="Group 59">
              <a:extLst>
                <a:ext uri="{FF2B5EF4-FFF2-40B4-BE49-F238E27FC236}">
                  <a16:creationId xmlns:a16="http://schemas.microsoft.com/office/drawing/2014/main" id="{BCA5C3C1-3D31-BA45-B13D-2DD64403033D}"/>
                </a:ext>
              </a:extLst>
            </p:cNvPr>
            <p:cNvGrpSpPr/>
            <p:nvPr/>
          </p:nvGrpSpPr>
          <p:grpSpPr>
            <a:xfrm>
              <a:off x="4222379" y="1036657"/>
              <a:ext cx="295196" cy="224349"/>
              <a:chOff x="3240088" y="4721226"/>
              <a:chExt cx="476250" cy="361950"/>
            </a:xfrm>
            <a:solidFill>
              <a:schemeClr val="bg1"/>
            </a:solidFill>
          </p:grpSpPr>
          <p:sp>
            <p:nvSpPr>
              <p:cNvPr id="29" name="Freeform: Shape 60">
                <a:extLst>
                  <a:ext uri="{FF2B5EF4-FFF2-40B4-BE49-F238E27FC236}">
                    <a16:creationId xmlns:a16="http://schemas.microsoft.com/office/drawing/2014/main" id="{421703AF-B87A-4443-A2E6-B71E08F4B838}"/>
                  </a:ext>
                </a:extLst>
              </p:cNvPr>
              <p:cNvSpPr>
                <a:spLocks/>
              </p:cNvSpPr>
              <p:nvPr/>
            </p:nvSpPr>
            <p:spPr bwMode="auto">
              <a:xfrm>
                <a:off x="3513138" y="4878388"/>
                <a:ext cx="203200" cy="204788"/>
              </a:xfrm>
              <a:custGeom>
                <a:avLst/>
                <a:gdLst>
                  <a:gd name="T0" fmla="*/ 83 w 128"/>
                  <a:gd name="T1" fmla="*/ 0 h 129"/>
                  <a:gd name="T2" fmla="*/ 78 w 128"/>
                  <a:gd name="T3" fmla="*/ 3 h 129"/>
                  <a:gd name="T4" fmla="*/ 78 w 128"/>
                  <a:gd name="T5" fmla="*/ 6 h 129"/>
                  <a:gd name="T6" fmla="*/ 80 w 128"/>
                  <a:gd name="T7" fmla="*/ 7 h 129"/>
                  <a:gd name="T8" fmla="*/ 99 w 128"/>
                  <a:gd name="T9" fmla="*/ 15 h 129"/>
                  <a:gd name="T10" fmla="*/ 111 w 128"/>
                  <a:gd name="T11" fmla="*/ 25 h 129"/>
                  <a:gd name="T12" fmla="*/ 119 w 128"/>
                  <a:gd name="T13" fmla="*/ 36 h 129"/>
                  <a:gd name="T14" fmla="*/ 121 w 128"/>
                  <a:gd name="T15" fmla="*/ 50 h 129"/>
                  <a:gd name="T16" fmla="*/ 120 w 128"/>
                  <a:gd name="T17" fmla="*/ 58 h 129"/>
                  <a:gd name="T18" fmla="*/ 115 w 128"/>
                  <a:gd name="T19" fmla="*/ 69 h 129"/>
                  <a:gd name="T20" fmla="*/ 102 w 128"/>
                  <a:gd name="T21" fmla="*/ 83 h 129"/>
                  <a:gd name="T22" fmla="*/ 94 w 128"/>
                  <a:gd name="T23" fmla="*/ 90 h 129"/>
                  <a:gd name="T24" fmla="*/ 92 w 128"/>
                  <a:gd name="T25" fmla="*/ 94 h 129"/>
                  <a:gd name="T26" fmla="*/ 92 w 128"/>
                  <a:gd name="T27" fmla="*/ 121 h 129"/>
                  <a:gd name="T28" fmla="*/ 76 w 128"/>
                  <a:gd name="T29" fmla="*/ 111 h 129"/>
                  <a:gd name="T30" fmla="*/ 70 w 128"/>
                  <a:gd name="T31" fmla="*/ 105 h 129"/>
                  <a:gd name="T32" fmla="*/ 66 w 128"/>
                  <a:gd name="T33" fmla="*/ 104 h 129"/>
                  <a:gd name="T34" fmla="*/ 60 w 128"/>
                  <a:gd name="T35" fmla="*/ 105 h 129"/>
                  <a:gd name="T36" fmla="*/ 55 w 128"/>
                  <a:gd name="T37" fmla="*/ 107 h 129"/>
                  <a:gd name="T38" fmla="*/ 50 w 128"/>
                  <a:gd name="T39" fmla="*/ 108 h 129"/>
                  <a:gd name="T40" fmla="*/ 25 w 128"/>
                  <a:gd name="T41" fmla="*/ 104 h 129"/>
                  <a:gd name="T42" fmla="*/ 5 w 128"/>
                  <a:gd name="T43" fmla="*/ 94 h 129"/>
                  <a:gd name="T44" fmla="*/ 2 w 128"/>
                  <a:gd name="T45" fmla="*/ 94 h 129"/>
                  <a:gd name="T46" fmla="*/ 0 w 128"/>
                  <a:gd name="T47" fmla="*/ 95 h 129"/>
                  <a:gd name="T48" fmla="*/ 1 w 128"/>
                  <a:gd name="T49" fmla="*/ 100 h 129"/>
                  <a:gd name="T50" fmla="*/ 11 w 128"/>
                  <a:gd name="T51" fmla="*/ 107 h 129"/>
                  <a:gd name="T52" fmla="*/ 36 w 128"/>
                  <a:gd name="T53" fmla="*/ 114 h 129"/>
                  <a:gd name="T54" fmla="*/ 50 w 128"/>
                  <a:gd name="T55" fmla="*/ 115 h 129"/>
                  <a:gd name="T56" fmla="*/ 63 w 128"/>
                  <a:gd name="T57" fmla="*/ 112 h 129"/>
                  <a:gd name="T58" fmla="*/ 66 w 128"/>
                  <a:gd name="T59" fmla="*/ 111 h 129"/>
                  <a:gd name="T60" fmla="*/ 71 w 128"/>
                  <a:gd name="T61" fmla="*/ 116 h 129"/>
                  <a:gd name="T62" fmla="*/ 85 w 128"/>
                  <a:gd name="T63" fmla="*/ 125 h 129"/>
                  <a:gd name="T64" fmla="*/ 95 w 128"/>
                  <a:gd name="T65" fmla="*/ 129 h 129"/>
                  <a:gd name="T66" fmla="*/ 95 w 128"/>
                  <a:gd name="T67" fmla="*/ 129 h 129"/>
                  <a:gd name="T68" fmla="*/ 98 w 128"/>
                  <a:gd name="T69" fmla="*/ 128 h 129"/>
                  <a:gd name="T70" fmla="*/ 99 w 128"/>
                  <a:gd name="T71" fmla="*/ 125 h 129"/>
                  <a:gd name="T72" fmla="*/ 99 w 128"/>
                  <a:gd name="T73" fmla="*/ 95 h 129"/>
                  <a:gd name="T74" fmla="*/ 116 w 128"/>
                  <a:gd name="T75" fmla="*/ 80 h 129"/>
                  <a:gd name="T76" fmla="*/ 123 w 128"/>
                  <a:gd name="T77" fmla="*/ 68 h 129"/>
                  <a:gd name="T78" fmla="*/ 127 w 128"/>
                  <a:gd name="T79" fmla="*/ 56 h 129"/>
                  <a:gd name="T80" fmla="*/ 128 w 128"/>
                  <a:gd name="T81" fmla="*/ 50 h 129"/>
                  <a:gd name="T82" fmla="*/ 125 w 128"/>
                  <a:gd name="T83" fmla="*/ 34 h 129"/>
                  <a:gd name="T84" fmla="*/ 116 w 128"/>
                  <a:gd name="T85" fmla="*/ 20 h 129"/>
                  <a:gd name="T86" fmla="*/ 102 w 128"/>
                  <a:gd name="T87" fmla="*/ 10 h 129"/>
                  <a:gd name="T88" fmla="*/ 83 w 128"/>
                  <a:gd name="T8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29">
                    <a:moveTo>
                      <a:pt x="83" y="0"/>
                    </a:moveTo>
                    <a:lnTo>
                      <a:pt x="83" y="0"/>
                    </a:lnTo>
                    <a:lnTo>
                      <a:pt x="80" y="0"/>
                    </a:lnTo>
                    <a:lnTo>
                      <a:pt x="78" y="3"/>
                    </a:lnTo>
                    <a:lnTo>
                      <a:pt x="78" y="3"/>
                    </a:lnTo>
                    <a:lnTo>
                      <a:pt x="78" y="6"/>
                    </a:lnTo>
                    <a:lnTo>
                      <a:pt x="80" y="7"/>
                    </a:lnTo>
                    <a:lnTo>
                      <a:pt x="80" y="7"/>
                    </a:lnTo>
                    <a:lnTo>
                      <a:pt x="90" y="11"/>
                    </a:lnTo>
                    <a:lnTo>
                      <a:pt x="99" y="15"/>
                    </a:lnTo>
                    <a:lnTo>
                      <a:pt x="106" y="19"/>
                    </a:lnTo>
                    <a:lnTo>
                      <a:pt x="111" y="25"/>
                    </a:lnTo>
                    <a:lnTo>
                      <a:pt x="115" y="29"/>
                    </a:lnTo>
                    <a:lnTo>
                      <a:pt x="119" y="36"/>
                    </a:lnTo>
                    <a:lnTo>
                      <a:pt x="120" y="42"/>
                    </a:lnTo>
                    <a:lnTo>
                      <a:pt x="121" y="50"/>
                    </a:lnTo>
                    <a:lnTo>
                      <a:pt x="121" y="50"/>
                    </a:lnTo>
                    <a:lnTo>
                      <a:pt x="120" y="58"/>
                    </a:lnTo>
                    <a:lnTo>
                      <a:pt x="118" y="63"/>
                    </a:lnTo>
                    <a:lnTo>
                      <a:pt x="115" y="69"/>
                    </a:lnTo>
                    <a:lnTo>
                      <a:pt x="111" y="75"/>
                    </a:lnTo>
                    <a:lnTo>
                      <a:pt x="102" y="83"/>
                    </a:lnTo>
                    <a:lnTo>
                      <a:pt x="94" y="90"/>
                    </a:lnTo>
                    <a:lnTo>
                      <a:pt x="94" y="90"/>
                    </a:lnTo>
                    <a:lnTo>
                      <a:pt x="93" y="91"/>
                    </a:lnTo>
                    <a:lnTo>
                      <a:pt x="92" y="94"/>
                    </a:lnTo>
                    <a:lnTo>
                      <a:pt x="92" y="121"/>
                    </a:lnTo>
                    <a:lnTo>
                      <a:pt x="92" y="121"/>
                    </a:lnTo>
                    <a:lnTo>
                      <a:pt x="83" y="116"/>
                    </a:lnTo>
                    <a:lnTo>
                      <a:pt x="76" y="111"/>
                    </a:lnTo>
                    <a:lnTo>
                      <a:pt x="70" y="105"/>
                    </a:lnTo>
                    <a:lnTo>
                      <a:pt x="70" y="105"/>
                    </a:lnTo>
                    <a:lnTo>
                      <a:pt x="69" y="104"/>
                    </a:lnTo>
                    <a:lnTo>
                      <a:pt x="66" y="104"/>
                    </a:lnTo>
                    <a:lnTo>
                      <a:pt x="66" y="104"/>
                    </a:lnTo>
                    <a:lnTo>
                      <a:pt x="60" y="105"/>
                    </a:lnTo>
                    <a:lnTo>
                      <a:pt x="60" y="105"/>
                    </a:lnTo>
                    <a:lnTo>
                      <a:pt x="55" y="107"/>
                    </a:lnTo>
                    <a:lnTo>
                      <a:pt x="50" y="108"/>
                    </a:lnTo>
                    <a:lnTo>
                      <a:pt x="50" y="108"/>
                    </a:lnTo>
                    <a:lnTo>
                      <a:pt x="37" y="107"/>
                    </a:lnTo>
                    <a:lnTo>
                      <a:pt x="25" y="104"/>
                    </a:lnTo>
                    <a:lnTo>
                      <a:pt x="15" y="100"/>
                    </a:lnTo>
                    <a:lnTo>
                      <a:pt x="5" y="94"/>
                    </a:lnTo>
                    <a:lnTo>
                      <a:pt x="5" y="94"/>
                    </a:lnTo>
                    <a:lnTo>
                      <a:pt x="2" y="94"/>
                    </a:lnTo>
                    <a:lnTo>
                      <a:pt x="0" y="95"/>
                    </a:lnTo>
                    <a:lnTo>
                      <a:pt x="0" y="95"/>
                    </a:lnTo>
                    <a:lnTo>
                      <a:pt x="0" y="97"/>
                    </a:lnTo>
                    <a:lnTo>
                      <a:pt x="1" y="100"/>
                    </a:lnTo>
                    <a:lnTo>
                      <a:pt x="1" y="100"/>
                    </a:lnTo>
                    <a:lnTo>
                      <a:pt x="11" y="107"/>
                    </a:lnTo>
                    <a:lnTo>
                      <a:pt x="23" y="111"/>
                    </a:lnTo>
                    <a:lnTo>
                      <a:pt x="36" y="114"/>
                    </a:lnTo>
                    <a:lnTo>
                      <a:pt x="50" y="115"/>
                    </a:lnTo>
                    <a:lnTo>
                      <a:pt x="50" y="115"/>
                    </a:lnTo>
                    <a:lnTo>
                      <a:pt x="56" y="114"/>
                    </a:lnTo>
                    <a:lnTo>
                      <a:pt x="63" y="112"/>
                    </a:lnTo>
                    <a:lnTo>
                      <a:pt x="63" y="112"/>
                    </a:lnTo>
                    <a:lnTo>
                      <a:pt x="66" y="111"/>
                    </a:lnTo>
                    <a:lnTo>
                      <a:pt x="66" y="111"/>
                    </a:lnTo>
                    <a:lnTo>
                      <a:pt x="71" y="116"/>
                    </a:lnTo>
                    <a:lnTo>
                      <a:pt x="76" y="119"/>
                    </a:lnTo>
                    <a:lnTo>
                      <a:pt x="85" y="125"/>
                    </a:lnTo>
                    <a:lnTo>
                      <a:pt x="92" y="128"/>
                    </a:lnTo>
                    <a:lnTo>
                      <a:pt x="95" y="129"/>
                    </a:lnTo>
                    <a:lnTo>
                      <a:pt x="95" y="129"/>
                    </a:lnTo>
                    <a:lnTo>
                      <a:pt x="95" y="129"/>
                    </a:lnTo>
                    <a:lnTo>
                      <a:pt x="95" y="129"/>
                    </a:lnTo>
                    <a:lnTo>
                      <a:pt x="98" y="128"/>
                    </a:lnTo>
                    <a:lnTo>
                      <a:pt x="98" y="128"/>
                    </a:lnTo>
                    <a:lnTo>
                      <a:pt x="99" y="125"/>
                    </a:lnTo>
                    <a:lnTo>
                      <a:pt x="99" y="95"/>
                    </a:lnTo>
                    <a:lnTo>
                      <a:pt x="99" y="95"/>
                    </a:lnTo>
                    <a:lnTo>
                      <a:pt x="112" y="84"/>
                    </a:lnTo>
                    <a:lnTo>
                      <a:pt x="116" y="80"/>
                    </a:lnTo>
                    <a:lnTo>
                      <a:pt x="120" y="74"/>
                    </a:lnTo>
                    <a:lnTo>
                      <a:pt x="123" y="68"/>
                    </a:lnTo>
                    <a:lnTo>
                      <a:pt x="126" y="62"/>
                    </a:lnTo>
                    <a:lnTo>
                      <a:pt x="127" y="56"/>
                    </a:lnTo>
                    <a:lnTo>
                      <a:pt x="128" y="50"/>
                    </a:lnTo>
                    <a:lnTo>
                      <a:pt x="128" y="50"/>
                    </a:lnTo>
                    <a:lnTo>
                      <a:pt x="127" y="41"/>
                    </a:lnTo>
                    <a:lnTo>
                      <a:pt x="125" y="34"/>
                    </a:lnTo>
                    <a:lnTo>
                      <a:pt x="121" y="27"/>
                    </a:lnTo>
                    <a:lnTo>
                      <a:pt x="116" y="20"/>
                    </a:lnTo>
                    <a:lnTo>
                      <a:pt x="111" y="14"/>
                    </a:lnTo>
                    <a:lnTo>
                      <a:pt x="102" y="10"/>
                    </a:lnTo>
                    <a:lnTo>
                      <a:pt x="93" y="5"/>
                    </a:lnTo>
                    <a:lnTo>
                      <a:pt x="83" y="0"/>
                    </a:lnTo>
                    <a:lnTo>
                      <a:pt x="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0" name="Freeform: Shape 61">
                <a:extLst>
                  <a:ext uri="{FF2B5EF4-FFF2-40B4-BE49-F238E27FC236}">
                    <a16:creationId xmlns:a16="http://schemas.microsoft.com/office/drawing/2014/main" id="{04E008C8-5655-DD4B-B1A9-14C0C9333DAA}"/>
                  </a:ext>
                </a:extLst>
              </p:cNvPr>
              <p:cNvSpPr>
                <a:spLocks/>
              </p:cNvSpPr>
              <p:nvPr/>
            </p:nvSpPr>
            <p:spPr bwMode="auto">
              <a:xfrm>
                <a:off x="3240088" y="4721226"/>
                <a:ext cx="374650" cy="342900"/>
              </a:xfrm>
              <a:custGeom>
                <a:avLst/>
                <a:gdLst>
                  <a:gd name="T0" fmla="*/ 235 w 236"/>
                  <a:gd name="T1" fmla="*/ 85 h 216"/>
                  <a:gd name="T2" fmla="*/ 227 w 236"/>
                  <a:gd name="T3" fmla="*/ 57 h 216"/>
                  <a:gd name="T4" fmla="*/ 210 w 236"/>
                  <a:gd name="T5" fmla="*/ 34 h 216"/>
                  <a:gd name="T6" fmla="*/ 186 w 236"/>
                  <a:gd name="T7" fmla="*/ 15 h 216"/>
                  <a:gd name="T8" fmla="*/ 154 w 236"/>
                  <a:gd name="T9" fmla="*/ 3 h 216"/>
                  <a:gd name="T10" fmla="*/ 119 w 236"/>
                  <a:gd name="T11" fmla="*/ 0 h 216"/>
                  <a:gd name="T12" fmla="*/ 94 w 236"/>
                  <a:gd name="T13" fmla="*/ 1 h 216"/>
                  <a:gd name="T14" fmla="*/ 62 w 236"/>
                  <a:gd name="T15" fmla="*/ 10 h 216"/>
                  <a:gd name="T16" fmla="*/ 35 w 236"/>
                  <a:gd name="T17" fmla="*/ 27 h 216"/>
                  <a:gd name="T18" fmla="*/ 14 w 236"/>
                  <a:gd name="T19" fmla="*/ 49 h 216"/>
                  <a:gd name="T20" fmla="*/ 2 w 236"/>
                  <a:gd name="T21" fmla="*/ 76 h 216"/>
                  <a:gd name="T22" fmla="*/ 0 w 236"/>
                  <a:gd name="T23" fmla="*/ 96 h 216"/>
                  <a:gd name="T24" fmla="*/ 8 w 236"/>
                  <a:gd name="T25" fmla="*/ 128 h 216"/>
                  <a:gd name="T26" fmla="*/ 28 w 236"/>
                  <a:gd name="T27" fmla="*/ 153 h 216"/>
                  <a:gd name="T28" fmla="*/ 43 w 236"/>
                  <a:gd name="T29" fmla="*/ 213 h 216"/>
                  <a:gd name="T30" fmla="*/ 44 w 236"/>
                  <a:gd name="T31" fmla="*/ 216 h 216"/>
                  <a:gd name="T32" fmla="*/ 47 w 236"/>
                  <a:gd name="T33" fmla="*/ 216 h 216"/>
                  <a:gd name="T34" fmla="*/ 52 w 236"/>
                  <a:gd name="T35" fmla="*/ 214 h 216"/>
                  <a:gd name="T36" fmla="*/ 86 w 236"/>
                  <a:gd name="T37" fmla="*/ 189 h 216"/>
                  <a:gd name="T38" fmla="*/ 108 w 236"/>
                  <a:gd name="T39" fmla="*/ 185 h 216"/>
                  <a:gd name="T40" fmla="*/ 135 w 236"/>
                  <a:gd name="T41" fmla="*/ 185 h 216"/>
                  <a:gd name="T42" fmla="*/ 169 w 236"/>
                  <a:gd name="T43" fmla="*/ 179 h 216"/>
                  <a:gd name="T44" fmla="*/ 196 w 236"/>
                  <a:gd name="T45" fmla="*/ 166 h 216"/>
                  <a:gd name="T46" fmla="*/ 217 w 236"/>
                  <a:gd name="T47" fmla="*/ 147 h 216"/>
                  <a:gd name="T48" fmla="*/ 231 w 236"/>
                  <a:gd name="T49" fmla="*/ 124 h 216"/>
                  <a:gd name="T50" fmla="*/ 236 w 236"/>
                  <a:gd name="T51" fmla="*/ 96 h 216"/>
                  <a:gd name="T52" fmla="*/ 123 w 236"/>
                  <a:gd name="T53" fmla="*/ 178 h 216"/>
                  <a:gd name="T54" fmla="*/ 93 w 236"/>
                  <a:gd name="T55" fmla="*/ 174 h 216"/>
                  <a:gd name="T56" fmla="*/ 90 w 236"/>
                  <a:gd name="T57" fmla="*/ 175 h 216"/>
                  <a:gd name="T58" fmla="*/ 58 w 236"/>
                  <a:gd name="T59" fmla="*/ 202 h 216"/>
                  <a:gd name="T60" fmla="*/ 50 w 236"/>
                  <a:gd name="T61" fmla="*/ 164 h 216"/>
                  <a:gd name="T62" fmla="*/ 49 w 236"/>
                  <a:gd name="T63" fmla="*/ 161 h 216"/>
                  <a:gd name="T64" fmla="*/ 21 w 236"/>
                  <a:gd name="T65" fmla="*/ 134 h 216"/>
                  <a:gd name="T66" fmla="*/ 8 w 236"/>
                  <a:gd name="T67" fmla="*/ 106 h 216"/>
                  <a:gd name="T68" fmla="*/ 8 w 236"/>
                  <a:gd name="T69" fmla="*/ 86 h 216"/>
                  <a:gd name="T70" fmla="*/ 16 w 236"/>
                  <a:gd name="T71" fmla="*/ 61 h 216"/>
                  <a:gd name="T72" fmla="*/ 33 w 236"/>
                  <a:gd name="T73" fmla="*/ 38 h 216"/>
                  <a:gd name="T74" fmla="*/ 56 w 236"/>
                  <a:gd name="T75" fmla="*/ 22 h 216"/>
                  <a:gd name="T76" fmla="*/ 85 w 236"/>
                  <a:gd name="T77" fmla="*/ 10 h 216"/>
                  <a:gd name="T78" fmla="*/ 119 w 236"/>
                  <a:gd name="T79" fmla="*/ 7 h 216"/>
                  <a:gd name="T80" fmla="*/ 141 w 236"/>
                  <a:gd name="T81" fmla="*/ 8 h 216"/>
                  <a:gd name="T82" fmla="*/ 172 w 236"/>
                  <a:gd name="T83" fmla="*/ 17 h 216"/>
                  <a:gd name="T84" fmla="*/ 197 w 236"/>
                  <a:gd name="T85" fmla="*/ 33 h 216"/>
                  <a:gd name="T86" fmla="*/ 216 w 236"/>
                  <a:gd name="T87" fmla="*/ 52 h 216"/>
                  <a:gd name="T88" fmla="*/ 227 w 236"/>
                  <a:gd name="T89" fmla="*/ 77 h 216"/>
                  <a:gd name="T90" fmla="*/ 229 w 236"/>
                  <a:gd name="T91" fmla="*/ 96 h 216"/>
                  <a:gd name="T92" fmla="*/ 224 w 236"/>
                  <a:gd name="T93" fmla="*/ 121 h 216"/>
                  <a:gd name="T94" fmla="*/ 211 w 236"/>
                  <a:gd name="T95" fmla="*/ 144 h 216"/>
                  <a:gd name="T96" fmla="*/ 191 w 236"/>
                  <a:gd name="T97" fmla="*/ 160 h 216"/>
                  <a:gd name="T98" fmla="*/ 166 w 236"/>
                  <a:gd name="T99" fmla="*/ 172 h 216"/>
                  <a:gd name="T100" fmla="*/ 134 w 236"/>
                  <a:gd name="T101" fmla="*/ 17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 h="216">
                    <a:moveTo>
                      <a:pt x="236" y="96"/>
                    </a:moveTo>
                    <a:lnTo>
                      <a:pt x="236" y="96"/>
                    </a:lnTo>
                    <a:lnTo>
                      <a:pt x="235" y="85"/>
                    </a:lnTo>
                    <a:lnTo>
                      <a:pt x="234" y="76"/>
                    </a:lnTo>
                    <a:lnTo>
                      <a:pt x="230" y="67"/>
                    </a:lnTo>
                    <a:lnTo>
                      <a:pt x="227" y="57"/>
                    </a:lnTo>
                    <a:lnTo>
                      <a:pt x="222" y="49"/>
                    </a:lnTo>
                    <a:lnTo>
                      <a:pt x="216" y="41"/>
                    </a:lnTo>
                    <a:lnTo>
                      <a:pt x="210" y="34"/>
                    </a:lnTo>
                    <a:lnTo>
                      <a:pt x="202" y="27"/>
                    </a:lnTo>
                    <a:lnTo>
                      <a:pt x="194" y="21"/>
                    </a:lnTo>
                    <a:lnTo>
                      <a:pt x="186" y="15"/>
                    </a:lnTo>
                    <a:lnTo>
                      <a:pt x="175" y="10"/>
                    </a:lnTo>
                    <a:lnTo>
                      <a:pt x="166" y="7"/>
                    </a:lnTo>
                    <a:lnTo>
                      <a:pt x="154" y="3"/>
                    </a:lnTo>
                    <a:lnTo>
                      <a:pt x="144" y="1"/>
                    </a:lnTo>
                    <a:lnTo>
                      <a:pt x="132" y="0"/>
                    </a:lnTo>
                    <a:lnTo>
                      <a:pt x="119" y="0"/>
                    </a:lnTo>
                    <a:lnTo>
                      <a:pt x="119" y="0"/>
                    </a:lnTo>
                    <a:lnTo>
                      <a:pt x="107" y="0"/>
                    </a:lnTo>
                    <a:lnTo>
                      <a:pt x="94" y="1"/>
                    </a:lnTo>
                    <a:lnTo>
                      <a:pt x="83" y="3"/>
                    </a:lnTo>
                    <a:lnTo>
                      <a:pt x="72" y="7"/>
                    </a:lnTo>
                    <a:lnTo>
                      <a:pt x="62" y="10"/>
                    </a:lnTo>
                    <a:lnTo>
                      <a:pt x="52" y="15"/>
                    </a:lnTo>
                    <a:lnTo>
                      <a:pt x="43" y="21"/>
                    </a:lnTo>
                    <a:lnTo>
                      <a:pt x="35" y="27"/>
                    </a:lnTo>
                    <a:lnTo>
                      <a:pt x="27" y="34"/>
                    </a:lnTo>
                    <a:lnTo>
                      <a:pt x="20" y="42"/>
                    </a:lnTo>
                    <a:lnTo>
                      <a:pt x="14" y="49"/>
                    </a:lnTo>
                    <a:lnTo>
                      <a:pt x="9" y="58"/>
                    </a:lnTo>
                    <a:lnTo>
                      <a:pt x="6" y="67"/>
                    </a:lnTo>
                    <a:lnTo>
                      <a:pt x="2" y="76"/>
                    </a:lnTo>
                    <a:lnTo>
                      <a:pt x="1" y="86"/>
                    </a:lnTo>
                    <a:lnTo>
                      <a:pt x="0" y="96"/>
                    </a:lnTo>
                    <a:lnTo>
                      <a:pt x="0" y="96"/>
                    </a:lnTo>
                    <a:lnTo>
                      <a:pt x="1" y="107"/>
                    </a:lnTo>
                    <a:lnTo>
                      <a:pt x="4" y="118"/>
                    </a:lnTo>
                    <a:lnTo>
                      <a:pt x="8" y="128"/>
                    </a:lnTo>
                    <a:lnTo>
                      <a:pt x="14" y="138"/>
                    </a:lnTo>
                    <a:lnTo>
                      <a:pt x="21" y="146"/>
                    </a:lnTo>
                    <a:lnTo>
                      <a:pt x="28" y="153"/>
                    </a:lnTo>
                    <a:lnTo>
                      <a:pt x="35" y="160"/>
                    </a:lnTo>
                    <a:lnTo>
                      <a:pt x="43" y="166"/>
                    </a:lnTo>
                    <a:lnTo>
                      <a:pt x="43" y="213"/>
                    </a:lnTo>
                    <a:lnTo>
                      <a:pt x="43" y="213"/>
                    </a:lnTo>
                    <a:lnTo>
                      <a:pt x="43" y="215"/>
                    </a:lnTo>
                    <a:lnTo>
                      <a:pt x="44" y="216"/>
                    </a:lnTo>
                    <a:lnTo>
                      <a:pt x="44" y="216"/>
                    </a:lnTo>
                    <a:lnTo>
                      <a:pt x="47" y="216"/>
                    </a:lnTo>
                    <a:lnTo>
                      <a:pt x="47" y="216"/>
                    </a:lnTo>
                    <a:lnTo>
                      <a:pt x="48" y="216"/>
                    </a:lnTo>
                    <a:lnTo>
                      <a:pt x="48" y="216"/>
                    </a:lnTo>
                    <a:lnTo>
                      <a:pt x="52" y="214"/>
                    </a:lnTo>
                    <a:lnTo>
                      <a:pt x="64" y="207"/>
                    </a:lnTo>
                    <a:lnTo>
                      <a:pt x="78" y="196"/>
                    </a:lnTo>
                    <a:lnTo>
                      <a:pt x="86" y="189"/>
                    </a:lnTo>
                    <a:lnTo>
                      <a:pt x="94" y="182"/>
                    </a:lnTo>
                    <a:lnTo>
                      <a:pt x="94" y="182"/>
                    </a:lnTo>
                    <a:lnTo>
                      <a:pt x="108" y="185"/>
                    </a:lnTo>
                    <a:lnTo>
                      <a:pt x="123" y="185"/>
                    </a:lnTo>
                    <a:lnTo>
                      <a:pt x="123" y="185"/>
                    </a:lnTo>
                    <a:lnTo>
                      <a:pt x="135" y="185"/>
                    </a:lnTo>
                    <a:lnTo>
                      <a:pt x="147" y="183"/>
                    </a:lnTo>
                    <a:lnTo>
                      <a:pt x="159" y="181"/>
                    </a:lnTo>
                    <a:lnTo>
                      <a:pt x="169" y="179"/>
                    </a:lnTo>
                    <a:lnTo>
                      <a:pt x="179" y="175"/>
                    </a:lnTo>
                    <a:lnTo>
                      <a:pt x="188" y="171"/>
                    </a:lnTo>
                    <a:lnTo>
                      <a:pt x="196" y="166"/>
                    </a:lnTo>
                    <a:lnTo>
                      <a:pt x="204" y="160"/>
                    </a:lnTo>
                    <a:lnTo>
                      <a:pt x="211" y="154"/>
                    </a:lnTo>
                    <a:lnTo>
                      <a:pt x="217" y="147"/>
                    </a:lnTo>
                    <a:lnTo>
                      <a:pt x="223" y="140"/>
                    </a:lnTo>
                    <a:lnTo>
                      <a:pt x="228" y="132"/>
                    </a:lnTo>
                    <a:lnTo>
                      <a:pt x="231" y="124"/>
                    </a:lnTo>
                    <a:lnTo>
                      <a:pt x="234" y="114"/>
                    </a:lnTo>
                    <a:lnTo>
                      <a:pt x="235" y="105"/>
                    </a:lnTo>
                    <a:lnTo>
                      <a:pt x="236" y="96"/>
                    </a:lnTo>
                    <a:lnTo>
                      <a:pt x="236" y="96"/>
                    </a:lnTo>
                    <a:close/>
                    <a:moveTo>
                      <a:pt x="123" y="178"/>
                    </a:moveTo>
                    <a:lnTo>
                      <a:pt x="123" y="178"/>
                    </a:lnTo>
                    <a:lnTo>
                      <a:pt x="108" y="176"/>
                    </a:lnTo>
                    <a:lnTo>
                      <a:pt x="93" y="174"/>
                    </a:lnTo>
                    <a:lnTo>
                      <a:pt x="93" y="174"/>
                    </a:lnTo>
                    <a:lnTo>
                      <a:pt x="92" y="174"/>
                    </a:lnTo>
                    <a:lnTo>
                      <a:pt x="90" y="175"/>
                    </a:lnTo>
                    <a:lnTo>
                      <a:pt x="90" y="175"/>
                    </a:lnTo>
                    <a:lnTo>
                      <a:pt x="79" y="187"/>
                    </a:lnTo>
                    <a:lnTo>
                      <a:pt x="68" y="196"/>
                    </a:lnTo>
                    <a:lnTo>
                      <a:pt x="58" y="202"/>
                    </a:lnTo>
                    <a:lnTo>
                      <a:pt x="50" y="207"/>
                    </a:lnTo>
                    <a:lnTo>
                      <a:pt x="50" y="164"/>
                    </a:lnTo>
                    <a:lnTo>
                      <a:pt x="50" y="164"/>
                    </a:lnTo>
                    <a:lnTo>
                      <a:pt x="50" y="162"/>
                    </a:lnTo>
                    <a:lnTo>
                      <a:pt x="49" y="161"/>
                    </a:lnTo>
                    <a:lnTo>
                      <a:pt x="49" y="161"/>
                    </a:lnTo>
                    <a:lnTo>
                      <a:pt x="34" y="149"/>
                    </a:lnTo>
                    <a:lnTo>
                      <a:pt x="27" y="142"/>
                    </a:lnTo>
                    <a:lnTo>
                      <a:pt x="21" y="134"/>
                    </a:lnTo>
                    <a:lnTo>
                      <a:pt x="15" y="126"/>
                    </a:lnTo>
                    <a:lnTo>
                      <a:pt x="11" y="117"/>
                    </a:lnTo>
                    <a:lnTo>
                      <a:pt x="8" y="106"/>
                    </a:lnTo>
                    <a:lnTo>
                      <a:pt x="7" y="96"/>
                    </a:lnTo>
                    <a:lnTo>
                      <a:pt x="7" y="96"/>
                    </a:lnTo>
                    <a:lnTo>
                      <a:pt x="8" y="86"/>
                    </a:lnTo>
                    <a:lnTo>
                      <a:pt x="9" y="77"/>
                    </a:lnTo>
                    <a:lnTo>
                      <a:pt x="13" y="69"/>
                    </a:lnTo>
                    <a:lnTo>
                      <a:pt x="16" y="61"/>
                    </a:lnTo>
                    <a:lnTo>
                      <a:pt x="21" y="52"/>
                    </a:lnTo>
                    <a:lnTo>
                      <a:pt x="25" y="45"/>
                    </a:lnTo>
                    <a:lnTo>
                      <a:pt x="33" y="38"/>
                    </a:lnTo>
                    <a:lnTo>
                      <a:pt x="40" y="33"/>
                    </a:lnTo>
                    <a:lnTo>
                      <a:pt x="48" y="27"/>
                    </a:lnTo>
                    <a:lnTo>
                      <a:pt x="56" y="22"/>
                    </a:lnTo>
                    <a:lnTo>
                      <a:pt x="65" y="17"/>
                    </a:lnTo>
                    <a:lnTo>
                      <a:pt x="75" y="14"/>
                    </a:lnTo>
                    <a:lnTo>
                      <a:pt x="85" y="10"/>
                    </a:lnTo>
                    <a:lnTo>
                      <a:pt x="97" y="8"/>
                    </a:lnTo>
                    <a:lnTo>
                      <a:pt x="107" y="7"/>
                    </a:lnTo>
                    <a:lnTo>
                      <a:pt x="119" y="7"/>
                    </a:lnTo>
                    <a:lnTo>
                      <a:pt x="119" y="7"/>
                    </a:lnTo>
                    <a:lnTo>
                      <a:pt x="131" y="7"/>
                    </a:lnTo>
                    <a:lnTo>
                      <a:pt x="141" y="8"/>
                    </a:lnTo>
                    <a:lnTo>
                      <a:pt x="153" y="10"/>
                    </a:lnTo>
                    <a:lnTo>
                      <a:pt x="162" y="13"/>
                    </a:lnTo>
                    <a:lnTo>
                      <a:pt x="172" y="17"/>
                    </a:lnTo>
                    <a:lnTo>
                      <a:pt x="181" y="21"/>
                    </a:lnTo>
                    <a:lnTo>
                      <a:pt x="189" y="27"/>
                    </a:lnTo>
                    <a:lnTo>
                      <a:pt x="197" y="33"/>
                    </a:lnTo>
                    <a:lnTo>
                      <a:pt x="204" y="38"/>
                    </a:lnTo>
                    <a:lnTo>
                      <a:pt x="210" y="45"/>
                    </a:lnTo>
                    <a:lnTo>
                      <a:pt x="216" y="52"/>
                    </a:lnTo>
                    <a:lnTo>
                      <a:pt x="221" y="61"/>
                    </a:lnTo>
                    <a:lnTo>
                      <a:pt x="224" y="69"/>
                    </a:lnTo>
                    <a:lnTo>
                      <a:pt x="227" y="77"/>
                    </a:lnTo>
                    <a:lnTo>
                      <a:pt x="228" y="86"/>
                    </a:lnTo>
                    <a:lnTo>
                      <a:pt x="229" y="96"/>
                    </a:lnTo>
                    <a:lnTo>
                      <a:pt x="229" y="96"/>
                    </a:lnTo>
                    <a:lnTo>
                      <a:pt x="228" y="105"/>
                    </a:lnTo>
                    <a:lnTo>
                      <a:pt x="227" y="113"/>
                    </a:lnTo>
                    <a:lnTo>
                      <a:pt x="224" y="121"/>
                    </a:lnTo>
                    <a:lnTo>
                      <a:pt x="221" y="130"/>
                    </a:lnTo>
                    <a:lnTo>
                      <a:pt x="217" y="137"/>
                    </a:lnTo>
                    <a:lnTo>
                      <a:pt x="211" y="144"/>
                    </a:lnTo>
                    <a:lnTo>
                      <a:pt x="205" y="149"/>
                    </a:lnTo>
                    <a:lnTo>
                      <a:pt x="200" y="155"/>
                    </a:lnTo>
                    <a:lnTo>
                      <a:pt x="191" y="160"/>
                    </a:lnTo>
                    <a:lnTo>
                      <a:pt x="184" y="165"/>
                    </a:lnTo>
                    <a:lnTo>
                      <a:pt x="175" y="168"/>
                    </a:lnTo>
                    <a:lnTo>
                      <a:pt x="166" y="172"/>
                    </a:lnTo>
                    <a:lnTo>
                      <a:pt x="156" y="174"/>
                    </a:lnTo>
                    <a:lnTo>
                      <a:pt x="146" y="176"/>
                    </a:lnTo>
                    <a:lnTo>
                      <a:pt x="134" y="178"/>
                    </a:lnTo>
                    <a:lnTo>
                      <a:pt x="123" y="178"/>
                    </a:lnTo>
                    <a:lnTo>
                      <a:pt x="123"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1" name="Freeform: Shape 62">
                <a:extLst>
                  <a:ext uri="{FF2B5EF4-FFF2-40B4-BE49-F238E27FC236}">
                    <a16:creationId xmlns:a16="http://schemas.microsoft.com/office/drawing/2014/main" id="{4345FEED-02B9-E844-A926-D18687FC4EE3}"/>
                  </a:ext>
                </a:extLst>
              </p:cNvPr>
              <p:cNvSpPr>
                <a:spLocks/>
              </p:cNvSpPr>
              <p:nvPr/>
            </p:nvSpPr>
            <p:spPr bwMode="auto">
              <a:xfrm>
                <a:off x="3405188" y="4851401"/>
                <a:ext cx="44450" cy="44450"/>
              </a:xfrm>
              <a:custGeom>
                <a:avLst/>
                <a:gdLst>
                  <a:gd name="T0" fmla="*/ 14 w 28"/>
                  <a:gd name="T1" fmla="*/ 0 h 28"/>
                  <a:gd name="T2" fmla="*/ 14 w 28"/>
                  <a:gd name="T3" fmla="*/ 0 h 28"/>
                  <a:gd name="T4" fmla="*/ 8 w 28"/>
                  <a:gd name="T5" fmla="*/ 1 h 28"/>
                  <a:gd name="T6" fmla="*/ 3 w 28"/>
                  <a:gd name="T7" fmla="*/ 3 h 28"/>
                  <a:gd name="T8" fmla="*/ 1 w 28"/>
                  <a:gd name="T9" fmla="*/ 8 h 28"/>
                  <a:gd name="T10" fmla="*/ 0 w 28"/>
                  <a:gd name="T11" fmla="*/ 14 h 28"/>
                  <a:gd name="T12" fmla="*/ 0 w 28"/>
                  <a:gd name="T13" fmla="*/ 14 h 28"/>
                  <a:gd name="T14" fmla="*/ 1 w 28"/>
                  <a:gd name="T15" fmla="*/ 20 h 28"/>
                  <a:gd name="T16" fmla="*/ 3 w 28"/>
                  <a:gd name="T17" fmla="*/ 24 h 28"/>
                  <a:gd name="T18" fmla="*/ 8 w 28"/>
                  <a:gd name="T19" fmla="*/ 27 h 28"/>
                  <a:gd name="T20" fmla="*/ 14 w 28"/>
                  <a:gd name="T21" fmla="*/ 28 h 28"/>
                  <a:gd name="T22" fmla="*/ 14 w 28"/>
                  <a:gd name="T23" fmla="*/ 28 h 28"/>
                  <a:gd name="T24" fmla="*/ 20 w 28"/>
                  <a:gd name="T25" fmla="*/ 27 h 28"/>
                  <a:gd name="T26" fmla="*/ 24 w 28"/>
                  <a:gd name="T27" fmla="*/ 24 h 28"/>
                  <a:gd name="T28" fmla="*/ 27 w 28"/>
                  <a:gd name="T29" fmla="*/ 20 h 28"/>
                  <a:gd name="T30" fmla="*/ 28 w 28"/>
                  <a:gd name="T31" fmla="*/ 14 h 28"/>
                  <a:gd name="T32" fmla="*/ 28 w 28"/>
                  <a:gd name="T33" fmla="*/ 14 h 28"/>
                  <a:gd name="T34" fmla="*/ 27 w 28"/>
                  <a:gd name="T35" fmla="*/ 8 h 28"/>
                  <a:gd name="T36" fmla="*/ 24 w 28"/>
                  <a:gd name="T37" fmla="*/ 3 h 28"/>
                  <a:gd name="T38" fmla="*/ 20 w 28"/>
                  <a:gd name="T39" fmla="*/ 1 h 28"/>
                  <a:gd name="T40" fmla="*/ 14 w 28"/>
                  <a:gd name="T41" fmla="*/ 0 h 28"/>
                  <a:gd name="T42" fmla="*/ 14 w 28"/>
                  <a:gd name="T43" fmla="*/ 0 h 28"/>
                  <a:gd name="T44" fmla="*/ 14 w 28"/>
                  <a:gd name="T45" fmla="*/ 21 h 28"/>
                  <a:gd name="T46" fmla="*/ 14 w 28"/>
                  <a:gd name="T47" fmla="*/ 21 h 28"/>
                  <a:gd name="T48" fmla="*/ 11 w 28"/>
                  <a:gd name="T49" fmla="*/ 21 h 28"/>
                  <a:gd name="T50" fmla="*/ 9 w 28"/>
                  <a:gd name="T51" fmla="*/ 18 h 28"/>
                  <a:gd name="T52" fmla="*/ 7 w 28"/>
                  <a:gd name="T53" fmla="*/ 16 h 28"/>
                  <a:gd name="T54" fmla="*/ 7 w 28"/>
                  <a:gd name="T55" fmla="*/ 14 h 28"/>
                  <a:gd name="T56" fmla="*/ 7 w 28"/>
                  <a:gd name="T57" fmla="*/ 14 h 28"/>
                  <a:gd name="T58" fmla="*/ 7 w 28"/>
                  <a:gd name="T59" fmla="*/ 11 h 28"/>
                  <a:gd name="T60" fmla="*/ 9 w 28"/>
                  <a:gd name="T61" fmla="*/ 9 h 28"/>
                  <a:gd name="T62" fmla="*/ 11 w 28"/>
                  <a:gd name="T63" fmla="*/ 7 h 28"/>
                  <a:gd name="T64" fmla="*/ 14 w 28"/>
                  <a:gd name="T65" fmla="*/ 7 h 28"/>
                  <a:gd name="T66" fmla="*/ 14 w 28"/>
                  <a:gd name="T67" fmla="*/ 7 h 28"/>
                  <a:gd name="T68" fmla="*/ 16 w 28"/>
                  <a:gd name="T69" fmla="*/ 7 h 28"/>
                  <a:gd name="T70" fmla="*/ 19 w 28"/>
                  <a:gd name="T71" fmla="*/ 9 h 28"/>
                  <a:gd name="T72" fmla="*/ 21 w 28"/>
                  <a:gd name="T73" fmla="*/ 11 h 28"/>
                  <a:gd name="T74" fmla="*/ 21 w 28"/>
                  <a:gd name="T75" fmla="*/ 14 h 28"/>
                  <a:gd name="T76" fmla="*/ 21 w 28"/>
                  <a:gd name="T77" fmla="*/ 14 h 28"/>
                  <a:gd name="T78" fmla="*/ 21 w 28"/>
                  <a:gd name="T79" fmla="*/ 16 h 28"/>
                  <a:gd name="T80" fmla="*/ 19 w 28"/>
                  <a:gd name="T81" fmla="*/ 18 h 28"/>
                  <a:gd name="T82" fmla="*/ 16 w 28"/>
                  <a:gd name="T83" fmla="*/ 21 h 28"/>
                  <a:gd name="T84" fmla="*/ 14 w 28"/>
                  <a:gd name="T85" fmla="*/ 21 h 28"/>
                  <a:gd name="T86" fmla="*/ 14 w 28"/>
                  <a:gd name="T8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8">
                    <a:moveTo>
                      <a:pt x="14" y="0"/>
                    </a:moveTo>
                    <a:lnTo>
                      <a:pt x="14" y="0"/>
                    </a:lnTo>
                    <a:lnTo>
                      <a:pt x="8" y="1"/>
                    </a:lnTo>
                    <a:lnTo>
                      <a:pt x="3" y="3"/>
                    </a:lnTo>
                    <a:lnTo>
                      <a:pt x="1" y="8"/>
                    </a:lnTo>
                    <a:lnTo>
                      <a:pt x="0" y="14"/>
                    </a:lnTo>
                    <a:lnTo>
                      <a:pt x="0" y="14"/>
                    </a:lnTo>
                    <a:lnTo>
                      <a:pt x="1" y="20"/>
                    </a:lnTo>
                    <a:lnTo>
                      <a:pt x="3" y="24"/>
                    </a:lnTo>
                    <a:lnTo>
                      <a:pt x="8" y="27"/>
                    </a:lnTo>
                    <a:lnTo>
                      <a:pt x="14" y="28"/>
                    </a:lnTo>
                    <a:lnTo>
                      <a:pt x="14" y="28"/>
                    </a:lnTo>
                    <a:lnTo>
                      <a:pt x="20" y="27"/>
                    </a:lnTo>
                    <a:lnTo>
                      <a:pt x="24" y="24"/>
                    </a:lnTo>
                    <a:lnTo>
                      <a:pt x="27" y="20"/>
                    </a:lnTo>
                    <a:lnTo>
                      <a:pt x="28" y="14"/>
                    </a:lnTo>
                    <a:lnTo>
                      <a:pt x="28" y="14"/>
                    </a:lnTo>
                    <a:lnTo>
                      <a:pt x="27" y="8"/>
                    </a:lnTo>
                    <a:lnTo>
                      <a:pt x="24" y="3"/>
                    </a:lnTo>
                    <a:lnTo>
                      <a:pt x="20" y="1"/>
                    </a:lnTo>
                    <a:lnTo>
                      <a:pt x="14" y="0"/>
                    </a:lnTo>
                    <a:lnTo>
                      <a:pt x="14" y="0"/>
                    </a:lnTo>
                    <a:close/>
                    <a:moveTo>
                      <a:pt x="14" y="21"/>
                    </a:moveTo>
                    <a:lnTo>
                      <a:pt x="14" y="21"/>
                    </a:lnTo>
                    <a:lnTo>
                      <a:pt x="11" y="21"/>
                    </a:lnTo>
                    <a:lnTo>
                      <a:pt x="9" y="18"/>
                    </a:lnTo>
                    <a:lnTo>
                      <a:pt x="7" y="16"/>
                    </a:lnTo>
                    <a:lnTo>
                      <a:pt x="7" y="14"/>
                    </a:lnTo>
                    <a:lnTo>
                      <a:pt x="7" y="14"/>
                    </a:lnTo>
                    <a:lnTo>
                      <a:pt x="7" y="11"/>
                    </a:lnTo>
                    <a:lnTo>
                      <a:pt x="9" y="9"/>
                    </a:lnTo>
                    <a:lnTo>
                      <a:pt x="11" y="7"/>
                    </a:lnTo>
                    <a:lnTo>
                      <a:pt x="14" y="7"/>
                    </a:lnTo>
                    <a:lnTo>
                      <a:pt x="14" y="7"/>
                    </a:lnTo>
                    <a:lnTo>
                      <a:pt x="16" y="7"/>
                    </a:lnTo>
                    <a:lnTo>
                      <a:pt x="19" y="9"/>
                    </a:lnTo>
                    <a:lnTo>
                      <a:pt x="21" y="11"/>
                    </a:lnTo>
                    <a:lnTo>
                      <a:pt x="21" y="14"/>
                    </a:lnTo>
                    <a:lnTo>
                      <a:pt x="21" y="14"/>
                    </a:lnTo>
                    <a:lnTo>
                      <a:pt x="21" y="16"/>
                    </a:lnTo>
                    <a:lnTo>
                      <a:pt x="19" y="18"/>
                    </a:lnTo>
                    <a:lnTo>
                      <a:pt x="16" y="21"/>
                    </a:lnTo>
                    <a:lnTo>
                      <a:pt x="14" y="21"/>
                    </a:lnTo>
                    <a:lnTo>
                      <a:pt x="1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2" name="Freeform: Shape 63">
                <a:extLst>
                  <a:ext uri="{FF2B5EF4-FFF2-40B4-BE49-F238E27FC236}">
                    <a16:creationId xmlns:a16="http://schemas.microsoft.com/office/drawing/2014/main" id="{216B72C5-7599-F14D-B544-FDF1AB175EA0}"/>
                  </a:ext>
                </a:extLst>
              </p:cNvPr>
              <p:cNvSpPr>
                <a:spLocks/>
              </p:cNvSpPr>
              <p:nvPr/>
            </p:nvSpPr>
            <p:spPr bwMode="auto">
              <a:xfrm>
                <a:off x="3484563" y="4851401"/>
                <a:ext cx="44450" cy="44450"/>
              </a:xfrm>
              <a:custGeom>
                <a:avLst/>
                <a:gdLst>
                  <a:gd name="T0" fmla="*/ 14 w 28"/>
                  <a:gd name="T1" fmla="*/ 0 h 28"/>
                  <a:gd name="T2" fmla="*/ 14 w 28"/>
                  <a:gd name="T3" fmla="*/ 0 h 28"/>
                  <a:gd name="T4" fmla="*/ 8 w 28"/>
                  <a:gd name="T5" fmla="*/ 1 h 28"/>
                  <a:gd name="T6" fmla="*/ 4 w 28"/>
                  <a:gd name="T7" fmla="*/ 3 h 28"/>
                  <a:gd name="T8" fmla="*/ 1 w 28"/>
                  <a:gd name="T9" fmla="*/ 8 h 28"/>
                  <a:gd name="T10" fmla="*/ 0 w 28"/>
                  <a:gd name="T11" fmla="*/ 14 h 28"/>
                  <a:gd name="T12" fmla="*/ 0 w 28"/>
                  <a:gd name="T13" fmla="*/ 14 h 28"/>
                  <a:gd name="T14" fmla="*/ 1 w 28"/>
                  <a:gd name="T15" fmla="*/ 20 h 28"/>
                  <a:gd name="T16" fmla="*/ 4 w 28"/>
                  <a:gd name="T17" fmla="*/ 24 h 28"/>
                  <a:gd name="T18" fmla="*/ 8 w 28"/>
                  <a:gd name="T19" fmla="*/ 27 h 28"/>
                  <a:gd name="T20" fmla="*/ 14 w 28"/>
                  <a:gd name="T21" fmla="*/ 28 h 28"/>
                  <a:gd name="T22" fmla="*/ 14 w 28"/>
                  <a:gd name="T23" fmla="*/ 28 h 28"/>
                  <a:gd name="T24" fmla="*/ 20 w 28"/>
                  <a:gd name="T25" fmla="*/ 27 h 28"/>
                  <a:gd name="T26" fmla="*/ 23 w 28"/>
                  <a:gd name="T27" fmla="*/ 24 h 28"/>
                  <a:gd name="T28" fmla="*/ 27 w 28"/>
                  <a:gd name="T29" fmla="*/ 20 h 28"/>
                  <a:gd name="T30" fmla="*/ 28 w 28"/>
                  <a:gd name="T31" fmla="*/ 14 h 28"/>
                  <a:gd name="T32" fmla="*/ 28 w 28"/>
                  <a:gd name="T33" fmla="*/ 14 h 28"/>
                  <a:gd name="T34" fmla="*/ 27 w 28"/>
                  <a:gd name="T35" fmla="*/ 8 h 28"/>
                  <a:gd name="T36" fmla="*/ 23 w 28"/>
                  <a:gd name="T37" fmla="*/ 3 h 28"/>
                  <a:gd name="T38" fmla="*/ 20 w 28"/>
                  <a:gd name="T39" fmla="*/ 1 h 28"/>
                  <a:gd name="T40" fmla="*/ 14 w 28"/>
                  <a:gd name="T41" fmla="*/ 0 h 28"/>
                  <a:gd name="T42" fmla="*/ 14 w 28"/>
                  <a:gd name="T43" fmla="*/ 0 h 28"/>
                  <a:gd name="T44" fmla="*/ 14 w 28"/>
                  <a:gd name="T45" fmla="*/ 21 h 28"/>
                  <a:gd name="T46" fmla="*/ 14 w 28"/>
                  <a:gd name="T47" fmla="*/ 21 h 28"/>
                  <a:gd name="T48" fmla="*/ 11 w 28"/>
                  <a:gd name="T49" fmla="*/ 21 h 28"/>
                  <a:gd name="T50" fmla="*/ 8 w 28"/>
                  <a:gd name="T51" fmla="*/ 18 h 28"/>
                  <a:gd name="T52" fmla="*/ 7 w 28"/>
                  <a:gd name="T53" fmla="*/ 16 h 28"/>
                  <a:gd name="T54" fmla="*/ 7 w 28"/>
                  <a:gd name="T55" fmla="*/ 14 h 28"/>
                  <a:gd name="T56" fmla="*/ 7 w 28"/>
                  <a:gd name="T57" fmla="*/ 14 h 28"/>
                  <a:gd name="T58" fmla="*/ 7 w 28"/>
                  <a:gd name="T59" fmla="*/ 11 h 28"/>
                  <a:gd name="T60" fmla="*/ 8 w 28"/>
                  <a:gd name="T61" fmla="*/ 9 h 28"/>
                  <a:gd name="T62" fmla="*/ 11 w 28"/>
                  <a:gd name="T63" fmla="*/ 7 h 28"/>
                  <a:gd name="T64" fmla="*/ 14 w 28"/>
                  <a:gd name="T65" fmla="*/ 7 h 28"/>
                  <a:gd name="T66" fmla="*/ 14 w 28"/>
                  <a:gd name="T67" fmla="*/ 7 h 28"/>
                  <a:gd name="T68" fmla="*/ 16 w 28"/>
                  <a:gd name="T69" fmla="*/ 7 h 28"/>
                  <a:gd name="T70" fmla="*/ 19 w 28"/>
                  <a:gd name="T71" fmla="*/ 9 h 28"/>
                  <a:gd name="T72" fmla="*/ 20 w 28"/>
                  <a:gd name="T73" fmla="*/ 11 h 28"/>
                  <a:gd name="T74" fmla="*/ 21 w 28"/>
                  <a:gd name="T75" fmla="*/ 14 h 28"/>
                  <a:gd name="T76" fmla="*/ 21 w 28"/>
                  <a:gd name="T77" fmla="*/ 14 h 28"/>
                  <a:gd name="T78" fmla="*/ 20 w 28"/>
                  <a:gd name="T79" fmla="*/ 16 h 28"/>
                  <a:gd name="T80" fmla="*/ 19 w 28"/>
                  <a:gd name="T81" fmla="*/ 18 h 28"/>
                  <a:gd name="T82" fmla="*/ 16 w 28"/>
                  <a:gd name="T83" fmla="*/ 21 h 28"/>
                  <a:gd name="T84" fmla="*/ 14 w 28"/>
                  <a:gd name="T85" fmla="*/ 21 h 28"/>
                  <a:gd name="T86" fmla="*/ 14 w 28"/>
                  <a:gd name="T8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8">
                    <a:moveTo>
                      <a:pt x="14" y="0"/>
                    </a:moveTo>
                    <a:lnTo>
                      <a:pt x="14" y="0"/>
                    </a:lnTo>
                    <a:lnTo>
                      <a:pt x="8" y="1"/>
                    </a:lnTo>
                    <a:lnTo>
                      <a:pt x="4" y="3"/>
                    </a:lnTo>
                    <a:lnTo>
                      <a:pt x="1" y="8"/>
                    </a:lnTo>
                    <a:lnTo>
                      <a:pt x="0" y="14"/>
                    </a:lnTo>
                    <a:lnTo>
                      <a:pt x="0" y="14"/>
                    </a:lnTo>
                    <a:lnTo>
                      <a:pt x="1" y="20"/>
                    </a:lnTo>
                    <a:lnTo>
                      <a:pt x="4" y="24"/>
                    </a:lnTo>
                    <a:lnTo>
                      <a:pt x="8" y="27"/>
                    </a:lnTo>
                    <a:lnTo>
                      <a:pt x="14" y="28"/>
                    </a:lnTo>
                    <a:lnTo>
                      <a:pt x="14" y="28"/>
                    </a:lnTo>
                    <a:lnTo>
                      <a:pt x="20" y="27"/>
                    </a:lnTo>
                    <a:lnTo>
                      <a:pt x="23" y="24"/>
                    </a:lnTo>
                    <a:lnTo>
                      <a:pt x="27" y="20"/>
                    </a:lnTo>
                    <a:lnTo>
                      <a:pt x="28" y="14"/>
                    </a:lnTo>
                    <a:lnTo>
                      <a:pt x="28" y="14"/>
                    </a:lnTo>
                    <a:lnTo>
                      <a:pt x="27" y="8"/>
                    </a:lnTo>
                    <a:lnTo>
                      <a:pt x="23" y="3"/>
                    </a:lnTo>
                    <a:lnTo>
                      <a:pt x="20" y="1"/>
                    </a:lnTo>
                    <a:lnTo>
                      <a:pt x="14" y="0"/>
                    </a:lnTo>
                    <a:lnTo>
                      <a:pt x="14" y="0"/>
                    </a:lnTo>
                    <a:close/>
                    <a:moveTo>
                      <a:pt x="14" y="21"/>
                    </a:moveTo>
                    <a:lnTo>
                      <a:pt x="14" y="21"/>
                    </a:lnTo>
                    <a:lnTo>
                      <a:pt x="11" y="21"/>
                    </a:lnTo>
                    <a:lnTo>
                      <a:pt x="8" y="18"/>
                    </a:lnTo>
                    <a:lnTo>
                      <a:pt x="7" y="16"/>
                    </a:lnTo>
                    <a:lnTo>
                      <a:pt x="7" y="14"/>
                    </a:lnTo>
                    <a:lnTo>
                      <a:pt x="7" y="14"/>
                    </a:lnTo>
                    <a:lnTo>
                      <a:pt x="7" y="11"/>
                    </a:lnTo>
                    <a:lnTo>
                      <a:pt x="8" y="9"/>
                    </a:lnTo>
                    <a:lnTo>
                      <a:pt x="11" y="7"/>
                    </a:lnTo>
                    <a:lnTo>
                      <a:pt x="14" y="7"/>
                    </a:lnTo>
                    <a:lnTo>
                      <a:pt x="14" y="7"/>
                    </a:lnTo>
                    <a:lnTo>
                      <a:pt x="16" y="7"/>
                    </a:lnTo>
                    <a:lnTo>
                      <a:pt x="19" y="9"/>
                    </a:lnTo>
                    <a:lnTo>
                      <a:pt x="20" y="11"/>
                    </a:lnTo>
                    <a:lnTo>
                      <a:pt x="21" y="14"/>
                    </a:lnTo>
                    <a:lnTo>
                      <a:pt x="21" y="14"/>
                    </a:lnTo>
                    <a:lnTo>
                      <a:pt x="20" y="16"/>
                    </a:lnTo>
                    <a:lnTo>
                      <a:pt x="19" y="18"/>
                    </a:lnTo>
                    <a:lnTo>
                      <a:pt x="16" y="21"/>
                    </a:lnTo>
                    <a:lnTo>
                      <a:pt x="14" y="21"/>
                    </a:lnTo>
                    <a:lnTo>
                      <a:pt x="1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3" name="Freeform: Shape 64">
                <a:extLst>
                  <a:ext uri="{FF2B5EF4-FFF2-40B4-BE49-F238E27FC236}">
                    <a16:creationId xmlns:a16="http://schemas.microsoft.com/office/drawing/2014/main" id="{3D004549-12B3-8B45-8B95-AB1F587C6B4D}"/>
                  </a:ext>
                </a:extLst>
              </p:cNvPr>
              <p:cNvSpPr>
                <a:spLocks/>
              </p:cNvSpPr>
              <p:nvPr/>
            </p:nvSpPr>
            <p:spPr bwMode="auto">
              <a:xfrm>
                <a:off x="3325813" y="4851401"/>
                <a:ext cx="44450" cy="46038"/>
              </a:xfrm>
              <a:custGeom>
                <a:avLst/>
                <a:gdLst>
                  <a:gd name="T0" fmla="*/ 14 w 28"/>
                  <a:gd name="T1" fmla="*/ 0 h 29"/>
                  <a:gd name="T2" fmla="*/ 14 w 28"/>
                  <a:gd name="T3" fmla="*/ 0 h 29"/>
                  <a:gd name="T4" fmla="*/ 9 w 28"/>
                  <a:gd name="T5" fmla="*/ 1 h 29"/>
                  <a:gd name="T6" fmla="*/ 4 w 28"/>
                  <a:gd name="T7" fmla="*/ 4 h 29"/>
                  <a:gd name="T8" fmla="*/ 1 w 28"/>
                  <a:gd name="T9" fmla="*/ 9 h 29"/>
                  <a:gd name="T10" fmla="*/ 0 w 28"/>
                  <a:gd name="T11" fmla="*/ 15 h 29"/>
                  <a:gd name="T12" fmla="*/ 0 w 28"/>
                  <a:gd name="T13" fmla="*/ 15 h 29"/>
                  <a:gd name="T14" fmla="*/ 1 w 28"/>
                  <a:gd name="T15" fmla="*/ 20 h 29"/>
                  <a:gd name="T16" fmla="*/ 4 w 28"/>
                  <a:gd name="T17" fmla="*/ 24 h 29"/>
                  <a:gd name="T18" fmla="*/ 9 w 28"/>
                  <a:gd name="T19" fmla="*/ 28 h 29"/>
                  <a:gd name="T20" fmla="*/ 14 w 28"/>
                  <a:gd name="T21" fmla="*/ 29 h 29"/>
                  <a:gd name="T22" fmla="*/ 14 w 28"/>
                  <a:gd name="T23" fmla="*/ 29 h 29"/>
                  <a:gd name="T24" fmla="*/ 19 w 28"/>
                  <a:gd name="T25" fmla="*/ 28 h 29"/>
                  <a:gd name="T26" fmla="*/ 24 w 28"/>
                  <a:gd name="T27" fmla="*/ 24 h 29"/>
                  <a:gd name="T28" fmla="*/ 28 w 28"/>
                  <a:gd name="T29" fmla="*/ 20 h 29"/>
                  <a:gd name="T30" fmla="*/ 28 w 28"/>
                  <a:gd name="T31" fmla="*/ 15 h 29"/>
                  <a:gd name="T32" fmla="*/ 28 w 28"/>
                  <a:gd name="T33" fmla="*/ 15 h 29"/>
                  <a:gd name="T34" fmla="*/ 28 w 28"/>
                  <a:gd name="T35" fmla="*/ 9 h 29"/>
                  <a:gd name="T36" fmla="*/ 24 w 28"/>
                  <a:gd name="T37" fmla="*/ 4 h 29"/>
                  <a:gd name="T38" fmla="*/ 19 w 28"/>
                  <a:gd name="T39" fmla="*/ 1 h 29"/>
                  <a:gd name="T40" fmla="*/ 14 w 28"/>
                  <a:gd name="T41" fmla="*/ 0 h 29"/>
                  <a:gd name="T42" fmla="*/ 14 w 28"/>
                  <a:gd name="T43" fmla="*/ 0 h 29"/>
                  <a:gd name="T44" fmla="*/ 14 w 28"/>
                  <a:gd name="T45" fmla="*/ 22 h 29"/>
                  <a:gd name="T46" fmla="*/ 14 w 28"/>
                  <a:gd name="T47" fmla="*/ 22 h 29"/>
                  <a:gd name="T48" fmla="*/ 11 w 28"/>
                  <a:gd name="T49" fmla="*/ 21 h 29"/>
                  <a:gd name="T50" fmla="*/ 9 w 28"/>
                  <a:gd name="T51" fmla="*/ 20 h 29"/>
                  <a:gd name="T52" fmla="*/ 8 w 28"/>
                  <a:gd name="T53" fmla="*/ 17 h 29"/>
                  <a:gd name="T54" fmla="*/ 7 w 28"/>
                  <a:gd name="T55" fmla="*/ 15 h 29"/>
                  <a:gd name="T56" fmla="*/ 7 w 28"/>
                  <a:gd name="T57" fmla="*/ 15 h 29"/>
                  <a:gd name="T58" fmla="*/ 8 w 28"/>
                  <a:gd name="T59" fmla="*/ 11 h 29"/>
                  <a:gd name="T60" fmla="*/ 9 w 28"/>
                  <a:gd name="T61" fmla="*/ 9 h 29"/>
                  <a:gd name="T62" fmla="*/ 11 w 28"/>
                  <a:gd name="T63" fmla="*/ 8 h 29"/>
                  <a:gd name="T64" fmla="*/ 14 w 28"/>
                  <a:gd name="T65" fmla="*/ 8 h 29"/>
                  <a:gd name="T66" fmla="*/ 14 w 28"/>
                  <a:gd name="T67" fmla="*/ 8 h 29"/>
                  <a:gd name="T68" fmla="*/ 17 w 28"/>
                  <a:gd name="T69" fmla="*/ 8 h 29"/>
                  <a:gd name="T70" fmla="*/ 19 w 28"/>
                  <a:gd name="T71" fmla="*/ 9 h 29"/>
                  <a:gd name="T72" fmla="*/ 21 w 28"/>
                  <a:gd name="T73" fmla="*/ 11 h 29"/>
                  <a:gd name="T74" fmla="*/ 21 w 28"/>
                  <a:gd name="T75" fmla="*/ 15 h 29"/>
                  <a:gd name="T76" fmla="*/ 21 w 28"/>
                  <a:gd name="T77" fmla="*/ 15 h 29"/>
                  <a:gd name="T78" fmla="*/ 21 w 28"/>
                  <a:gd name="T79" fmla="*/ 17 h 29"/>
                  <a:gd name="T80" fmla="*/ 19 w 28"/>
                  <a:gd name="T81" fmla="*/ 20 h 29"/>
                  <a:gd name="T82" fmla="*/ 17 w 28"/>
                  <a:gd name="T83" fmla="*/ 21 h 29"/>
                  <a:gd name="T84" fmla="*/ 14 w 28"/>
                  <a:gd name="T85" fmla="*/ 22 h 29"/>
                  <a:gd name="T86" fmla="*/ 14 w 28"/>
                  <a:gd name="T87"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9">
                    <a:moveTo>
                      <a:pt x="14" y="0"/>
                    </a:moveTo>
                    <a:lnTo>
                      <a:pt x="14" y="0"/>
                    </a:lnTo>
                    <a:lnTo>
                      <a:pt x="9" y="1"/>
                    </a:lnTo>
                    <a:lnTo>
                      <a:pt x="4" y="4"/>
                    </a:lnTo>
                    <a:lnTo>
                      <a:pt x="1" y="9"/>
                    </a:lnTo>
                    <a:lnTo>
                      <a:pt x="0" y="15"/>
                    </a:lnTo>
                    <a:lnTo>
                      <a:pt x="0" y="15"/>
                    </a:lnTo>
                    <a:lnTo>
                      <a:pt x="1" y="20"/>
                    </a:lnTo>
                    <a:lnTo>
                      <a:pt x="4" y="24"/>
                    </a:lnTo>
                    <a:lnTo>
                      <a:pt x="9" y="28"/>
                    </a:lnTo>
                    <a:lnTo>
                      <a:pt x="14" y="29"/>
                    </a:lnTo>
                    <a:lnTo>
                      <a:pt x="14" y="29"/>
                    </a:lnTo>
                    <a:lnTo>
                      <a:pt x="19" y="28"/>
                    </a:lnTo>
                    <a:lnTo>
                      <a:pt x="24" y="24"/>
                    </a:lnTo>
                    <a:lnTo>
                      <a:pt x="28" y="20"/>
                    </a:lnTo>
                    <a:lnTo>
                      <a:pt x="28" y="15"/>
                    </a:lnTo>
                    <a:lnTo>
                      <a:pt x="28" y="15"/>
                    </a:lnTo>
                    <a:lnTo>
                      <a:pt x="28" y="9"/>
                    </a:lnTo>
                    <a:lnTo>
                      <a:pt x="24" y="4"/>
                    </a:lnTo>
                    <a:lnTo>
                      <a:pt x="19" y="1"/>
                    </a:lnTo>
                    <a:lnTo>
                      <a:pt x="14" y="0"/>
                    </a:lnTo>
                    <a:lnTo>
                      <a:pt x="14" y="0"/>
                    </a:lnTo>
                    <a:close/>
                    <a:moveTo>
                      <a:pt x="14" y="22"/>
                    </a:moveTo>
                    <a:lnTo>
                      <a:pt x="14" y="22"/>
                    </a:lnTo>
                    <a:lnTo>
                      <a:pt x="11" y="21"/>
                    </a:lnTo>
                    <a:lnTo>
                      <a:pt x="9" y="20"/>
                    </a:lnTo>
                    <a:lnTo>
                      <a:pt x="8" y="17"/>
                    </a:lnTo>
                    <a:lnTo>
                      <a:pt x="7" y="15"/>
                    </a:lnTo>
                    <a:lnTo>
                      <a:pt x="7" y="15"/>
                    </a:lnTo>
                    <a:lnTo>
                      <a:pt x="8" y="11"/>
                    </a:lnTo>
                    <a:lnTo>
                      <a:pt x="9" y="9"/>
                    </a:lnTo>
                    <a:lnTo>
                      <a:pt x="11" y="8"/>
                    </a:lnTo>
                    <a:lnTo>
                      <a:pt x="14" y="8"/>
                    </a:lnTo>
                    <a:lnTo>
                      <a:pt x="14" y="8"/>
                    </a:lnTo>
                    <a:lnTo>
                      <a:pt x="17" y="8"/>
                    </a:lnTo>
                    <a:lnTo>
                      <a:pt x="19" y="9"/>
                    </a:lnTo>
                    <a:lnTo>
                      <a:pt x="21" y="11"/>
                    </a:lnTo>
                    <a:lnTo>
                      <a:pt x="21" y="15"/>
                    </a:lnTo>
                    <a:lnTo>
                      <a:pt x="21" y="15"/>
                    </a:lnTo>
                    <a:lnTo>
                      <a:pt x="21" y="17"/>
                    </a:lnTo>
                    <a:lnTo>
                      <a:pt x="19" y="20"/>
                    </a:lnTo>
                    <a:lnTo>
                      <a:pt x="17" y="21"/>
                    </a:lnTo>
                    <a:lnTo>
                      <a:pt x="14" y="22"/>
                    </a:lnTo>
                    <a:lnTo>
                      <a:pt x="1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grpSp>
      <p:cxnSp>
        <p:nvCxnSpPr>
          <p:cNvPr id="60" name="直接连接符 1">
            <a:extLst>
              <a:ext uri="{FF2B5EF4-FFF2-40B4-BE49-F238E27FC236}">
                <a16:creationId xmlns:a16="http://schemas.microsoft.com/office/drawing/2014/main" id="{C586B55B-400E-F747-B4A7-33274A160EB0}"/>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D42E458-7423-E846-8FC3-86C7FAB22612}"/>
              </a:ext>
            </a:extLst>
          </p:cNvPr>
          <p:cNvSpPr/>
          <p:nvPr/>
        </p:nvSpPr>
        <p:spPr>
          <a:xfrm>
            <a:off x="499408" y="101416"/>
            <a:ext cx="1521570"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Phân</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loại</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endParaRPr>
          </a:p>
        </p:txBody>
      </p:sp>
      <p:pic>
        <p:nvPicPr>
          <p:cNvPr id="62" name="Graphic 61" descr="Lightbulb and gear">
            <a:extLst>
              <a:ext uri="{FF2B5EF4-FFF2-40B4-BE49-F238E27FC236}">
                <a16:creationId xmlns:a16="http://schemas.microsoft.com/office/drawing/2014/main" id="{E1B35B99-1199-9E4C-BFFA-62F075D869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grpSp>
        <p:nvGrpSpPr>
          <p:cNvPr id="75" name="Group 74">
            <a:extLst>
              <a:ext uri="{FF2B5EF4-FFF2-40B4-BE49-F238E27FC236}">
                <a16:creationId xmlns:a16="http://schemas.microsoft.com/office/drawing/2014/main" id="{F77F1A98-14E0-D940-9FD1-9EB132E0D414}"/>
              </a:ext>
            </a:extLst>
          </p:cNvPr>
          <p:cNvGrpSpPr/>
          <p:nvPr/>
        </p:nvGrpSpPr>
        <p:grpSpPr>
          <a:xfrm>
            <a:off x="2825869" y="2330574"/>
            <a:ext cx="350096" cy="520128"/>
            <a:chOff x="2825869" y="2330574"/>
            <a:chExt cx="350096" cy="520128"/>
          </a:xfrm>
        </p:grpSpPr>
        <p:sp>
          <p:nvSpPr>
            <p:cNvPr id="15" name="Rectangle 20">
              <a:extLst>
                <a:ext uri="{FF2B5EF4-FFF2-40B4-BE49-F238E27FC236}">
                  <a16:creationId xmlns:a16="http://schemas.microsoft.com/office/drawing/2014/main" id="{330F7D9C-A40F-3C43-8A63-32984F1B9A0D}"/>
                </a:ext>
              </a:extLst>
            </p:cNvPr>
            <p:cNvSpPr/>
            <p:nvPr/>
          </p:nvSpPr>
          <p:spPr>
            <a:xfrm>
              <a:off x="2825869" y="2654494"/>
              <a:ext cx="350096" cy="196208"/>
            </a:xfrm>
            <a:prstGeom prst="rect">
              <a:avLst/>
            </a:prstGeom>
          </p:spPr>
          <p:txBody>
            <a:bodyPr wrap="none" anchor="ctr">
              <a:noAutofit/>
            </a:bodyPr>
            <a:lstStyle/>
            <a:p>
              <a:pPr algn="ctr"/>
              <a:r>
                <a:rPr lang="vi-VN" altLang="zh-CN" sz="800" noProof="1">
                  <a:solidFill>
                    <a:schemeClr val="bg1"/>
                  </a:solidFill>
                  <a:latin typeface="Cambria" panose="02040503050406030204" pitchFamily="18" charset="0"/>
                </a:rPr>
                <a:t>High </a:t>
              </a:r>
            </a:p>
            <a:p>
              <a:pPr algn="ctr"/>
              <a:r>
                <a:rPr lang="vi-VN" altLang="zh-CN" sz="800" noProof="1">
                  <a:solidFill>
                    <a:schemeClr val="bg1"/>
                  </a:solidFill>
                  <a:latin typeface="Cambria" panose="02040503050406030204" pitchFamily="18" charset="0"/>
                </a:rPr>
                <a:t>Antonymity</a:t>
              </a:r>
            </a:p>
            <a:p>
              <a:pPr algn="ctr"/>
              <a:r>
                <a:rPr lang="vi-VN" altLang="zh-CN" sz="800" noProof="1">
                  <a:solidFill>
                    <a:schemeClr val="bg1"/>
                  </a:solidFill>
                  <a:latin typeface="Cambria" panose="02040503050406030204" pitchFamily="18" charset="0"/>
                </a:rPr>
                <a:t>Proxy</a:t>
              </a:r>
              <a:endParaRPr lang="zh-CN" altLang="en-US" sz="800" noProof="1">
                <a:solidFill>
                  <a:schemeClr val="bg1"/>
                </a:solidFill>
                <a:latin typeface="Cambria" panose="02040503050406030204" pitchFamily="18" charset="0"/>
              </a:endParaRPr>
            </a:p>
          </p:txBody>
        </p:sp>
        <p:pic>
          <p:nvPicPr>
            <p:cNvPr id="74" name="Graphic 73" descr="Research">
              <a:extLst>
                <a:ext uri="{FF2B5EF4-FFF2-40B4-BE49-F238E27FC236}">
                  <a16:creationId xmlns:a16="http://schemas.microsoft.com/office/drawing/2014/main" id="{DAFA8277-A930-3B4C-8829-85316A8F49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73215" y="2330574"/>
              <a:ext cx="241176" cy="241176"/>
            </a:xfrm>
            <a:prstGeom prst="rect">
              <a:avLst/>
            </a:prstGeom>
          </p:spPr>
        </p:pic>
      </p:grpSp>
      <p:grpSp>
        <p:nvGrpSpPr>
          <p:cNvPr id="78" name="Group 77">
            <a:extLst>
              <a:ext uri="{FF2B5EF4-FFF2-40B4-BE49-F238E27FC236}">
                <a16:creationId xmlns:a16="http://schemas.microsoft.com/office/drawing/2014/main" id="{E5C10356-D7C3-9D4D-9E9E-146DE9C7834A}"/>
              </a:ext>
            </a:extLst>
          </p:cNvPr>
          <p:cNvGrpSpPr/>
          <p:nvPr/>
        </p:nvGrpSpPr>
        <p:grpSpPr>
          <a:xfrm>
            <a:off x="4021242" y="2381035"/>
            <a:ext cx="732893" cy="576005"/>
            <a:chOff x="4021242" y="2381035"/>
            <a:chExt cx="732893" cy="576005"/>
          </a:xfrm>
        </p:grpSpPr>
        <p:sp>
          <p:nvSpPr>
            <p:cNvPr id="76" name="TextBox 75">
              <a:extLst>
                <a:ext uri="{FF2B5EF4-FFF2-40B4-BE49-F238E27FC236}">
                  <a16:creationId xmlns:a16="http://schemas.microsoft.com/office/drawing/2014/main" id="{EAF6326A-0C2D-444A-BCF5-23C979DB7398}"/>
                </a:ext>
              </a:extLst>
            </p:cNvPr>
            <p:cNvSpPr txBox="1"/>
            <p:nvPr/>
          </p:nvSpPr>
          <p:spPr>
            <a:xfrm>
              <a:off x="4021242" y="2618486"/>
              <a:ext cx="732893" cy="338554"/>
            </a:xfrm>
            <a:prstGeom prst="rect">
              <a:avLst/>
            </a:prstGeom>
            <a:noFill/>
          </p:spPr>
          <p:txBody>
            <a:bodyPr wrap="none" rtlCol="0">
              <a:spAutoFit/>
            </a:bodyPr>
            <a:lstStyle/>
            <a:p>
              <a:r>
                <a:rPr lang="vi-VN" sz="1600" b="1" dirty="0">
                  <a:solidFill>
                    <a:schemeClr val="accent1">
                      <a:lumMod val="75000"/>
                    </a:schemeClr>
                  </a:solidFill>
                  <a:latin typeface="Cambria" panose="02040503050406030204" pitchFamily="18" charset="0"/>
                </a:rPr>
                <a:t>Proxy</a:t>
              </a:r>
            </a:p>
          </p:txBody>
        </p:sp>
        <p:pic>
          <p:nvPicPr>
            <p:cNvPr id="77" name="Graphic 76" descr="Server">
              <a:extLst>
                <a:ext uri="{FF2B5EF4-FFF2-40B4-BE49-F238E27FC236}">
                  <a16:creationId xmlns:a16="http://schemas.microsoft.com/office/drawing/2014/main" id="{7EB737E3-C236-EB4C-8EF5-48A87726FB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09752" y="2381035"/>
              <a:ext cx="338554" cy="338554"/>
            </a:xfrm>
            <a:prstGeom prst="rect">
              <a:avLst/>
            </a:prstGeom>
          </p:spPr>
        </p:pic>
      </p:grpSp>
    </p:spTree>
    <p:extLst>
      <p:ext uri="{BB962C8B-B14F-4D97-AF65-F5344CB8AC3E}">
        <p14:creationId xmlns:p14="http://schemas.microsoft.com/office/powerpoint/2010/main" val="340853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250" fill="hold"/>
                                        <p:tgtEl>
                                          <p:spTgt spid="62"/>
                                        </p:tgtEl>
                                        <p:attrNameLst>
                                          <p:attrName>ppt_w</p:attrName>
                                        </p:attrNameLst>
                                      </p:cBhvr>
                                      <p:tavLst>
                                        <p:tav tm="0">
                                          <p:val>
                                            <p:fltVal val="0"/>
                                          </p:val>
                                        </p:tav>
                                        <p:tav tm="100000">
                                          <p:val>
                                            <p:strVal val="#ppt_w"/>
                                          </p:val>
                                        </p:tav>
                                      </p:tavLst>
                                    </p:anim>
                                    <p:anim calcmode="lin" valueType="num">
                                      <p:cBhvr>
                                        <p:cTn id="8" dur="250" fill="hold"/>
                                        <p:tgtEl>
                                          <p:spTgt spid="62"/>
                                        </p:tgtEl>
                                        <p:attrNameLst>
                                          <p:attrName>ppt_h</p:attrName>
                                        </p:attrNameLst>
                                      </p:cBhvr>
                                      <p:tavLst>
                                        <p:tav tm="0">
                                          <p:val>
                                            <p:fltVal val="0"/>
                                          </p:val>
                                        </p:tav>
                                        <p:tav tm="100000">
                                          <p:val>
                                            <p:strVal val="#ppt_h"/>
                                          </p:val>
                                        </p:tav>
                                      </p:tavLst>
                                    </p:anim>
                                    <p:animEffect transition="in" filter="fade">
                                      <p:cBhvr>
                                        <p:cTn id="9" dur="250"/>
                                        <p:tgtEl>
                                          <p:spTgt spid="62"/>
                                        </p:tgtEl>
                                      </p:cBhvr>
                                    </p:animEffect>
                                  </p:childTnLst>
                                </p:cTn>
                              </p:par>
                            </p:childTnLst>
                          </p:cTn>
                        </p:par>
                        <p:par>
                          <p:cTn id="10" fill="hold">
                            <p:stCondLst>
                              <p:cond delay="250"/>
                            </p:stCondLst>
                            <p:childTnLst>
                              <p:par>
                                <p:cTn id="11" presetID="12" presetClass="entr" presetSubtype="8" fill="hold" nodeType="afterEffect">
                                  <p:stCondLst>
                                    <p:cond delay="0"/>
                                  </p:stCondLst>
                                  <p:childTnLst>
                                    <p:set>
                                      <p:cBhvr>
                                        <p:cTn id="12" dur="1" fill="hold">
                                          <p:stCondLst>
                                            <p:cond delay="0"/>
                                          </p:stCondLst>
                                        </p:cTn>
                                        <p:tgtEl>
                                          <p:spTgt spid="61">
                                            <p:txEl>
                                              <p:pRg st="0" end="0"/>
                                            </p:txEl>
                                          </p:spTgt>
                                        </p:tgtEl>
                                        <p:attrNameLst>
                                          <p:attrName>style.visibility</p:attrName>
                                        </p:attrNameLst>
                                      </p:cBhvr>
                                      <p:to>
                                        <p:strVal val="visible"/>
                                      </p:to>
                                    </p:set>
                                    <p:anim calcmode="lin" valueType="num">
                                      <p:cBhvr additive="base">
                                        <p:cTn id="13" dur="500"/>
                                        <p:tgtEl>
                                          <p:spTgt spid="61">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61">
                                            <p:txEl>
                                              <p:pRg st="0" end="0"/>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3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49" presetClass="entr" presetSubtype="0" decel="10000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style.rotation</p:attrName>
                                        </p:attrNameLst>
                                      </p:cBhvr>
                                      <p:tavLst>
                                        <p:tav tm="0">
                                          <p:val>
                                            <p:fltVal val="360"/>
                                          </p:val>
                                        </p:tav>
                                        <p:tav tm="100000">
                                          <p:val>
                                            <p:fltVal val="0"/>
                                          </p:val>
                                        </p:tav>
                                      </p:tavLst>
                                    </p:anim>
                                    <p:animEffect transition="in" filter="fade">
                                      <p:cBhvr>
                                        <p:cTn id="25" dur="500"/>
                                        <p:tgtEl>
                                          <p:spTgt spid="12"/>
                                        </p:tgtEl>
                                      </p:cBhvr>
                                    </p:animEffect>
                                  </p:childTnLst>
                                </p:cTn>
                              </p:par>
                              <p:par>
                                <p:cTn id="26" presetID="53" presetClass="entr" presetSubtype="16" fill="hold" nodeType="withEffect">
                                  <p:stCondLst>
                                    <p:cond delay="0"/>
                                  </p:stCondLst>
                                  <p:childTnLst>
                                    <p:set>
                                      <p:cBhvr>
                                        <p:cTn id="27" dur="1" fill="hold">
                                          <p:stCondLst>
                                            <p:cond delay="0"/>
                                          </p:stCondLst>
                                        </p:cTn>
                                        <p:tgtEl>
                                          <p:spTgt spid="78"/>
                                        </p:tgtEl>
                                        <p:attrNameLst>
                                          <p:attrName>style.visibility</p:attrName>
                                        </p:attrNameLst>
                                      </p:cBhvr>
                                      <p:to>
                                        <p:strVal val="visible"/>
                                      </p:to>
                                    </p:set>
                                    <p:anim calcmode="lin" valueType="num">
                                      <p:cBhvr>
                                        <p:cTn id="28" dur="500" fill="hold"/>
                                        <p:tgtEl>
                                          <p:spTgt spid="78"/>
                                        </p:tgtEl>
                                        <p:attrNameLst>
                                          <p:attrName>ppt_w</p:attrName>
                                        </p:attrNameLst>
                                      </p:cBhvr>
                                      <p:tavLst>
                                        <p:tav tm="0">
                                          <p:val>
                                            <p:fltVal val="0"/>
                                          </p:val>
                                        </p:tav>
                                        <p:tav tm="100000">
                                          <p:val>
                                            <p:strVal val="#ppt_w"/>
                                          </p:val>
                                        </p:tav>
                                      </p:tavLst>
                                    </p:anim>
                                    <p:anim calcmode="lin" valueType="num">
                                      <p:cBhvr>
                                        <p:cTn id="29" dur="500" fill="hold"/>
                                        <p:tgtEl>
                                          <p:spTgt spid="78"/>
                                        </p:tgtEl>
                                        <p:attrNameLst>
                                          <p:attrName>ppt_h</p:attrName>
                                        </p:attrNameLst>
                                      </p:cBhvr>
                                      <p:tavLst>
                                        <p:tav tm="0">
                                          <p:val>
                                            <p:fltVal val="0"/>
                                          </p:val>
                                        </p:tav>
                                        <p:tav tm="100000">
                                          <p:val>
                                            <p:strVal val="#ppt_h"/>
                                          </p:val>
                                        </p:tav>
                                      </p:tavLst>
                                    </p:anim>
                                    <p:animEffect transition="in" filter="fade">
                                      <p:cBhvr>
                                        <p:cTn id="30" dur="500"/>
                                        <p:tgtEl>
                                          <p:spTgt spid="78"/>
                                        </p:tgtEl>
                                      </p:cBhvr>
                                    </p:animEffect>
                                  </p:childTnLst>
                                </p:cTn>
                              </p:par>
                              <p:par>
                                <p:cTn id="31" presetID="35"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2000"/>
                                        <p:tgtEl>
                                          <p:spTgt spid="63"/>
                                        </p:tgtEl>
                                      </p:cBhvr>
                                    </p:animEffect>
                                    <p:anim calcmode="lin" valueType="num">
                                      <p:cBhvr>
                                        <p:cTn id="34" dur="2000" fill="hold"/>
                                        <p:tgtEl>
                                          <p:spTgt spid="63"/>
                                        </p:tgtEl>
                                        <p:attrNameLst>
                                          <p:attrName>style.rotation</p:attrName>
                                        </p:attrNameLst>
                                      </p:cBhvr>
                                      <p:tavLst>
                                        <p:tav tm="0">
                                          <p:val>
                                            <p:fltVal val="720"/>
                                          </p:val>
                                        </p:tav>
                                        <p:tav tm="100000">
                                          <p:val>
                                            <p:fltVal val="0"/>
                                          </p:val>
                                        </p:tav>
                                      </p:tavLst>
                                    </p:anim>
                                    <p:anim calcmode="lin" valueType="num">
                                      <p:cBhvr>
                                        <p:cTn id="35" dur="2000" fill="hold"/>
                                        <p:tgtEl>
                                          <p:spTgt spid="63"/>
                                        </p:tgtEl>
                                        <p:attrNameLst>
                                          <p:attrName>ppt_h</p:attrName>
                                        </p:attrNameLst>
                                      </p:cBhvr>
                                      <p:tavLst>
                                        <p:tav tm="0">
                                          <p:val>
                                            <p:fltVal val="0"/>
                                          </p:val>
                                        </p:tav>
                                        <p:tav tm="100000">
                                          <p:val>
                                            <p:strVal val="#ppt_h"/>
                                          </p:val>
                                        </p:tav>
                                      </p:tavLst>
                                    </p:anim>
                                    <p:anim calcmode="lin" valueType="num">
                                      <p:cBhvr>
                                        <p:cTn id="36" dur="2000" fill="hold"/>
                                        <p:tgtEl>
                                          <p:spTgt spid="63"/>
                                        </p:tgtEl>
                                        <p:attrNameLst>
                                          <p:attrName>ppt_w</p:attrName>
                                        </p:attrNameLst>
                                      </p:cBhvr>
                                      <p:tavLst>
                                        <p:tav tm="0">
                                          <p:val>
                                            <p:fltVal val="0"/>
                                          </p:val>
                                        </p:tav>
                                        <p:tav tm="100000">
                                          <p:val>
                                            <p:strVal val="#ppt_w"/>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 calcmode="lin" valueType="num">
                                      <p:cBhvr>
                                        <p:cTn id="41" dur="500" fill="hold"/>
                                        <p:tgtEl>
                                          <p:spTgt spid="64"/>
                                        </p:tgtEl>
                                        <p:attrNameLst>
                                          <p:attrName>ppt_w</p:attrName>
                                        </p:attrNameLst>
                                      </p:cBhvr>
                                      <p:tavLst>
                                        <p:tav tm="0">
                                          <p:val>
                                            <p:fltVal val="0"/>
                                          </p:val>
                                        </p:tav>
                                        <p:tav tm="100000">
                                          <p:val>
                                            <p:strVal val="#ppt_w"/>
                                          </p:val>
                                        </p:tav>
                                      </p:tavLst>
                                    </p:anim>
                                    <p:anim calcmode="lin" valueType="num">
                                      <p:cBhvr>
                                        <p:cTn id="42" dur="500" fill="hold"/>
                                        <p:tgtEl>
                                          <p:spTgt spid="64"/>
                                        </p:tgtEl>
                                        <p:attrNameLst>
                                          <p:attrName>ppt_h</p:attrName>
                                        </p:attrNameLst>
                                      </p:cBhvr>
                                      <p:tavLst>
                                        <p:tav tm="0">
                                          <p:val>
                                            <p:fltVal val="0"/>
                                          </p:val>
                                        </p:tav>
                                        <p:tav tm="100000">
                                          <p:val>
                                            <p:strVal val="#ppt_h"/>
                                          </p:val>
                                        </p:tav>
                                      </p:tavLst>
                                    </p:anim>
                                    <p:animEffect transition="in" filter="fade">
                                      <p:cBhvr>
                                        <p:cTn id="43" dur="500"/>
                                        <p:tgtEl>
                                          <p:spTgt spid="64"/>
                                        </p:tgtEl>
                                      </p:cBhvr>
                                    </p:animEffect>
                                  </p:childTnLst>
                                </p:cTn>
                              </p:par>
                            </p:childTnLst>
                          </p:cTn>
                        </p:par>
                        <p:par>
                          <p:cTn id="44" fill="hold">
                            <p:stCondLst>
                              <p:cond delay="500"/>
                            </p:stCondLst>
                            <p:childTnLst>
                              <p:par>
                                <p:cTn id="45" presetID="53" presetClass="entr" presetSubtype="16"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fltVal val="0"/>
                                          </p:val>
                                        </p:tav>
                                        <p:tav tm="100000">
                                          <p:val>
                                            <p:strVal val="#ppt_w"/>
                                          </p:val>
                                        </p:tav>
                                      </p:tavLst>
                                    </p:anim>
                                    <p:anim calcmode="lin" valueType="num">
                                      <p:cBhvr>
                                        <p:cTn id="48" dur="500" fill="hold"/>
                                        <p:tgtEl>
                                          <p:spTgt spid="67"/>
                                        </p:tgtEl>
                                        <p:attrNameLst>
                                          <p:attrName>ppt_h</p:attrName>
                                        </p:attrNameLst>
                                      </p:cBhvr>
                                      <p:tavLst>
                                        <p:tav tm="0">
                                          <p:val>
                                            <p:fltVal val="0"/>
                                          </p:val>
                                        </p:tav>
                                        <p:tav tm="100000">
                                          <p:val>
                                            <p:strVal val="#ppt_h"/>
                                          </p:val>
                                        </p:tav>
                                      </p:tavLst>
                                    </p:anim>
                                    <p:animEffect transition="in" filter="fade">
                                      <p:cBhvr>
                                        <p:cTn id="49" dur="500"/>
                                        <p:tgtEl>
                                          <p:spTgt spid="67"/>
                                        </p:tgtEl>
                                      </p:cBhvr>
                                    </p:animEffect>
                                  </p:childTnLst>
                                </p:cTn>
                              </p:par>
                            </p:childTnLst>
                          </p:cTn>
                        </p:par>
                        <p:par>
                          <p:cTn id="50" fill="hold">
                            <p:stCondLst>
                              <p:cond delay="1000"/>
                            </p:stCondLst>
                            <p:childTnLst>
                              <p:par>
                                <p:cTn id="51" presetID="53" presetClass="entr" presetSubtype="16" fill="hold" nodeType="after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p:cTn id="53" dur="500" fill="hold"/>
                                        <p:tgtEl>
                                          <p:spTgt spid="66"/>
                                        </p:tgtEl>
                                        <p:attrNameLst>
                                          <p:attrName>ppt_w</p:attrName>
                                        </p:attrNameLst>
                                      </p:cBhvr>
                                      <p:tavLst>
                                        <p:tav tm="0">
                                          <p:val>
                                            <p:fltVal val="0"/>
                                          </p:val>
                                        </p:tav>
                                        <p:tav tm="100000">
                                          <p:val>
                                            <p:strVal val="#ppt_w"/>
                                          </p:val>
                                        </p:tav>
                                      </p:tavLst>
                                    </p:anim>
                                    <p:anim calcmode="lin" valueType="num">
                                      <p:cBhvr>
                                        <p:cTn id="54" dur="500" fill="hold"/>
                                        <p:tgtEl>
                                          <p:spTgt spid="66"/>
                                        </p:tgtEl>
                                        <p:attrNameLst>
                                          <p:attrName>ppt_h</p:attrName>
                                        </p:attrNameLst>
                                      </p:cBhvr>
                                      <p:tavLst>
                                        <p:tav tm="0">
                                          <p:val>
                                            <p:fltVal val="0"/>
                                          </p:val>
                                        </p:tav>
                                        <p:tav tm="100000">
                                          <p:val>
                                            <p:strVal val="#ppt_h"/>
                                          </p:val>
                                        </p:tav>
                                      </p:tavLst>
                                    </p:anim>
                                    <p:animEffect transition="in" filter="fade">
                                      <p:cBhvr>
                                        <p:cTn id="55" dur="500"/>
                                        <p:tgtEl>
                                          <p:spTgt spid="66"/>
                                        </p:tgtEl>
                                      </p:cBhvr>
                                    </p:animEffect>
                                  </p:childTnLst>
                                </p:cTn>
                              </p:par>
                            </p:childTnLst>
                          </p:cTn>
                        </p:par>
                        <p:par>
                          <p:cTn id="56" fill="hold">
                            <p:stCondLst>
                              <p:cond delay="1500"/>
                            </p:stCondLst>
                            <p:childTnLst>
                              <p:par>
                                <p:cTn id="57" presetID="53" presetClass="entr" presetSubtype="16" fill="hold" nodeType="afterEffect">
                                  <p:stCondLst>
                                    <p:cond delay="0"/>
                                  </p:stCondLst>
                                  <p:childTnLst>
                                    <p:set>
                                      <p:cBhvr>
                                        <p:cTn id="58" dur="1" fill="hold">
                                          <p:stCondLst>
                                            <p:cond delay="0"/>
                                          </p:stCondLst>
                                        </p:cTn>
                                        <p:tgtEl>
                                          <p:spTgt spid="72"/>
                                        </p:tgtEl>
                                        <p:attrNameLst>
                                          <p:attrName>style.visibility</p:attrName>
                                        </p:attrNameLst>
                                      </p:cBhvr>
                                      <p:to>
                                        <p:strVal val="visible"/>
                                      </p:to>
                                    </p:set>
                                    <p:anim calcmode="lin" valueType="num">
                                      <p:cBhvr>
                                        <p:cTn id="59" dur="500" fill="hold"/>
                                        <p:tgtEl>
                                          <p:spTgt spid="72"/>
                                        </p:tgtEl>
                                        <p:attrNameLst>
                                          <p:attrName>ppt_w</p:attrName>
                                        </p:attrNameLst>
                                      </p:cBhvr>
                                      <p:tavLst>
                                        <p:tav tm="0">
                                          <p:val>
                                            <p:fltVal val="0"/>
                                          </p:val>
                                        </p:tav>
                                        <p:tav tm="100000">
                                          <p:val>
                                            <p:strVal val="#ppt_w"/>
                                          </p:val>
                                        </p:tav>
                                      </p:tavLst>
                                    </p:anim>
                                    <p:anim calcmode="lin" valueType="num">
                                      <p:cBhvr>
                                        <p:cTn id="60" dur="500" fill="hold"/>
                                        <p:tgtEl>
                                          <p:spTgt spid="72"/>
                                        </p:tgtEl>
                                        <p:attrNameLst>
                                          <p:attrName>ppt_h</p:attrName>
                                        </p:attrNameLst>
                                      </p:cBhvr>
                                      <p:tavLst>
                                        <p:tav tm="0">
                                          <p:val>
                                            <p:fltVal val="0"/>
                                          </p:val>
                                        </p:tav>
                                        <p:tav tm="100000">
                                          <p:val>
                                            <p:strVal val="#ppt_h"/>
                                          </p:val>
                                        </p:tav>
                                      </p:tavLst>
                                    </p:anim>
                                    <p:animEffect transition="in" filter="fade">
                                      <p:cBhvr>
                                        <p:cTn id="61" dur="5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70"/>
                                        </p:tgtEl>
                                        <p:attrNameLst>
                                          <p:attrName>style.visibility</p:attrName>
                                        </p:attrNameLst>
                                      </p:cBhvr>
                                      <p:to>
                                        <p:strVal val="visible"/>
                                      </p:to>
                                    </p:set>
                                    <p:anim calcmode="lin" valueType="num">
                                      <p:cBhvr>
                                        <p:cTn id="66" dur="500" fill="hold"/>
                                        <p:tgtEl>
                                          <p:spTgt spid="70"/>
                                        </p:tgtEl>
                                        <p:attrNameLst>
                                          <p:attrName>ppt_w</p:attrName>
                                        </p:attrNameLst>
                                      </p:cBhvr>
                                      <p:tavLst>
                                        <p:tav tm="0">
                                          <p:val>
                                            <p:fltVal val="0"/>
                                          </p:val>
                                        </p:tav>
                                        <p:tav tm="100000">
                                          <p:val>
                                            <p:strVal val="#ppt_w"/>
                                          </p:val>
                                        </p:tav>
                                      </p:tavLst>
                                    </p:anim>
                                    <p:anim calcmode="lin" valueType="num">
                                      <p:cBhvr>
                                        <p:cTn id="67" dur="500" fill="hold"/>
                                        <p:tgtEl>
                                          <p:spTgt spid="70"/>
                                        </p:tgtEl>
                                        <p:attrNameLst>
                                          <p:attrName>ppt_h</p:attrName>
                                        </p:attrNameLst>
                                      </p:cBhvr>
                                      <p:tavLst>
                                        <p:tav tm="0">
                                          <p:val>
                                            <p:fltVal val="0"/>
                                          </p:val>
                                        </p:tav>
                                        <p:tav tm="100000">
                                          <p:val>
                                            <p:strVal val="#ppt_h"/>
                                          </p:val>
                                        </p:tav>
                                      </p:tavLst>
                                    </p:anim>
                                    <p:animEffect transition="in" filter="fade">
                                      <p:cBhvr>
                                        <p:cTn id="68" dur="500"/>
                                        <p:tgtEl>
                                          <p:spTgt spid="70"/>
                                        </p:tgtEl>
                                      </p:cBhvr>
                                    </p:animEffect>
                                  </p:childTnLst>
                                </p:cTn>
                              </p:par>
                            </p:childTnLst>
                          </p:cTn>
                        </p:par>
                        <p:par>
                          <p:cTn id="69" fill="hold">
                            <p:stCondLst>
                              <p:cond delay="500"/>
                            </p:stCondLst>
                            <p:childTnLst>
                              <p:par>
                                <p:cTn id="70" presetID="53" presetClass="entr" presetSubtype="16" fill="hold" nodeType="afterEffect">
                                  <p:stCondLst>
                                    <p:cond delay="0"/>
                                  </p:stCondLst>
                                  <p:childTnLst>
                                    <p:set>
                                      <p:cBhvr>
                                        <p:cTn id="71" dur="1" fill="hold">
                                          <p:stCondLst>
                                            <p:cond delay="0"/>
                                          </p:stCondLst>
                                        </p:cTn>
                                        <p:tgtEl>
                                          <p:spTgt spid="69"/>
                                        </p:tgtEl>
                                        <p:attrNameLst>
                                          <p:attrName>style.visibility</p:attrName>
                                        </p:attrNameLst>
                                      </p:cBhvr>
                                      <p:to>
                                        <p:strVal val="visible"/>
                                      </p:to>
                                    </p:set>
                                    <p:anim calcmode="lin" valueType="num">
                                      <p:cBhvr>
                                        <p:cTn id="72" dur="500" fill="hold"/>
                                        <p:tgtEl>
                                          <p:spTgt spid="69"/>
                                        </p:tgtEl>
                                        <p:attrNameLst>
                                          <p:attrName>ppt_w</p:attrName>
                                        </p:attrNameLst>
                                      </p:cBhvr>
                                      <p:tavLst>
                                        <p:tav tm="0">
                                          <p:val>
                                            <p:fltVal val="0"/>
                                          </p:val>
                                        </p:tav>
                                        <p:tav tm="100000">
                                          <p:val>
                                            <p:strVal val="#ppt_w"/>
                                          </p:val>
                                        </p:tav>
                                      </p:tavLst>
                                    </p:anim>
                                    <p:anim calcmode="lin" valueType="num">
                                      <p:cBhvr>
                                        <p:cTn id="73" dur="500" fill="hold"/>
                                        <p:tgtEl>
                                          <p:spTgt spid="69"/>
                                        </p:tgtEl>
                                        <p:attrNameLst>
                                          <p:attrName>ppt_h</p:attrName>
                                        </p:attrNameLst>
                                      </p:cBhvr>
                                      <p:tavLst>
                                        <p:tav tm="0">
                                          <p:val>
                                            <p:fltVal val="0"/>
                                          </p:val>
                                        </p:tav>
                                        <p:tav tm="100000">
                                          <p:val>
                                            <p:strVal val="#ppt_h"/>
                                          </p:val>
                                        </p:tav>
                                      </p:tavLst>
                                    </p:anim>
                                    <p:animEffect transition="in" filter="fade">
                                      <p:cBhvr>
                                        <p:cTn id="74" dur="500"/>
                                        <p:tgtEl>
                                          <p:spTgt spid="69"/>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68"/>
                                        </p:tgtEl>
                                        <p:attrNameLst>
                                          <p:attrName>style.visibility</p:attrName>
                                        </p:attrNameLst>
                                      </p:cBhvr>
                                      <p:to>
                                        <p:strVal val="visible"/>
                                      </p:to>
                                    </p:set>
                                    <p:anim calcmode="lin" valueType="num">
                                      <p:cBhvr>
                                        <p:cTn id="78" dur="500" fill="hold"/>
                                        <p:tgtEl>
                                          <p:spTgt spid="68"/>
                                        </p:tgtEl>
                                        <p:attrNameLst>
                                          <p:attrName>ppt_w</p:attrName>
                                        </p:attrNameLst>
                                      </p:cBhvr>
                                      <p:tavLst>
                                        <p:tav tm="0">
                                          <p:val>
                                            <p:fltVal val="0"/>
                                          </p:val>
                                        </p:tav>
                                        <p:tav tm="100000">
                                          <p:val>
                                            <p:strVal val="#ppt_w"/>
                                          </p:val>
                                        </p:tav>
                                      </p:tavLst>
                                    </p:anim>
                                    <p:anim calcmode="lin" valueType="num">
                                      <p:cBhvr>
                                        <p:cTn id="79" dur="500" fill="hold"/>
                                        <p:tgtEl>
                                          <p:spTgt spid="68"/>
                                        </p:tgtEl>
                                        <p:attrNameLst>
                                          <p:attrName>ppt_h</p:attrName>
                                        </p:attrNameLst>
                                      </p:cBhvr>
                                      <p:tavLst>
                                        <p:tav tm="0">
                                          <p:val>
                                            <p:fltVal val="0"/>
                                          </p:val>
                                        </p:tav>
                                        <p:tav tm="100000">
                                          <p:val>
                                            <p:strVal val="#ppt_h"/>
                                          </p:val>
                                        </p:tav>
                                      </p:tavLst>
                                    </p:anim>
                                    <p:animEffect transition="in" filter="fade">
                                      <p:cBhvr>
                                        <p:cTn id="80" dur="500"/>
                                        <p:tgtEl>
                                          <p:spTgt spid="68"/>
                                        </p:tgtEl>
                                      </p:cBhvr>
                                    </p:animEffect>
                                  </p:childTnLst>
                                </p:cTn>
                              </p:par>
                            </p:childTnLst>
                          </p:cTn>
                        </p:par>
                        <p:par>
                          <p:cTn id="81" fill="hold">
                            <p:stCondLst>
                              <p:cond delay="1500"/>
                            </p:stCondLst>
                            <p:childTnLst>
                              <p:par>
                                <p:cTn id="82" presetID="53" presetClass="entr" presetSubtype="16" fill="hold" nodeType="afterEffect">
                                  <p:stCondLst>
                                    <p:cond delay="0"/>
                                  </p:stCondLst>
                                  <p:childTnLst>
                                    <p:set>
                                      <p:cBhvr>
                                        <p:cTn id="83" dur="1" fill="hold">
                                          <p:stCondLst>
                                            <p:cond delay="0"/>
                                          </p:stCondLst>
                                        </p:cTn>
                                        <p:tgtEl>
                                          <p:spTgt spid="75"/>
                                        </p:tgtEl>
                                        <p:attrNameLst>
                                          <p:attrName>style.visibility</p:attrName>
                                        </p:attrNameLst>
                                      </p:cBhvr>
                                      <p:to>
                                        <p:strVal val="visible"/>
                                      </p:to>
                                    </p:set>
                                    <p:anim calcmode="lin" valueType="num">
                                      <p:cBhvr>
                                        <p:cTn id="84" dur="500" fill="hold"/>
                                        <p:tgtEl>
                                          <p:spTgt spid="75"/>
                                        </p:tgtEl>
                                        <p:attrNameLst>
                                          <p:attrName>ppt_w</p:attrName>
                                        </p:attrNameLst>
                                      </p:cBhvr>
                                      <p:tavLst>
                                        <p:tav tm="0">
                                          <p:val>
                                            <p:fltVal val="0"/>
                                          </p:val>
                                        </p:tav>
                                        <p:tav tm="100000">
                                          <p:val>
                                            <p:strVal val="#ppt_w"/>
                                          </p:val>
                                        </p:tav>
                                      </p:tavLst>
                                    </p:anim>
                                    <p:anim calcmode="lin" valueType="num">
                                      <p:cBhvr>
                                        <p:cTn id="85" dur="500" fill="hold"/>
                                        <p:tgtEl>
                                          <p:spTgt spid="75"/>
                                        </p:tgtEl>
                                        <p:attrNameLst>
                                          <p:attrName>ppt_h</p:attrName>
                                        </p:attrNameLst>
                                      </p:cBhvr>
                                      <p:tavLst>
                                        <p:tav tm="0">
                                          <p:val>
                                            <p:fltVal val="0"/>
                                          </p:val>
                                        </p:tav>
                                        <p:tav tm="100000">
                                          <p:val>
                                            <p:strVal val="#ppt_h"/>
                                          </p:val>
                                        </p:tav>
                                      </p:tavLst>
                                    </p:anim>
                                    <p:animEffect transition="in" filter="fade">
                                      <p:cBhvr>
                                        <p:cTn id="8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A82242C-3C97-6347-91A5-8357073DC43D}"/>
              </a:ext>
            </a:extLst>
          </p:cNvPr>
          <p:cNvCxnSpPr/>
          <p:nvPr/>
        </p:nvCxnSpPr>
        <p:spPr>
          <a:xfrm>
            <a:off x="515257" y="483518"/>
            <a:ext cx="8113486"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F37B2E9-81A9-4C4E-A686-D03CE9657BDC}"/>
              </a:ext>
            </a:extLst>
          </p:cNvPr>
          <p:cNvSpPr/>
          <p:nvPr/>
        </p:nvSpPr>
        <p:spPr>
          <a:xfrm>
            <a:off x="499408" y="101416"/>
            <a:ext cx="1521570" cy="369332"/>
          </a:xfrm>
          <a:prstGeom prst="rect">
            <a:avLst/>
          </a:prstGeom>
        </p:spPr>
        <p:txBody>
          <a:bodyPr wrap="none">
            <a:spAutoFit/>
          </a:bodyPr>
          <a:lstStyle/>
          <a:p>
            <a:pPr fontAlgn="auto">
              <a:spcBef>
                <a:spcPts val="0"/>
              </a:spcBef>
              <a:spcAft>
                <a:spcPts val="0"/>
              </a:spcAft>
              <a:defRPr/>
            </a:pP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Phân</a:t>
            </a:r>
            <a:r>
              <a:rPr lang="en-US" altLang="zh-CN"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 </a:t>
            </a:r>
            <a:r>
              <a:rPr lang="en-US" altLang="zh-CN" b="1" spc="300" dirty="0" err="1">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rPr>
              <a:t>loại</a:t>
            </a:r>
            <a:endParaRPr lang="zh-CN" altLang="en-US" b="1" spc="300" dirty="0">
              <a:solidFill>
                <a:srgbClr val="0070C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sym typeface="+mn-lt"/>
            </a:endParaRPr>
          </a:p>
        </p:txBody>
      </p:sp>
      <p:pic>
        <p:nvPicPr>
          <p:cNvPr id="4" name="Graphic 3" descr="Lightbulb and gear">
            <a:extLst>
              <a:ext uri="{FF2B5EF4-FFF2-40B4-BE49-F238E27FC236}">
                <a16:creationId xmlns:a16="http://schemas.microsoft.com/office/drawing/2014/main" id="{5AB680DD-6956-B64E-B84E-54FA67E3AD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9" y="137762"/>
            <a:ext cx="374089" cy="374089"/>
          </a:xfrm>
          <a:prstGeom prst="rect">
            <a:avLst/>
          </a:prstGeom>
        </p:spPr>
      </p:pic>
      <p:sp>
        <p:nvSpPr>
          <p:cNvPr id="5" name="Arrow: Bent 101">
            <a:extLst>
              <a:ext uri="{FF2B5EF4-FFF2-40B4-BE49-F238E27FC236}">
                <a16:creationId xmlns:a16="http://schemas.microsoft.com/office/drawing/2014/main" id="{3E6336F5-F8F6-B945-8CDC-4AC1027F1977}"/>
              </a:ext>
            </a:extLst>
          </p:cNvPr>
          <p:cNvSpPr/>
          <p:nvPr/>
        </p:nvSpPr>
        <p:spPr>
          <a:xfrm flipV="1">
            <a:off x="3059832" y="3291830"/>
            <a:ext cx="1371244" cy="414515"/>
          </a:xfrm>
          <a:prstGeom prst="bentArrow">
            <a:avLst>
              <a:gd name="adj1" fmla="val 4167"/>
              <a:gd name="adj2" fmla="val 14600"/>
              <a:gd name="adj3" fmla="val 25000"/>
              <a:gd name="adj4"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6" name="Arrow: Bent 100">
            <a:extLst>
              <a:ext uri="{FF2B5EF4-FFF2-40B4-BE49-F238E27FC236}">
                <a16:creationId xmlns:a16="http://schemas.microsoft.com/office/drawing/2014/main" id="{C461CDFF-E9A1-1F4D-988D-2B595869DBCD}"/>
              </a:ext>
            </a:extLst>
          </p:cNvPr>
          <p:cNvSpPr/>
          <p:nvPr/>
        </p:nvSpPr>
        <p:spPr>
          <a:xfrm>
            <a:off x="3059832" y="1712786"/>
            <a:ext cx="1371244" cy="414515"/>
          </a:xfrm>
          <a:prstGeom prst="bentArrow">
            <a:avLst>
              <a:gd name="adj1" fmla="val 4167"/>
              <a:gd name="adj2" fmla="val 14600"/>
              <a:gd name="adj3" fmla="val 25000"/>
              <a:gd name="adj4"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7" name="Group 6">
            <a:extLst>
              <a:ext uri="{FF2B5EF4-FFF2-40B4-BE49-F238E27FC236}">
                <a16:creationId xmlns:a16="http://schemas.microsoft.com/office/drawing/2014/main" id="{4CF10B01-3A3C-D747-867B-DEFB39CF3A73}"/>
              </a:ext>
            </a:extLst>
          </p:cNvPr>
          <p:cNvGrpSpPr/>
          <p:nvPr/>
        </p:nvGrpSpPr>
        <p:grpSpPr>
          <a:xfrm>
            <a:off x="2443748" y="2041108"/>
            <a:ext cx="1321622" cy="1321622"/>
            <a:chOff x="2443748" y="2041108"/>
            <a:chExt cx="1321622" cy="1321622"/>
          </a:xfrm>
        </p:grpSpPr>
        <p:grpSp>
          <p:nvGrpSpPr>
            <p:cNvPr id="30" name="Group 96">
              <a:extLst>
                <a:ext uri="{FF2B5EF4-FFF2-40B4-BE49-F238E27FC236}">
                  <a16:creationId xmlns:a16="http://schemas.microsoft.com/office/drawing/2014/main" id="{CD31BD0A-5724-DE49-89B3-3DEF47BD4EFA}"/>
                </a:ext>
              </a:extLst>
            </p:cNvPr>
            <p:cNvGrpSpPr/>
            <p:nvPr/>
          </p:nvGrpSpPr>
          <p:grpSpPr>
            <a:xfrm>
              <a:off x="2443748" y="2041108"/>
              <a:ext cx="1321622" cy="1321622"/>
              <a:chOff x="1828800" y="2206963"/>
              <a:chExt cx="1245140" cy="1245140"/>
            </a:xfrm>
          </p:grpSpPr>
          <p:sp>
            <p:nvSpPr>
              <p:cNvPr id="32" name="Oval 97">
                <a:extLst>
                  <a:ext uri="{FF2B5EF4-FFF2-40B4-BE49-F238E27FC236}">
                    <a16:creationId xmlns:a16="http://schemas.microsoft.com/office/drawing/2014/main" id="{14C4F102-A082-3A44-B6CF-DE8112B03EC2}"/>
                  </a:ext>
                </a:extLst>
              </p:cNvPr>
              <p:cNvSpPr/>
              <p:nvPr/>
            </p:nvSpPr>
            <p:spPr>
              <a:xfrm>
                <a:off x="1828800" y="2206963"/>
                <a:ext cx="1245140" cy="1245140"/>
              </a:xfrm>
              <a:prstGeom prst="ellipse">
                <a:avLst/>
              </a:prstGeom>
              <a:solidFill>
                <a:schemeClr val="accent5">
                  <a:lumMod val="75000"/>
                </a:schemeClr>
              </a:solidFill>
              <a:ln w="139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3" name="Oval 98">
                <a:extLst>
                  <a:ext uri="{FF2B5EF4-FFF2-40B4-BE49-F238E27FC236}">
                    <a16:creationId xmlns:a16="http://schemas.microsoft.com/office/drawing/2014/main" id="{3E934C4B-DFDB-3041-86DC-604353934203}"/>
                  </a:ext>
                </a:extLst>
              </p:cNvPr>
              <p:cNvSpPr/>
              <p:nvPr/>
            </p:nvSpPr>
            <p:spPr>
              <a:xfrm>
                <a:off x="1955260" y="2333423"/>
                <a:ext cx="992220" cy="992220"/>
              </a:xfrm>
              <a:prstGeom prst="ellipse">
                <a:avLst/>
              </a:prstGeom>
              <a:solidFill>
                <a:schemeClr val="bg1"/>
              </a:solidFill>
              <a:ln w="139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34" name="Group 33">
              <a:extLst>
                <a:ext uri="{FF2B5EF4-FFF2-40B4-BE49-F238E27FC236}">
                  <a16:creationId xmlns:a16="http://schemas.microsoft.com/office/drawing/2014/main" id="{FF870B84-7723-4243-957A-0FB85BA787FD}"/>
                </a:ext>
              </a:extLst>
            </p:cNvPr>
            <p:cNvGrpSpPr/>
            <p:nvPr/>
          </p:nvGrpSpPr>
          <p:grpSpPr>
            <a:xfrm>
              <a:off x="2738112" y="2421563"/>
              <a:ext cx="732893" cy="576005"/>
              <a:chOff x="4021242" y="2381035"/>
              <a:chExt cx="732893" cy="576005"/>
            </a:xfrm>
          </p:grpSpPr>
          <p:sp>
            <p:nvSpPr>
              <p:cNvPr id="35" name="TextBox 34">
                <a:extLst>
                  <a:ext uri="{FF2B5EF4-FFF2-40B4-BE49-F238E27FC236}">
                    <a16:creationId xmlns:a16="http://schemas.microsoft.com/office/drawing/2014/main" id="{C797E829-705C-B34A-B86C-BA777DFB6A0C}"/>
                  </a:ext>
                </a:extLst>
              </p:cNvPr>
              <p:cNvSpPr txBox="1"/>
              <p:nvPr/>
            </p:nvSpPr>
            <p:spPr>
              <a:xfrm>
                <a:off x="4021242" y="2618486"/>
                <a:ext cx="732893" cy="338554"/>
              </a:xfrm>
              <a:prstGeom prst="rect">
                <a:avLst/>
              </a:prstGeom>
              <a:noFill/>
            </p:spPr>
            <p:txBody>
              <a:bodyPr wrap="none" rtlCol="0">
                <a:spAutoFit/>
              </a:bodyPr>
              <a:lstStyle/>
              <a:p>
                <a:r>
                  <a:rPr lang="vi-VN" sz="1600" b="1" dirty="0">
                    <a:solidFill>
                      <a:schemeClr val="accent1">
                        <a:lumMod val="75000"/>
                      </a:schemeClr>
                    </a:solidFill>
                    <a:latin typeface="Cambria" panose="02040503050406030204" pitchFamily="18" charset="0"/>
                  </a:rPr>
                  <a:t>Proxy</a:t>
                </a:r>
              </a:p>
            </p:txBody>
          </p:sp>
          <p:pic>
            <p:nvPicPr>
              <p:cNvPr id="36" name="Graphic 35" descr="Server">
                <a:extLst>
                  <a:ext uri="{FF2B5EF4-FFF2-40B4-BE49-F238E27FC236}">
                    <a16:creationId xmlns:a16="http://schemas.microsoft.com/office/drawing/2014/main" id="{88DED900-06A7-1240-BE79-407549FFC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9752" y="2381035"/>
                <a:ext cx="338554" cy="338554"/>
              </a:xfrm>
              <a:prstGeom prst="rect">
                <a:avLst/>
              </a:prstGeom>
            </p:spPr>
          </p:pic>
        </p:grpSp>
      </p:grpSp>
      <p:grpSp>
        <p:nvGrpSpPr>
          <p:cNvPr id="8" name="Group 7">
            <a:extLst>
              <a:ext uri="{FF2B5EF4-FFF2-40B4-BE49-F238E27FC236}">
                <a16:creationId xmlns:a16="http://schemas.microsoft.com/office/drawing/2014/main" id="{D72F77AD-D496-9649-8AD5-AADEA1AADDC9}"/>
              </a:ext>
            </a:extLst>
          </p:cNvPr>
          <p:cNvGrpSpPr/>
          <p:nvPr/>
        </p:nvGrpSpPr>
        <p:grpSpPr>
          <a:xfrm>
            <a:off x="4485448" y="1108740"/>
            <a:ext cx="1321622" cy="1321622"/>
            <a:chOff x="4485448" y="1108740"/>
            <a:chExt cx="1321622" cy="1321622"/>
          </a:xfrm>
        </p:grpSpPr>
        <p:grpSp>
          <p:nvGrpSpPr>
            <p:cNvPr id="14" name="Group 1">
              <a:extLst>
                <a:ext uri="{FF2B5EF4-FFF2-40B4-BE49-F238E27FC236}">
                  <a16:creationId xmlns:a16="http://schemas.microsoft.com/office/drawing/2014/main" id="{19980716-7EC9-3743-9069-C23EAE08FD98}"/>
                </a:ext>
              </a:extLst>
            </p:cNvPr>
            <p:cNvGrpSpPr/>
            <p:nvPr/>
          </p:nvGrpSpPr>
          <p:grpSpPr>
            <a:xfrm>
              <a:off x="4485448" y="1108740"/>
              <a:ext cx="1321622" cy="1321622"/>
              <a:chOff x="1828800" y="2206963"/>
              <a:chExt cx="1245140" cy="1245140"/>
            </a:xfrm>
          </p:grpSpPr>
          <p:sp>
            <p:nvSpPr>
              <p:cNvPr id="16" name="Oval 76">
                <a:extLst>
                  <a:ext uri="{FF2B5EF4-FFF2-40B4-BE49-F238E27FC236}">
                    <a16:creationId xmlns:a16="http://schemas.microsoft.com/office/drawing/2014/main" id="{F5FC10A6-A4D9-9346-A563-C10F001C633B}"/>
                  </a:ext>
                </a:extLst>
              </p:cNvPr>
              <p:cNvSpPr/>
              <p:nvPr/>
            </p:nvSpPr>
            <p:spPr>
              <a:xfrm>
                <a:off x="1828800" y="2206963"/>
                <a:ext cx="1245140" cy="1245140"/>
              </a:xfrm>
              <a:prstGeom prst="ellipse">
                <a:avLst/>
              </a:prstGeom>
              <a:solidFill>
                <a:schemeClr val="accent1"/>
              </a:solidFill>
              <a:ln w="139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7" name="Oval 78">
                <a:extLst>
                  <a:ext uri="{FF2B5EF4-FFF2-40B4-BE49-F238E27FC236}">
                    <a16:creationId xmlns:a16="http://schemas.microsoft.com/office/drawing/2014/main" id="{A6458425-71E6-5747-965C-FA400206A0C2}"/>
                  </a:ext>
                </a:extLst>
              </p:cNvPr>
              <p:cNvSpPr/>
              <p:nvPr/>
            </p:nvSpPr>
            <p:spPr>
              <a:xfrm>
                <a:off x="1955260" y="2333423"/>
                <a:ext cx="992220" cy="992220"/>
              </a:xfrm>
              <a:prstGeom prst="ellipse">
                <a:avLst/>
              </a:prstGeom>
              <a:solidFill>
                <a:schemeClr val="bg1"/>
              </a:solidFill>
              <a:ln w="139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
          <p:nvSpPr>
            <p:cNvPr id="39" name="TextBox 38">
              <a:extLst>
                <a:ext uri="{FF2B5EF4-FFF2-40B4-BE49-F238E27FC236}">
                  <a16:creationId xmlns:a16="http://schemas.microsoft.com/office/drawing/2014/main" id="{31338313-9B96-0F47-8CE3-64EE2F0F6B66}"/>
                </a:ext>
              </a:extLst>
            </p:cNvPr>
            <p:cNvSpPr txBox="1"/>
            <p:nvPr/>
          </p:nvSpPr>
          <p:spPr>
            <a:xfrm>
              <a:off x="4703830" y="1688954"/>
              <a:ext cx="884858" cy="523220"/>
            </a:xfrm>
            <a:prstGeom prst="rect">
              <a:avLst/>
            </a:prstGeom>
            <a:noFill/>
          </p:spPr>
          <p:txBody>
            <a:bodyPr wrap="none" rtlCol="0">
              <a:spAutoFit/>
            </a:bodyPr>
            <a:lstStyle/>
            <a:p>
              <a:pPr algn="ctr"/>
              <a:r>
                <a:rPr lang="vi-VN" sz="1400" b="1" dirty="0">
                  <a:solidFill>
                    <a:srgbClr val="41B7D0"/>
                  </a:solidFill>
                  <a:latin typeface="Cambria" panose="02040503050406030204" pitchFamily="18" charset="0"/>
                </a:rPr>
                <a:t>Forward</a:t>
              </a:r>
              <a:br>
                <a:rPr lang="vi-VN" sz="1400" b="1" dirty="0">
                  <a:solidFill>
                    <a:srgbClr val="41B7D0"/>
                  </a:solidFill>
                  <a:latin typeface="Cambria" panose="02040503050406030204" pitchFamily="18" charset="0"/>
                </a:rPr>
              </a:br>
              <a:r>
                <a:rPr lang="vi-VN" sz="1400" b="1" dirty="0">
                  <a:solidFill>
                    <a:srgbClr val="41B7D0"/>
                  </a:solidFill>
                  <a:latin typeface="Cambria" panose="02040503050406030204" pitchFamily="18" charset="0"/>
                </a:rPr>
                <a:t>Proxy</a:t>
              </a:r>
            </a:p>
          </p:txBody>
        </p:sp>
        <p:pic>
          <p:nvPicPr>
            <p:cNvPr id="44" name="Graphic 43" descr="Arrow Horizontal U turn">
              <a:extLst>
                <a:ext uri="{FF2B5EF4-FFF2-40B4-BE49-F238E27FC236}">
                  <a16:creationId xmlns:a16="http://schemas.microsoft.com/office/drawing/2014/main" id="{5793DB21-E071-F440-9F81-8D3A601BD2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75067" y="1360613"/>
              <a:ext cx="352173" cy="352173"/>
            </a:xfrm>
            <a:prstGeom prst="rect">
              <a:avLst/>
            </a:prstGeom>
          </p:spPr>
        </p:pic>
      </p:grpSp>
      <p:grpSp>
        <p:nvGrpSpPr>
          <p:cNvPr id="9" name="Group 8">
            <a:extLst>
              <a:ext uri="{FF2B5EF4-FFF2-40B4-BE49-F238E27FC236}">
                <a16:creationId xmlns:a16="http://schemas.microsoft.com/office/drawing/2014/main" id="{9D664F8A-6377-6640-9CB5-817DB6644A2E}"/>
              </a:ext>
            </a:extLst>
          </p:cNvPr>
          <p:cNvGrpSpPr/>
          <p:nvPr/>
        </p:nvGrpSpPr>
        <p:grpSpPr>
          <a:xfrm>
            <a:off x="4485448" y="2973472"/>
            <a:ext cx="1321622" cy="1321622"/>
            <a:chOff x="4485448" y="2973472"/>
            <a:chExt cx="1321622" cy="1321622"/>
          </a:xfrm>
        </p:grpSpPr>
        <p:grpSp>
          <p:nvGrpSpPr>
            <p:cNvPr id="25" name="Group 91">
              <a:extLst>
                <a:ext uri="{FF2B5EF4-FFF2-40B4-BE49-F238E27FC236}">
                  <a16:creationId xmlns:a16="http://schemas.microsoft.com/office/drawing/2014/main" id="{6F805038-0657-5B46-872D-3DEDC7223FAB}"/>
                </a:ext>
              </a:extLst>
            </p:cNvPr>
            <p:cNvGrpSpPr/>
            <p:nvPr/>
          </p:nvGrpSpPr>
          <p:grpSpPr>
            <a:xfrm>
              <a:off x="4485448" y="2973472"/>
              <a:ext cx="1321622" cy="1321622"/>
              <a:chOff x="1828800" y="2206963"/>
              <a:chExt cx="1245140" cy="1245140"/>
            </a:xfrm>
          </p:grpSpPr>
          <p:sp>
            <p:nvSpPr>
              <p:cNvPr id="27" name="Oval 92">
                <a:extLst>
                  <a:ext uri="{FF2B5EF4-FFF2-40B4-BE49-F238E27FC236}">
                    <a16:creationId xmlns:a16="http://schemas.microsoft.com/office/drawing/2014/main" id="{75632920-2F0E-6948-A5D2-5C8757C61F57}"/>
                  </a:ext>
                </a:extLst>
              </p:cNvPr>
              <p:cNvSpPr/>
              <p:nvPr/>
            </p:nvSpPr>
            <p:spPr>
              <a:xfrm>
                <a:off x="1828800" y="2206963"/>
                <a:ext cx="1245140" cy="1245140"/>
              </a:xfrm>
              <a:prstGeom prst="ellipse">
                <a:avLst/>
              </a:prstGeom>
              <a:solidFill>
                <a:schemeClr val="accent2"/>
              </a:solidFill>
              <a:ln w="139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8" name="Oval 93">
                <a:extLst>
                  <a:ext uri="{FF2B5EF4-FFF2-40B4-BE49-F238E27FC236}">
                    <a16:creationId xmlns:a16="http://schemas.microsoft.com/office/drawing/2014/main" id="{9A8B8D51-5F0F-B64E-B64E-CA00C7813E4C}"/>
                  </a:ext>
                </a:extLst>
              </p:cNvPr>
              <p:cNvSpPr/>
              <p:nvPr/>
            </p:nvSpPr>
            <p:spPr>
              <a:xfrm>
                <a:off x="1955260" y="2333423"/>
                <a:ext cx="992220" cy="992220"/>
              </a:xfrm>
              <a:prstGeom prst="ellipse">
                <a:avLst/>
              </a:prstGeom>
              <a:solidFill>
                <a:schemeClr val="bg1"/>
              </a:solidFill>
              <a:ln w="139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pic>
          <p:nvPicPr>
            <p:cNvPr id="42" name="Graphic 41" descr="Database">
              <a:extLst>
                <a:ext uri="{FF2B5EF4-FFF2-40B4-BE49-F238E27FC236}">
                  <a16:creationId xmlns:a16="http://schemas.microsoft.com/office/drawing/2014/main" id="{D2CC3B2D-B7F1-7D4F-AA4B-56DF9BEA1C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42100" y="3225965"/>
              <a:ext cx="408318" cy="408318"/>
            </a:xfrm>
            <a:prstGeom prst="rect">
              <a:avLst/>
            </a:prstGeom>
          </p:spPr>
        </p:pic>
        <p:sp>
          <p:nvSpPr>
            <p:cNvPr id="46" name="TextBox 45">
              <a:extLst>
                <a:ext uri="{FF2B5EF4-FFF2-40B4-BE49-F238E27FC236}">
                  <a16:creationId xmlns:a16="http://schemas.microsoft.com/office/drawing/2014/main" id="{6A3F0FEF-8808-7D42-BD1A-42C4446C3907}"/>
                </a:ext>
              </a:extLst>
            </p:cNvPr>
            <p:cNvSpPr txBox="1"/>
            <p:nvPr/>
          </p:nvSpPr>
          <p:spPr>
            <a:xfrm>
              <a:off x="4755221" y="3577378"/>
              <a:ext cx="835293" cy="523220"/>
            </a:xfrm>
            <a:prstGeom prst="rect">
              <a:avLst/>
            </a:prstGeom>
            <a:noFill/>
          </p:spPr>
          <p:txBody>
            <a:bodyPr wrap="none" rtlCol="0">
              <a:spAutoFit/>
            </a:bodyPr>
            <a:lstStyle/>
            <a:p>
              <a:pPr algn="ctr"/>
              <a:r>
                <a:rPr lang="vi-VN" sz="1400" b="1" dirty="0">
                  <a:solidFill>
                    <a:srgbClr val="1F87AC"/>
                  </a:solidFill>
                  <a:latin typeface="Cambria" panose="02040503050406030204" pitchFamily="18" charset="0"/>
                </a:rPr>
                <a:t>Reverse</a:t>
              </a:r>
              <a:br>
                <a:rPr lang="vi-VN" sz="1400" b="1" dirty="0">
                  <a:solidFill>
                    <a:srgbClr val="1F87AC"/>
                  </a:solidFill>
                  <a:latin typeface="Cambria" panose="02040503050406030204" pitchFamily="18" charset="0"/>
                </a:rPr>
              </a:br>
              <a:r>
                <a:rPr lang="vi-VN" sz="1400" b="1" dirty="0">
                  <a:solidFill>
                    <a:srgbClr val="1F87AC"/>
                  </a:solidFill>
                  <a:latin typeface="Cambria" panose="02040503050406030204" pitchFamily="18" charset="0"/>
                </a:rPr>
                <a:t>Proxy</a:t>
              </a:r>
            </a:p>
          </p:txBody>
        </p:sp>
      </p:grpSp>
    </p:spTree>
    <p:extLst>
      <p:ext uri="{BB962C8B-B14F-4D97-AF65-F5344CB8AC3E}">
        <p14:creationId xmlns:p14="http://schemas.microsoft.com/office/powerpoint/2010/main" val="1841521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3837</TotalTime>
  <Words>1546</Words>
  <Application>Microsoft Macintosh PowerPoint</Application>
  <PresentationFormat>On-screen Show (16:9)</PresentationFormat>
  <Paragraphs>245</Paragraphs>
  <Slides>23</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微软雅黑</vt:lpstr>
      <vt:lpstr>Arial</vt:lpstr>
      <vt:lpstr>Calibri</vt:lpstr>
      <vt:lpstr>Cambria</vt:lpstr>
      <vt:lpstr>Cooper Black</vt:lpstr>
      <vt:lpstr>Impact</vt:lpstr>
      <vt:lpstr>Open Sans Extrabold</vt:lpstr>
      <vt:lpstr>Times New Roman</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keywords>第一PPT模板网-WWW.1PPT.COM</cp:keywords>
  <cp:lastModifiedBy>Vo Duc Quan 20173320</cp:lastModifiedBy>
  <cp:revision>285</cp:revision>
  <dcterms:created xsi:type="dcterms:W3CDTF">2015-12-11T17:46:17Z</dcterms:created>
  <dcterms:modified xsi:type="dcterms:W3CDTF">2020-06-07T02:48:33Z</dcterms:modified>
</cp:coreProperties>
</file>